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6339427a3340a2" /><Relationship Type="http://schemas.openxmlformats.org/officeDocument/2006/relationships/extended-properties" Target="/docProps/app.xml" Id="R7c3a46eaefc04110" /><Relationship Type="http://schemas.openxmlformats.org/officeDocument/2006/relationships/officeDocument" Target="/ppt/presentation.xml" Id="R9e503fdc90814b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5c22bb36854082"/>
  </p:sldMasterIdLst>
  <p:notesMasterIdLst>
    <p:notesMasterId xmlns:r="http://schemas.openxmlformats.org/officeDocument/2006/relationships" r:id="R2cdfd0b519874dd7"/>
  </p:notesMasterIdLst>
  <p:sldIdLst>
    <p:sldId xmlns:r="http://schemas.openxmlformats.org/officeDocument/2006/relationships" id="256" r:id="Rb365b31882424b35"/>
    <p:sldId xmlns:r="http://schemas.openxmlformats.org/officeDocument/2006/relationships" id="257" r:id="R33a6e8bbc2e346fe"/>
    <p:sldId xmlns:r="http://schemas.openxmlformats.org/officeDocument/2006/relationships" id="258" r:id="Ra7d57f887b2c4c8e"/>
    <p:sldId xmlns:r="http://schemas.openxmlformats.org/officeDocument/2006/relationships" id="259" r:id="Re44569c69f4b4616"/>
    <p:sldId xmlns:r="http://schemas.openxmlformats.org/officeDocument/2006/relationships" id="260" r:id="Re9f2c1c2fce34ea4"/>
    <p:sldId xmlns:r="http://schemas.openxmlformats.org/officeDocument/2006/relationships" id="261" r:id="R2676c681a6c04fa8"/>
    <p:sldId xmlns:r="http://schemas.openxmlformats.org/officeDocument/2006/relationships" id="262" r:id="R832a56eb487848bb"/>
    <p:sldId xmlns:r="http://schemas.openxmlformats.org/officeDocument/2006/relationships" id="263" r:id="R7c9c7b64231a4af3"/>
    <p:sldId xmlns:r="http://schemas.openxmlformats.org/officeDocument/2006/relationships" id="264" r:id="R75bbcee6214c4ed0"/>
    <p:sldId xmlns:r="http://schemas.openxmlformats.org/officeDocument/2006/relationships" id="265" r:id="Rfb8987b2d6b7408b"/>
    <p:sldId xmlns:r="http://schemas.openxmlformats.org/officeDocument/2006/relationships" id="266" r:id="R541287c10fd04f6a"/>
    <p:sldId xmlns:r="http://schemas.openxmlformats.org/officeDocument/2006/relationships" id="267" r:id="R0ac8a588f1cc41cd"/>
    <p:sldId xmlns:r="http://schemas.openxmlformats.org/officeDocument/2006/relationships" id="268" r:id="R8d5ee3c625d14770"/>
    <p:sldId xmlns:r="http://schemas.openxmlformats.org/officeDocument/2006/relationships" id="269" r:id="Re2c4fa83e83345bc"/>
    <p:sldId xmlns:r="http://schemas.openxmlformats.org/officeDocument/2006/relationships" id="270" r:id="Rceaf960bd2394768"/>
    <p:sldId xmlns:r="http://schemas.openxmlformats.org/officeDocument/2006/relationships" id="271" r:id="R3facf8744aa14bed"/>
    <p:sldId xmlns:r="http://schemas.openxmlformats.org/officeDocument/2006/relationships" id="272" r:id="R3f08c4f19af140e4"/>
    <p:sldId xmlns:r="http://schemas.openxmlformats.org/officeDocument/2006/relationships" id="273" r:id="R328810e8313e411e"/>
    <p:sldId xmlns:r="http://schemas.openxmlformats.org/officeDocument/2006/relationships" id="274" r:id="R59ccec097e244fe1"/>
    <p:sldId xmlns:r="http://schemas.openxmlformats.org/officeDocument/2006/relationships" id="275" r:id="Rf7501ea06b4e47d1"/>
    <p:sldId xmlns:r="http://schemas.openxmlformats.org/officeDocument/2006/relationships" id="276" r:id="R859ef3ef357f4455"/>
    <p:sldId xmlns:r="http://schemas.openxmlformats.org/officeDocument/2006/relationships" id="277" r:id="R4b2b272f8dd1433a"/>
    <p:sldId xmlns:r="http://schemas.openxmlformats.org/officeDocument/2006/relationships" id="278" r:id="R5449546e4ca2454d"/>
    <p:sldId xmlns:r="http://schemas.openxmlformats.org/officeDocument/2006/relationships" id="279" r:id="R25e51b25347549aa"/>
    <p:sldId xmlns:r="http://schemas.openxmlformats.org/officeDocument/2006/relationships" id="280" r:id="R503344699f3043e0"/>
    <p:sldId xmlns:r="http://schemas.openxmlformats.org/officeDocument/2006/relationships" id="281" r:id="R5dfb632e839a4715"/>
    <p:sldId xmlns:r="http://schemas.openxmlformats.org/officeDocument/2006/relationships" id="282" r:id="R6689f28a269e48a1"/>
    <p:sldId xmlns:r="http://schemas.openxmlformats.org/officeDocument/2006/relationships" id="283" r:id="R509d8dc3e0d843b3"/>
    <p:sldId xmlns:r="http://schemas.openxmlformats.org/officeDocument/2006/relationships" id="284" r:id="Rd90da3d012bc444e"/>
    <p:sldId xmlns:r="http://schemas.openxmlformats.org/officeDocument/2006/relationships" id="285" r:id="Rb2878a81fac34bb2"/>
    <p:sldId xmlns:r="http://schemas.openxmlformats.org/officeDocument/2006/relationships" id="286" r:id="Rf8cb828975584252"/>
    <p:sldId xmlns:r="http://schemas.openxmlformats.org/officeDocument/2006/relationships" id="287" r:id="R34f37f83ab824a98"/>
    <p:sldId xmlns:r="http://schemas.openxmlformats.org/officeDocument/2006/relationships" id="288" r:id="Rff41b173581a4907"/>
    <p:sldId xmlns:r="http://schemas.openxmlformats.org/officeDocument/2006/relationships" id="289" r:id="Rc0d9e7ee322447ae"/>
    <p:sldId xmlns:r="http://schemas.openxmlformats.org/officeDocument/2006/relationships" id="290" r:id="R6575ae7708944a28"/>
    <p:sldId xmlns:r="http://schemas.openxmlformats.org/officeDocument/2006/relationships" id="291" r:id="R4495caa741934ed5"/>
    <p:sldId xmlns:r="http://schemas.openxmlformats.org/officeDocument/2006/relationships" id="292" r:id="R06ff5987ad3043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8ae0b633cc4cf1" /><Relationship Type="http://schemas.openxmlformats.org/officeDocument/2006/relationships/slideMaster" Target="/ppt/slideMasters/slideMaster1.xml" Id="R3b5c22bb36854082" /><Relationship Type="http://schemas.openxmlformats.org/officeDocument/2006/relationships/notesMaster" Target="/ppt/notesMasters/notesMaster1.xml" Id="R2cdfd0b519874dd7" /><Relationship Type="http://schemas.openxmlformats.org/officeDocument/2006/relationships/presProps" Target="/ppt/presProps.xml" Id="Rdd8bdd73a8384f83" /><Relationship Type="http://schemas.openxmlformats.org/officeDocument/2006/relationships/tableStyles" Target="/ppt/tableStyles.xml" Id="R64e785d4862948c5" /><Relationship Type="http://schemas.openxmlformats.org/officeDocument/2006/relationships/slide" Target="/ppt/slides/slide1.xml" Id="Rb365b31882424b35" /><Relationship Type="http://schemas.openxmlformats.org/officeDocument/2006/relationships/slide" Target="/ppt/slides/slide2.xml" Id="R33a6e8bbc2e346fe" /><Relationship Type="http://schemas.openxmlformats.org/officeDocument/2006/relationships/slide" Target="/ppt/slides/slide3.xml" Id="Ra7d57f887b2c4c8e" /><Relationship Type="http://schemas.openxmlformats.org/officeDocument/2006/relationships/slide" Target="/ppt/slides/slide4.xml" Id="Re44569c69f4b4616" /><Relationship Type="http://schemas.openxmlformats.org/officeDocument/2006/relationships/slide" Target="/ppt/slides/slide5.xml" Id="Re9f2c1c2fce34ea4" /><Relationship Type="http://schemas.openxmlformats.org/officeDocument/2006/relationships/slide" Target="/ppt/slides/slide6.xml" Id="R2676c681a6c04fa8" /><Relationship Type="http://schemas.openxmlformats.org/officeDocument/2006/relationships/slide" Target="/ppt/slides/slide7.xml" Id="R832a56eb487848bb" /><Relationship Type="http://schemas.openxmlformats.org/officeDocument/2006/relationships/slide" Target="/ppt/slides/slide8.xml" Id="R7c9c7b64231a4af3" /><Relationship Type="http://schemas.openxmlformats.org/officeDocument/2006/relationships/slide" Target="/ppt/slides/slide9.xml" Id="R75bbcee6214c4ed0" /><Relationship Type="http://schemas.openxmlformats.org/officeDocument/2006/relationships/slide" Target="/ppt/slides/slide10.xml" Id="Rfb8987b2d6b7408b" /><Relationship Type="http://schemas.openxmlformats.org/officeDocument/2006/relationships/slide" Target="/ppt/slides/slide11.xml" Id="R541287c10fd04f6a" /><Relationship Type="http://schemas.openxmlformats.org/officeDocument/2006/relationships/slide" Target="/ppt/slides/slide12.xml" Id="R0ac8a588f1cc41cd" /><Relationship Type="http://schemas.openxmlformats.org/officeDocument/2006/relationships/slide" Target="/ppt/slides/slide13.xml" Id="R8d5ee3c625d14770" /><Relationship Type="http://schemas.openxmlformats.org/officeDocument/2006/relationships/slide" Target="/ppt/slides/slide14.xml" Id="Re2c4fa83e83345bc" /><Relationship Type="http://schemas.openxmlformats.org/officeDocument/2006/relationships/slide" Target="/ppt/slides/slide15.xml" Id="Rceaf960bd2394768" /><Relationship Type="http://schemas.openxmlformats.org/officeDocument/2006/relationships/slide" Target="/ppt/slides/slide16.xml" Id="R3facf8744aa14bed" /><Relationship Type="http://schemas.openxmlformats.org/officeDocument/2006/relationships/slide" Target="/ppt/slides/slide17.xml" Id="R3f08c4f19af140e4" /><Relationship Type="http://schemas.openxmlformats.org/officeDocument/2006/relationships/slide" Target="/ppt/slides/slide18.xml" Id="R328810e8313e411e" /><Relationship Type="http://schemas.openxmlformats.org/officeDocument/2006/relationships/slide" Target="/ppt/slides/slide19.xml" Id="R59ccec097e244fe1" /><Relationship Type="http://schemas.openxmlformats.org/officeDocument/2006/relationships/slide" Target="/ppt/slides/slide20.xml" Id="Rf7501ea06b4e47d1" /><Relationship Type="http://schemas.openxmlformats.org/officeDocument/2006/relationships/slide" Target="/ppt/slides/slide21.xml" Id="R859ef3ef357f4455" /><Relationship Type="http://schemas.openxmlformats.org/officeDocument/2006/relationships/slide" Target="/ppt/slides/slide22.xml" Id="R4b2b272f8dd1433a" /><Relationship Type="http://schemas.openxmlformats.org/officeDocument/2006/relationships/slide" Target="/ppt/slides/slide23.xml" Id="R5449546e4ca2454d" /><Relationship Type="http://schemas.openxmlformats.org/officeDocument/2006/relationships/slide" Target="/ppt/slides/slide24.xml" Id="R25e51b25347549aa" /><Relationship Type="http://schemas.openxmlformats.org/officeDocument/2006/relationships/slide" Target="/ppt/slides/slide25.xml" Id="R503344699f3043e0" /><Relationship Type="http://schemas.openxmlformats.org/officeDocument/2006/relationships/slide" Target="/ppt/slides/slide26.xml" Id="R5dfb632e839a4715" /><Relationship Type="http://schemas.openxmlformats.org/officeDocument/2006/relationships/slide" Target="/ppt/slides/slide27.xml" Id="R6689f28a269e48a1" /><Relationship Type="http://schemas.openxmlformats.org/officeDocument/2006/relationships/slide" Target="/ppt/slides/slide28.xml" Id="R509d8dc3e0d843b3" /><Relationship Type="http://schemas.openxmlformats.org/officeDocument/2006/relationships/slide" Target="/ppt/slides/slide29.xml" Id="Rd90da3d012bc444e" /><Relationship Type="http://schemas.openxmlformats.org/officeDocument/2006/relationships/slide" Target="/ppt/slides/slide30.xml" Id="Rb2878a81fac34bb2" /><Relationship Type="http://schemas.openxmlformats.org/officeDocument/2006/relationships/slide" Target="/ppt/slides/slide31.xml" Id="Rf8cb828975584252" /><Relationship Type="http://schemas.openxmlformats.org/officeDocument/2006/relationships/slide" Target="/ppt/slides/slide32.xml" Id="R34f37f83ab824a98" /><Relationship Type="http://schemas.openxmlformats.org/officeDocument/2006/relationships/slide" Target="/ppt/slides/slide33.xml" Id="Rff41b173581a4907" /><Relationship Type="http://schemas.openxmlformats.org/officeDocument/2006/relationships/slide" Target="/ppt/slides/slide34.xml" Id="Rc0d9e7ee322447ae" /><Relationship Type="http://schemas.openxmlformats.org/officeDocument/2006/relationships/slide" Target="/ppt/slides/slide35.xml" Id="R6575ae7708944a28" /><Relationship Type="http://schemas.openxmlformats.org/officeDocument/2006/relationships/slide" Target="/ppt/slides/slide36.xml" Id="R4495caa741934ed5" /><Relationship Type="http://schemas.openxmlformats.org/officeDocument/2006/relationships/slide" Target="/ppt/slides/slide37.xml" Id="R06ff5987ad3043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aa9f9712604b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71952336404505" /><Relationship Type="http://schemas.openxmlformats.org/officeDocument/2006/relationships/notesMaster" Target="/ppt/notesMasters/notesMaster1.xml" Id="Rda4cad835b8440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b9aa60ac834b02" /><Relationship Type="http://schemas.openxmlformats.org/officeDocument/2006/relationships/notesMaster" Target="/ppt/notesMasters/notesMaster1.xml" Id="R99a61e7d410b4c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b07236662140c5" /><Relationship Type="http://schemas.openxmlformats.org/officeDocument/2006/relationships/notesMaster" Target="/ppt/notesMasters/notesMaster1.xml" Id="R68bcec883e9542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ee5396b8c54c99" /><Relationship Type="http://schemas.openxmlformats.org/officeDocument/2006/relationships/notesMaster" Target="/ppt/notesMasters/notesMaster1.xml" Id="R47d29c6e452f4a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89a4d90a9a4c38" /><Relationship Type="http://schemas.openxmlformats.org/officeDocument/2006/relationships/notesMaster" Target="/ppt/notesMasters/notesMaster1.xml" Id="Rf582c86830ce41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52313118ba48ef" /><Relationship Type="http://schemas.openxmlformats.org/officeDocument/2006/relationships/notesMaster" Target="/ppt/notesMasters/notesMaster1.xml" Id="R0a4ae76c823542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bdb4d69d774d6d" /><Relationship Type="http://schemas.openxmlformats.org/officeDocument/2006/relationships/notesMaster" Target="/ppt/notesMasters/notesMaster1.xml" Id="R47f22c981ba841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2faa9b37f6438f" /><Relationship Type="http://schemas.openxmlformats.org/officeDocument/2006/relationships/notesMaster" Target="/ppt/notesMasters/notesMaster1.xml" Id="R341fc850b43e42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9c016a53d94540" /><Relationship Type="http://schemas.openxmlformats.org/officeDocument/2006/relationships/notesMaster" Target="/ppt/notesMasters/notesMaster1.xml" Id="Rc8a35e7d27514e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f7d73e3b8c4ef3" /><Relationship Type="http://schemas.openxmlformats.org/officeDocument/2006/relationships/notesMaster" Target="/ppt/notesMasters/notesMaster1.xml" Id="Rc1f9f976980c4e0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a6ead0086f4dfd" /><Relationship Type="http://schemas.openxmlformats.org/officeDocument/2006/relationships/notesMaster" Target="/ppt/notesMasters/notesMaster1.xml" Id="Rff296c78080f41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57483667d74891" /><Relationship Type="http://schemas.openxmlformats.org/officeDocument/2006/relationships/notesMaster" Target="/ppt/notesMasters/notesMaster1.xml" Id="Rd90644563203449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f34c7ca0e24a78" /><Relationship Type="http://schemas.openxmlformats.org/officeDocument/2006/relationships/notesMaster" Target="/ppt/notesMasters/notesMaster1.xml" Id="R3bb6031d39204c4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c8b2ff385b4434" /><Relationship Type="http://schemas.openxmlformats.org/officeDocument/2006/relationships/notesMaster" Target="/ppt/notesMasters/notesMaster1.xml" Id="R4345a62a94904c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047a8e7b612409f" /><Relationship Type="http://schemas.openxmlformats.org/officeDocument/2006/relationships/notesMaster" Target="/ppt/notesMasters/notesMaster1.xml" Id="Rf59a13fdd8334ad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b354d3e9d0d4fbd" /><Relationship Type="http://schemas.openxmlformats.org/officeDocument/2006/relationships/notesMaster" Target="/ppt/notesMasters/notesMaster1.xml" Id="R2e18b439857a4b0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d552b5d7d44e0c" /><Relationship Type="http://schemas.openxmlformats.org/officeDocument/2006/relationships/notesMaster" Target="/ppt/notesMasters/notesMaster1.xml" Id="R02f7a61320fb485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dc119f1a4248dc" /><Relationship Type="http://schemas.openxmlformats.org/officeDocument/2006/relationships/notesMaster" Target="/ppt/notesMasters/notesMaster1.xml" Id="Rb73770b14de245f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b2f5e785ab4c03" /><Relationship Type="http://schemas.openxmlformats.org/officeDocument/2006/relationships/notesMaster" Target="/ppt/notesMasters/notesMaster1.xml" Id="R456bacc642634be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1c807a486ba4db2" /><Relationship Type="http://schemas.openxmlformats.org/officeDocument/2006/relationships/notesMaster" Target="/ppt/notesMasters/notesMaster1.xml" Id="R9b016870eacc4f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0abf14c5a7d4929" /><Relationship Type="http://schemas.openxmlformats.org/officeDocument/2006/relationships/notesMaster" Target="/ppt/notesMasters/notesMaster1.xml" Id="Rd5e0292ef9284fa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2516d799544155" /><Relationship Type="http://schemas.openxmlformats.org/officeDocument/2006/relationships/notesMaster" Target="/ppt/notesMasters/notesMaster1.xml" Id="Rae644289329a440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6c9a72e8a9f42e1" /><Relationship Type="http://schemas.openxmlformats.org/officeDocument/2006/relationships/notesMaster" Target="/ppt/notesMasters/notesMaster1.xml" Id="Rccbb6c2244854c1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17edba2f734212" /><Relationship Type="http://schemas.openxmlformats.org/officeDocument/2006/relationships/notesMaster" Target="/ppt/notesMasters/notesMaster1.xml" Id="R02f2e60ee89e414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d7a7204bc2548ca" /><Relationship Type="http://schemas.openxmlformats.org/officeDocument/2006/relationships/notesMaster" Target="/ppt/notesMasters/notesMaster1.xml" Id="Rccc61d6649d7412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286f5887804a67" /><Relationship Type="http://schemas.openxmlformats.org/officeDocument/2006/relationships/notesMaster" Target="/ppt/notesMasters/notesMaster1.xml" Id="Rda8ac1b0c3df4bf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37665960c28432b" /><Relationship Type="http://schemas.openxmlformats.org/officeDocument/2006/relationships/notesMaster" Target="/ppt/notesMasters/notesMaster1.xml" Id="Ra71dbbebe0ef4a4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5c2a42f436b404e" /><Relationship Type="http://schemas.openxmlformats.org/officeDocument/2006/relationships/notesMaster" Target="/ppt/notesMasters/notesMaster1.xml" Id="Rd9fc7e2a973049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fa935a83e0446ae" /><Relationship Type="http://schemas.openxmlformats.org/officeDocument/2006/relationships/notesMaster" Target="/ppt/notesMasters/notesMaster1.xml" Id="R1669b09bc8d04f3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701ded4e8ce4443" /><Relationship Type="http://schemas.openxmlformats.org/officeDocument/2006/relationships/notesMaster" Target="/ppt/notesMasters/notesMaster1.xml" Id="Rb94fea97ebdd442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4b6005d2cee491c" /><Relationship Type="http://schemas.openxmlformats.org/officeDocument/2006/relationships/notesMaster" Target="/ppt/notesMasters/notesMaster1.xml" Id="Rf8eb10f6cb5842b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728d629a96e43d7" /><Relationship Type="http://schemas.openxmlformats.org/officeDocument/2006/relationships/notesMaster" Target="/ppt/notesMasters/notesMaster1.xml" Id="Rbf00478e402f438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13fadd7ab544596" /><Relationship Type="http://schemas.openxmlformats.org/officeDocument/2006/relationships/notesMaster" Target="/ppt/notesMasters/notesMaster1.xml" Id="R674ca6d3ea95454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50a0986901646d0" /><Relationship Type="http://schemas.openxmlformats.org/officeDocument/2006/relationships/notesMaster" Target="/ppt/notesMasters/notesMaster1.xml" Id="R073e7074ce0f44b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a0bdc4df4a34856" /><Relationship Type="http://schemas.openxmlformats.org/officeDocument/2006/relationships/notesMaster" Target="/ppt/notesMasters/notesMaster1.xml" Id="Rcd94ecbd5d344ad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2ae3addc7b24fb5" /><Relationship Type="http://schemas.openxmlformats.org/officeDocument/2006/relationships/notesMaster" Target="/ppt/notesMasters/notesMaster1.xml" Id="Rc44ae32edacd455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553ca08aab54710" /><Relationship Type="http://schemas.openxmlformats.org/officeDocument/2006/relationships/notesMaster" Target="/ppt/notesMasters/notesMaster1.xml" Id="Rb5b3fd2d205845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https://pro.arcgis.com/en/pro-app/3.5/help/analysis/ai/geoai.htm; https://doc.esri.com/en/arcgis-pro/latest/tool-reference/spatial-statistics/how-forest-works.html; https://doi.org/10.1111/ecog.02881; https://digital-strategy.ec.europa.eu/en/policies/regulatory-framework-ai;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Problem, yer, kullanıcı ve karar sonucunu açıkça belirtir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Soru veriyle yanıtlanabilir ve yöntemden bağımsız kurulmalıdır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Yeni algoritma geliştirmek tek bilimsel katkı biçimi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Tamamlanabilir kapsam güçlü projeyi destekler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Model skoru karar başarısının yalnız bir parçasıdır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https://digital-strategy.ec.europa.eu/en/policies/regulatory-framework-ai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Kaynak, tarih, çözünürlük ve kullanım hakkı tek tabloda tutulur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Ham veriden modele giden dönüşüm açıklanır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Amaç, veri, analiz ve karar çıktısı birbirine bağlanır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Ana model basit referans ve makul alternatifle karşılaştırılır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Başka bir kişi aynı girdilerle aynı çıktıyı üretebilmelidir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Test düzeni projenin gerçek kullanımını taklit eder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https://www.fatiando.org/verde/latest/gallery/train_test_split.html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Ölçüt hedef türü ve hata maliyetiyle eşleşir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https://doc.esri.com/en/arcgis-pro/latest/tool-reference/spatial-statistics/how-forest-works.html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Nerede hata yapıldığı, ortalama skordan daha açıklayıcı olabilir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Kritik parametre değiştiğinde karar haritası ne kadar değişiyor?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Sınırlılığı açıklamak çalışmayı zayıflatmaz; geçerlilik alanını tanımlar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Tek bakışta soruyu, alanı ve temel bulguyu göstermelidir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Sunumda araç adları değil, bilimsel mantık öne çıkar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dakika tek bir iletişim görevi taşır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 yöntem seçimini ve sonuç sınırını gerekçelendirebilmelidir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https://doi.org/10.1111/ecog.02881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Dosya yapısı çalışmanın bağımsız olarak incelenmesini sağlar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https://pro.arcgis.com/en/pro-app/3.5/help/analysis/ai/geoai.htm; https://doc.esri.com/en/arcgis-pro/latest/tool-reference/spatial-statistics/how-forest-works.html; https://doi.org/10.1111/ecog.02881; https://digital-strategy.ec.europa.eu/en/policies/regulatory-framework-ai;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https://pro.arcgis.com/en/pro-app/3.5/help/analysis/ai/geoai.htm; https://doc.esri.com/en/arcgis-pro/latest/tool-reference/spatial-statistics/how-forest-works.html; https://doi.org/10.1111/ecog.02881; https://digital-strategy.ec.europa.eu/en/policies/regulatory-framework-ai;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https://pro.arcgis.com/en/pro-app/3.5/help/analysis/ai/geoai.htm; https://doc.esri.com/en/arcgis-pro/latest/tool-reference/spatial-statistics/how-forest-works.html; https://doi.org/10.1111/ecog.02881; https://digital-strategy.ec.europa.eu/en/policies/regulatory-framework-ai;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1fce8b3ae642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73c919ff7e47c2" /><Relationship Type="http://schemas.openxmlformats.org/officeDocument/2006/relationships/slideLayout" Target="/ppt/slideLayouts/slideLayout1.xml" Id="R8153e601cd514c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53e601cd514c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1f1f321774cf7" /><Relationship Type="http://schemas.openxmlformats.org/officeDocument/2006/relationships/image" Target="/ppt/media/image.png" Id="R59f34ef676b440e0" /><Relationship Type="http://schemas.openxmlformats.org/officeDocument/2006/relationships/notesSlide" Target="/ppt/notesSlides/notesSlide1.xml" Id="Rad8755028c794f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e2fe4def464b68" /><Relationship Type="http://schemas.openxmlformats.org/officeDocument/2006/relationships/notesSlide" Target="/ppt/notesSlides/notesSlide2.xml" Id="Red9ea9ccf34d4d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e23d023b24f06" /><Relationship Type="http://schemas.openxmlformats.org/officeDocument/2006/relationships/notesSlide" Target="/ppt/notesSlides/notesSlide3.xml" Id="Raf58fc5faf1945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59b1a52694936" /><Relationship Type="http://schemas.openxmlformats.org/officeDocument/2006/relationships/notesSlide" Target="/ppt/notesSlides/notesSlide4.xml" Id="Rbe3ed582936d46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ed9afd8084c7c" /><Relationship Type="http://schemas.openxmlformats.org/officeDocument/2006/relationships/notesSlide" Target="/ppt/notesSlides/notesSlide5.xml" Id="R6b5d609b9d8546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f72ffb58d7408d" /><Relationship Type="http://schemas.openxmlformats.org/officeDocument/2006/relationships/notesSlide" Target="/ppt/notesSlides/notesSlide6.xml" Id="Rf096f2305e0e4d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2377cd2854af5" /><Relationship Type="http://schemas.openxmlformats.org/officeDocument/2006/relationships/notesSlide" Target="/ppt/notesSlides/notesSlide7.xml" Id="R48c9dac1f60b47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62c54ebf543af" /><Relationship Type="http://schemas.openxmlformats.org/officeDocument/2006/relationships/notesSlide" Target="/ppt/notesSlides/notesSlide8.xml" Id="R9040331279544d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8f172ab104eca" /><Relationship Type="http://schemas.openxmlformats.org/officeDocument/2006/relationships/notesSlide" Target="/ppt/notesSlides/notesSlide9.xml" Id="R2d67dea6160a42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4ecb8b8914eee" /><Relationship Type="http://schemas.openxmlformats.org/officeDocument/2006/relationships/notesSlide" Target="/ppt/notesSlides/notesSlide10.xml" Id="R4496d1ae27234b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29399f3c6464d" /><Relationship Type="http://schemas.openxmlformats.org/officeDocument/2006/relationships/notesSlide" Target="/ppt/notesSlides/notesSlide11.xml" Id="R551bbe06012c4b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e5fb393254e87" /><Relationship Type="http://schemas.openxmlformats.org/officeDocument/2006/relationships/notesSlide" Target="/ppt/notesSlides/notesSlide12.xml" Id="Rd9bd34efe8a4422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7f3da32db04e6e" /><Relationship Type="http://schemas.openxmlformats.org/officeDocument/2006/relationships/image" Target="/ppt/media/image2.png" Id="R162fc4e0ce2649e3" /><Relationship Type="http://schemas.openxmlformats.org/officeDocument/2006/relationships/notesSlide" Target="/ppt/notesSlides/notesSlide13.xml" Id="R350a4344de9645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df08c5879c403e" /><Relationship Type="http://schemas.openxmlformats.org/officeDocument/2006/relationships/notesSlide" Target="/ppt/notesSlides/notesSlide14.xml" Id="R89b6442a53bb451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e73b8dd5a4151" /><Relationship Type="http://schemas.openxmlformats.org/officeDocument/2006/relationships/notesSlide" Target="/ppt/notesSlides/notesSlide15.xml" Id="R7847991451be49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532f31a0f4482" /><Relationship Type="http://schemas.openxmlformats.org/officeDocument/2006/relationships/notesSlide" Target="/ppt/notesSlides/notesSlide16.xml" Id="Rb418df125c684ef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1959ab4a54107" /><Relationship Type="http://schemas.openxmlformats.org/officeDocument/2006/relationships/notesSlide" Target="/ppt/notesSlides/notesSlide17.xml" Id="R35c800da3fe74c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fb0d164c4450b" /><Relationship Type="http://schemas.openxmlformats.org/officeDocument/2006/relationships/notesSlide" Target="/ppt/notesSlides/notesSlide18.xml" Id="R4b8c482aa31744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3867653d345eb" /><Relationship Type="http://schemas.openxmlformats.org/officeDocument/2006/relationships/notesSlide" Target="/ppt/notesSlides/notesSlide19.xml" Id="R3514fb03615f485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2f9c5ce49442b7" /><Relationship Type="http://schemas.openxmlformats.org/officeDocument/2006/relationships/image" Target="/ppt/media/image3.png" Id="R060e13c2dbe142a6" /><Relationship Type="http://schemas.openxmlformats.org/officeDocument/2006/relationships/notesSlide" Target="/ppt/notesSlides/notesSlide20.xml" Id="R574b712e7d4d46a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1ed2d422348d1" /><Relationship Type="http://schemas.openxmlformats.org/officeDocument/2006/relationships/notesSlide" Target="/ppt/notesSlides/notesSlide21.xml" Id="R35c0409f95d4493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dbf1df7a64f85" /><Relationship Type="http://schemas.openxmlformats.org/officeDocument/2006/relationships/notesSlide" Target="/ppt/notesSlides/notesSlide22.xml" Id="Rd7dda15ae3fe49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7af53abcf4a5d" /><Relationship Type="http://schemas.openxmlformats.org/officeDocument/2006/relationships/notesSlide" Target="/ppt/notesSlides/notesSlide23.xml" Id="R6380813f8fcc411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dd6a594404a56" /><Relationship Type="http://schemas.openxmlformats.org/officeDocument/2006/relationships/notesSlide" Target="/ppt/notesSlides/notesSlide24.xml" Id="Rf617c4a70b5649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4b54b21c44b6e" /><Relationship Type="http://schemas.openxmlformats.org/officeDocument/2006/relationships/notesSlide" Target="/ppt/notesSlides/notesSlide25.xml" Id="R57ab45258f0541b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61cb3d87d49b9" /><Relationship Type="http://schemas.openxmlformats.org/officeDocument/2006/relationships/notesSlide" Target="/ppt/notesSlides/notesSlide26.xml" Id="R20711578ddb9422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fa65f2e93e4736" /><Relationship Type="http://schemas.openxmlformats.org/officeDocument/2006/relationships/notesSlide" Target="/ppt/notesSlides/notesSlide27.xml" Id="R2c8f28d51c3442b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d6d5c6f8e84a6c" /><Relationship Type="http://schemas.openxmlformats.org/officeDocument/2006/relationships/notesSlide" Target="/ppt/notesSlides/notesSlide28.xml" Id="Rabf124bc1f6141f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acea4601e4c60" /><Relationship Type="http://schemas.openxmlformats.org/officeDocument/2006/relationships/notesSlide" Target="/ppt/notesSlides/notesSlide29.xml" Id="Ra3de969f8cb6465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d553573554eca" /><Relationship Type="http://schemas.openxmlformats.org/officeDocument/2006/relationships/notesSlide" Target="/ppt/notesSlides/notesSlide30.xml" Id="R2eb4fb66b1894ea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280aa76ea4b3d" /><Relationship Type="http://schemas.openxmlformats.org/officeDocument/2006/relationships/notesSlide" Target="/ppt/notesSlides/notesSlide31.xml" Id="Rc55975f4f5fa4b4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3c4e01463494f" /><Relationship Type="http://schemas.openxmlformats.org/officeDocument/2006/relationships/notesSlide" Target="/ppt/notesSlides/notesSlide32.xml" Id="R43102ac486324d9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ecd0ec2e14e8d" /><Relationship Type="http://schemas.openxmlformats.org/officeDocument/2006/relationships/notesSlide" Target="/ppt/notesSlides/notesSlide33.xml" Id="R82088dbbad544c5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7f7ad4d8845cf" /><Relationship Type="http://schemas.openxmlformats.org/officeDocument/2006/relationships/notesSlide" Target="/ppt/notesSlides/notesSlide34.xml" Id="R9b429d23fa9b4ed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68b4d44a94d5d" /><Relationship Type="http://schemas.openxmlformats.org/officeDocument/2006/relationships/notesSlide" Target="/ppt/notesSlides/notesSlide35.xml" Id="Rd9edb0362d4f408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f5aa7841f4087" /><Relationship Type="http://schemas.openxmlformats.org/officeDocument/2006/relationships/notesSlide" Target="/ppt/notesSlides/notesSlide36.xml" Id="Rbcaba4734e98448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39d845450f432e" /><Relationship Type="http://schemas.openxmlformats.org/officeDocument/2006/relationships/notesSlide" Target="/ppt/notesSlides/notesSlide37.xml" Id="R05e7d6c723d44e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C2674-C223-4179-BE2B-8DFA164B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CEC8B-987A-4A02-BDDB-F2E99C75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7E0CC-72FD-47AD-AC5C-A3E29898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2F828-AAB1-4CF3-902D-000F8B61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 Final Projesi Stüdyosu ve Bilimsel Sunum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CB5DC-CAC3-4B62-BC56-903004BB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C4018-72D1-472E-9022-B2D79635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A8209F-F954-45FD-8FB4-B1600D3E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f34ef676b440e0"/>
          <a:stretch xmlns:a="http://schemas.openxmlformats.org/drawingml/2006/main"/>
        </p:blipFill>
        <p:spPr>
          <a:xfrm xmlns:a="http://schemas.openxmlformats.org/drawingml/2006/main">
            <a:off x="6191250" y="1957186"/>
            <a:ext cx="5095875" cy="270550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776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94114-E216-488F-89ED-D4CD4874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FF37F-754F-4450-8F51-0552EFE6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2F7FE-A5ED-4C36-9C3B-ACF213F3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38393-D53E-4E7F-9C26-36B79019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2EBD0-E1D7-426A-A8C7-2D541617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9B6BED-D803-4D07-9557-328C0DD0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31251-3F84-464D-82F8-E703D933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Final projesinin araştırma sorusu, veri ve yöntem zincirini denetler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model, mekânsal doğrulama ve hata haritasını proje raporuna yerleştirir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 sunumda bilimsel kanıt ile karar mesajını dengeler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Tekrarlanabilir teslim paketi ve sözlü savunma hazırlar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CBF5F-6D17-4DFF-80CB-B1BC4FAD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857D1B-CE6A-4653-8A4C-7CC7CB20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1095086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D7A5FA-7517-4591-9DA3-28BDA148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E0538-A002-44AF-B7A6-72B3503B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A7DE7-AE70-4E80-9C8E-63B757C0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D58EB-BE9F-4A71-BE89-E67892CE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4C3E78-9EC5-4499-9BA6-25D94E42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E932A-4C70-470E-A19D-25AF000B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321A73-72DB-4084-BDF7-E47B9102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Araştırma problemi ve katkı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1A0769-45A1-4A1C-A032-6F81E32C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5160A-D8D4-4859-AAF5-1AD2785D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169F9-CBE2-44F9-8A31-F35A2987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kanıt zinciri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B78F8-0B3C-416B-9B13-5B83B5B6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F9BBD-8FE1-4CA3-A7BC-69AE60B0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4AAB2-200F-4CF3-BC9E-8048D73D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BC0E4-EF61-46AD-B466-A1842786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EE5524-9EC8-4FBB-B93E-7439510A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7B151-6AEA-4C7F-84FC-B8024F4C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ve eleştirel değerlendirme ve Harita, rapor ve sözlü savunma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F4ECD-0749-4334-A182-E0F7F16C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26CA2D-FB33-4C5A-903F-2318D0C3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18C88-2A01-48FA-806A-12B7BCD9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FD7CD2-D4D1-497F-B3A5-AFFD0D39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7231891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59DE7-0037-4BAB-A5FE-CBF4B5A7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37236-349E-46B6-82CB-AB204A98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2D6EC9-18BA-4C75-903A-E73D6AD24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Araştırma problemi ve katkı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4FEEC-8F20-4EC8-8E14-4E7C749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Proje tek bir karar problemi ve sınanabilir soruyla başlar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95221-D6C6-481D-A422-49B7529D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9115940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C5E131-718B-4BC0-9987-814445E4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4EC723-6FB4-4772-A91C-F78552012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Problem cümlesi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4801A-726C-4571-AA77-BC06F251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ARAŞTIRMA PROBLEMI VE KATKI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D7EA1-DAD3-4184-9E2E-5E806C0D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EE65C-EEAD-4C62-9F52-24B0E926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38D86-E8DB-4016-806A-7124AD37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9448C6-E380-43E0-8B74-33D2E771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Problem, yer, kullanıcı ve karar sonucunu açıkça belirtir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7E43C-6E81-4EC2-8935-AC54B8C6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82C02-2E6D-46DA-B65E-C79B65B3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coğrafi alan?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kullanıcı veya kurum?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karar veya bilgi ihtiyacı?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Mevcut yaklaşım neden yetersiz?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 sonunda hangi ölçülebilir çıktı üretilecek?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E61A74-65E3-4A64-B2C7-510EED56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94F53-4324-4FEB-84E7-9CCDE8CD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ECB40-348B-4194-809E-CA2AE759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304701-266E-42AF-A8B5-B7E6880B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4F3F0-546B-4507-AC45-318329D3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coğrafi alan?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76121-8FA7-4E81-AF7B-A4C814B5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BB7A84-773B-4DA1-BEAC-66629CF2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1747A3-4945-4BA0-A01F-09DD85AA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34938A-D22B-4D14-8F5C-27D9A501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983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kullanıcı veya kurum?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942E55-E696-442A-86CD-CB2E1AB4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423328-FF0A-4FA9-BA93-1F602673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DDF77B-E34B-4650-AB31-A2D0D0D4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C07876-9980-483D-8C1B-5587E34B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karar veya bilgi ihtiyacı?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8AF38A-E3CE-43A0-9807-67A51CD6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6906627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CD2D57-9A42-41A7-B206-CA6A5675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641DB-9C44-4EA1-8B7C-D3C093A0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Araştırma sorusu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1F1E89-5043-461D-926B-B677912A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ARAŞTIRMA PROBLEMI VE KATKI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E24E5-5707-4F8E-A2B1-F2925986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5F02F-34E6-4C90-A683-61FCC67B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17686A-C42E-420C-9D63-AD3920A1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7E21C-1081-476A-9075-0A1EBD54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 veriyle yanıtlanabilir ve yöntemden bağımsız kurulmalıdır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434C1-7C5C-49F8-B45A-BF6FA3DB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91F83-4CDE-4FDC-80C3-9B00F7C7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Zayıf: En iyi yapay zekâ modeli hangisidir?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Güçlü: Hangi çevresel ve erişim özellikleri okul risk sınıfını açıklıyor?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Güçlü: Model yeni ilçelerde hangi doğrulukla genelleniyor?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Soru hedefi, alanı ve değerlendirme koşulunu tanımlar.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10D0A7-1DB1-4AFE-9A0B-BDAB3E82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F98640-E1B2-49C9-8FA0-58C28A69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94E08-E6A4-4B24-8F60-4369A70E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E659C1-F5AB-4D42-93FF-E94E09A6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19D20-DEFC-42F5-8555-DE256F7D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Zayıf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2D5EB-2C73-4F3B-BE58-9C221908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E32C6B-2E5C-4220-B594-25FD3A88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DB7E6-1B1E-4FD6-AECF-71609699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Güçlü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DB835-4519-4D41-A397-B5C06874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A8A843-F253-4D96-9F67-0DFEA5CA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2D1F48-95A6-4CA2-AFE6-A8ED868F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Güçlü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368050-519F-4CE8-8FF7-3CD16C1A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47162-C7C7-453F-A250-1F55368A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809437-CE23-4B4E-8668-F5B8CF79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275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Soru hedefi, alanı ve değerlendirme koşulunu…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1A9FBC-C8FB-453B-98B9-1182F30C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3781825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6DE79-7DCF-4978-B812-B130D5B9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75C59-7BC7-4F59-9DF0-A07AF04D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Katkı türleri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17FA8-0A1B-4E99-BACE-1094FC02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ARAŞTIRMA PROBLEMI VE KATKI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2DF86-7537-4D17-9E93-62E92616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83C4F-FB29-4AB7-9A95-EEB05000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9543B-2900-4C3E-8AA5-2EA24CE9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762D4-9397-455A-900C-E4D1C9F6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Yeni algoritma geliştirmek tek bilimsel katkı biçimi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5B83C6-2B90-4B7B-BB0E-7209A089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ADB31-C992-409E-A84F-A6635057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Bilimsel katkı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35748-F427-478A-855C-38514579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veri seti veya doğrulama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Yöntem karşılaştırması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Aktarılabilirlik analizi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20ECFD-4E87-485B-9931-172A5946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9015A-D7AF-4D6B-A386-C54BDD98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Uygulama katkısı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2AF2D-1609-42A2-9549-9BA8D273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Tekrarlanabilir iş akışı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destek haritası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Kurum için prototip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2EAB1-2177-4815-8ECD-7BDFD5FD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9044625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20144-A025-4157-8874-D57AAEF1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EF11A-CBFC-4402-A69C-CC0B566B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Kapsam sınırı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E0D072-E4A2-4FC0-A816-64CDD93E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ARAŞTIRMA PROBLEMI VE KATKI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8A7CB-C1F9-45ED-AD26-83027A90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265B6-292C-4F49-B51C-2B30CD8F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8F6C0-6E12-4A6C-8257-E543396E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1C70D-4373-49C7-9EBF-3032F278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Tamamlanabilir kapsam güçlü projeyi destekler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FAF2E-5A5E-4488-B8F6-E09135E1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B50C2-78F6-4825-B2DE-B6956E64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çalışma alanı ve açık analiz birimi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Birincil hedef ve sınırlı sayıda yardımcı soru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Erişilebilir veri ve donanım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yöntem ve en fazla iki alternatif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teslim formatı ve zaman planı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540136-CF48-4AA7-9279-C1DA4EBC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D45E9-C606-4240-9F63-EDDBB474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B260E9-69FD-4E4C-ACF7-8B6A48BB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82164E-DF1C-4971-A472-45D8E974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çalışma alanı ve açık analiz birimi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12A559-826F-48E0-8450-6F957BDC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AF380-C816-41D1-A27F-914DB343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35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Birincil hedef ve sınırlı sayıda yardımcı soru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C54F7-4B15-4244-AD3D-0DB5CC15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D6D0A-961E-4572-B9E4-5F59510F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Erişilebilir veri ve donanım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1BA61B-4AD5-4EAB-845F-7004621B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Temel yöntem ve en fazla iki alternatif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439FCB-F8C1-41F5-B4E3-0EE606DA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4124239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B61CD0-8CF2-463D-99F7-32470887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2BDF6-4C7D-49A0-BE12-A71BD4B1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Başarı ölçütü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C215A-6027-4801-8AA0-11F94F93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ARAŞTIRMA PROBLEMI VE KATKI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802E0-4B23-4D88-BB4D-EC19E3765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7FB37-0EB3-400E-8969-403E4A59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2E9CC7-73BF-4D72-8734-2F172BA9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65988B-193D-490D-B51A-4DB30B1C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skoru karar başarısının yalnız bir parçasıdır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461313-EACD-4587-BA75-3D0D4D37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018ECF-0827-4DD3-80C8-FF499101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Teknik: F1, MAE, IoU veya benzeri ölçüt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Mekânsal: yeni bölge başarısı ve hata kümeleri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Operasyonel: süre, maliyet ve tekrar çalıştırılabilirlik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İletişim: haritanın hedef kullanıcı tarafından anlaşılması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Etik: gizlilik ve bölgesel adalet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6C019-302B-4BB8-AEDF-0268E95F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DB4CD-5BE9-43EC-AF0D-76638A8A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7389D1-430A-4F19-8035-8630809D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15BA4-030B-4797-A21E-5C4299FF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C5D7B-3A1C-4563-8121-ACB2C17C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25FFC5-0585-41AD-AAA8-B7118882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C68A8B-8AE0-4D10-9CF1-61721115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Teknik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8ED74E-FAE0-4CA6-A417-B7CC09E8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BE9BC-C865-4017-9AFF-04740240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FF0E6-3E62-4D8E-ACE1-FEFD3857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D199AA-DEBD-4CD6-8C11-568F5D86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A9B02F-52CC-4809-A544-FC620F53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23AF7-ADDE-424E-A79B-D76356C1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Operasyonel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C832AD-B077-4956-94E1-0479A253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https://digital-strategy.ec.europa.eu/en/policies/regulatory-framework-ai</a:t>
            </a:r>
          </a:p>
        </p:txBody>
      </p:sp>
    </p:spTree>
    <p:extLst>
      <p:ext uri="{BB962C8B-B14F-4D97-AF65-F5344CB8AC3E}">
        <p14:creationId xmlns:p14="http://schemas.microsoft.com/office/powerpoint/2010/main" val="3490114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BFE88-4BD0-4C39-91FC-8B8975BD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E4713-98DA-488A-8E6F-5E5C6F72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083B2-43F2-4642-9F8B-D1B9EAC4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ve yöntem kanıt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B059A-9207-4C8F-9050-9C5F8F0F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Her veri ve işlem adımı izlenebilir olmalıdır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B838F-30E2-4A68-9370-2F96F381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1979101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D28859-A455-4EDA-B3A9-8DAB53E7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8141C-A3A0-4545-9BA7-A0EB882D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envanteri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1EA1D-D0CE-4CBB-B9FE-A9593D56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VE YÖNTEM KANIT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3745E-4625-4127-9603-91B7929F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C9C63A-A09C-437B-AFC5-DD45B657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2C448-96B6-412F-A63A-508F0262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A2D47-26E8-437D-8F7C-9D00B463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Kaynak, tarih, çözünürlük ve kullanım hakkı tek tabloda tutulur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7E84A8-9D10-48B9-8133-AEA967EC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E2B039-D50E-4D3A-A260-4C002A3B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Dosya veya servis adı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Üreten kurum ve erişim bağlantısı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Tarih veya dönem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sistemi ve çözünürlük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Lisans ve paylaşım kısıtı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Kalite ve eksik alan notu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6C333-D627-4D30-B56F-D2B6FE477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C5C73E-245D-429A-8899-ED74CDA1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EAFE1B-9D1C-4E20-AD08-4841AF8C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F43F9B-DFAC-4661-9A14-5702AE2A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859225-7571-4FAC-9356-95CD5CDE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Dosya veya servis adı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D4C1E3-7679-489E-B654-57353330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18538-C379-440B-A38C-7F76D106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71CF7-8D1D-41FD-B607-A7392FED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3C749-C40F-445C-80FB-9048DCB5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Üreten kurum ve erişim bağlantısı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904D1-845A-4DAB-BFC3-5D0492BB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67BE72-2732-48B6-903C-210A7169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F1F6FB-C7DE-4F67-9FD4-C8D8FDF2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AF6AAD-75C6-45CD-8716-DF7101BD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Tarih veya dönem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331B9-C813-4E82-B5F4-88BF83D8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6927039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A143CC-1733-4632-8AA7-42B6123B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E318A-47F8-4385-A32F-CFE1480E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veri seti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16275-E675-4643-9F2B-7D6BD4A6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VE YÖNTEM KANIT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CDB47-2746-439A-8F58-A96E6374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BF176E-CE11-42D3-9883-BAD3301A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9C53A-F709-4F65-AA69-24504B33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86F2B-DE8F-4998-A5E5-910DA61F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Ham veriden modele giden dönüşüm açıklanır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E04BF2-3438-47CD-B7DF-FD27F0F7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669EC1-C99F-4EF1-A1DB-E0A1D1DC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Temizleme ve geometri kontrolü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 ve mekânsal uyum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 üretimi ve zaman eşleştirme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değer ve aykırı gözlem işlemi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Eğitim, doğrulama ve test bölmeleri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veri sözlüğü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ACB2C-79F3-4F09-8348-97888010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220729-86C5-4C11-992D-1ADB9682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0C1F3B-CFF9-4A71-9C9D-3AD96CDE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92FA4-9EB0-4706-B165-EEA1B490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33F138-D89F-43ED-A423-CE4FB377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Temizleme ve geometri kontrolü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732D29-2A8B-4A4F-B28A-0DC636CF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7AC4E-D7A1-4A2E-AC2D-DBEF68CB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EE2635-AD01-47E5-929A-9B15C711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2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 ve mekânsal uyum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1C5E8-0CE0-4FEB-84E3-4952B3C7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DB27EC-5F51-4E9D-9E3B-20B5FF95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ADBAA-7E70-4563-8218-56163725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Özellik üretimi ve zaman eşleştirme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0F7C1-D387-4A42-9886-88A6DF84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3BFD93-C48E-4D1A-9B2B-08C3D375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F8AAFC-B083-4C05-AC7A-DED09DB5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değer ve aykırı gözlem işlemi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490F33-854C-4E28-A9FA-52865A20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1425063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EA0B3C-1BEC-47D0-995C-826BD3D3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490BE6-12D8-42BB-85FB-843BFFE8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CBS çalışma süreci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1414E2-3856-4CF5-BA6C-5BF6FBE5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VE YÖNTEM KANIT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8655F-615B-4B96-86D3-89348A1F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27788-8DAC-4EF7-990B-CD68C095C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00B50-DC92-4E2A-B1F6-1FC88349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12B55-4622-4C42-917A-89D20F703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Amaç, veri, analiz ve karar çıktısı birbirine bağlanır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38A1B-3D64-4A91-9011-E4044448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3FCF34-EABD-49E0-BBCB-342F5BC0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yönetimi ve veri toplama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Koordinat, öznitelik ve görüntü hazırlama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ve sınıflandırma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Sonuçların değerlendirilmesi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Raporlama ve güncelleme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2AD78-2AF8-4BC9-8633-654ABA54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2fc4e0ce2649e3"/>
          <a:stretch xmlns:a="http://schemas.openxmlformats.org/drawingml/2006/main"/>
        </p:blipFill>
        <p:spPr>
          <a:xfrm xmlns:a="http://schemas.openxmlformats.org/drawingml/2006/main">
            <a:off x="1107431" y="2143125"/>
            <a:ext cx="3776363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F3C9C4-FE32-4C8B-BCEA-790CBDB1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E90C2-3061-4B27-A6AE-CFB1E295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Kullanıcı tarafından sağlanan GIS ders notları</a:t>
            </a:r>
          </a:p>
        </p:txBody>
      </p:sp>
    </p:spTree>
    <p:extLst>
      <p:ext uri="{BB962C8B-B14F-4D97-AF65-F5344CB8AC3E}">
        <p14:creationId xmlns:p14="http://schemas.microsoft.com/office/powerpoint/2010/main" val="18936732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8C5DE2-B47F-4C1F-A119-6934C813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F52DCD-4892-40EB-951D-CC8D149E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Temel model ve alternatif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E4F1AB-5B51-4544-AA48-3497C5FA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VE YÖNTEM KANIT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41101-C5B3-419C-BE17-4763747F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B76E9-4451-4CA7-A603-A0EF2FCF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6567AE-C42E-4053-8E5D-386E735B9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C3673-08ED-4B9E-8EB9-55CF9E27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Ana model basit referans ve makul alternatifle karşılaştırılır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1F31E-3F55-44A7-94C1-29764965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E5F7E-2909-4610-91AB-BCC59A9C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Baseline, projenin minimum başarı düzeyini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 model araştırma sorusuna ve veri yapısına uygun seçilir.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Alternatif model sonuçların yönteme duyarlılığını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modeller aynı veri bölmesi ve ölçütlerle değerlendirilir.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5822B-C2FB-4A48-8DBF-773763E3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84B15D-B0BC-4CA6-A3FD-E5C8AA4E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1F9EAB-567D-47F9-81C9-A6F2E6AC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3D041A-90F0-4592-9E05-715E0E41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1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Baseline, projenin minimum başarı düzeyini gö…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E89DA-4E8D-4E18-92E7-ED52192C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CF8854-9367-4033-9BDD-E5BB29FA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Ana model araştırma sorusuna ve veri yapısına…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141FB-B14A-4B48-8080-02D71E6D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898B4-AE8B-432A-8D23-8F9AEC4CD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Alternatif model sonuçların yönteme duyarlılı…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BF917-2469-42DA-B582-0C5FCF98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Tüm modeller aynı veri bölmesi ve ölçütlerle…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6E964B-B47F-41CA-8532-534F1718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6071544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2E2086-67C9-4200-9776-2F7183D9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2A22E-7370-46F4-AC61-1B5D60A6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Tekrarlanabilirlik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00258-7AAF-4E47-A30B-A57B2BDD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VERI VE YÖNTEM KANIT ZINCIRI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843E0-292A-45F8-AD2D-FDE7EDB1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3C87E-D136-49AF-B21E-DCC0FDE6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7822BA-A4F1-4715-ACE8-D49F5B7E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CCE34-C8A6-4B9C-B8FF-C991EAF0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Başka bir kişi aynı girdilerle aynı çıktıyı üretebilmelidir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2159D-E5FC-4702-8389-A8CD8280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8BB63-C9D3-4A78-9E9F-1623D7AE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Göreli klasör yolları ve düzenli geodatabase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ModelBuilder, Notebook veya açık işlem listesi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sürümü, ortam ayarları ve random seed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çıktılar ve kalite kontrol kayıtları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README ve veri erişim açıklaması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1A528-50EB-45E6-97CE-01757E09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41F631-E336-48BB-BCD4-4A14364B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56EC57-03B0-44CE-9A76-5AE764AE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D2422-B223-4A1C-A6A8-0F75BC50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393A13-1933-49E9-AA91-281116C2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31008D-AB54-4943-A78C-FA265677B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166CF-6079-412D-A2B1-E24D106D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88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Göreli klasör yolları ve düzenli geodatabase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CBB36-A79A-499E-B820-539F7C60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127E4E-25F0-4B11-8BF8-0E5D174D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231D55-834E-4D4D-A911-14AF98C4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3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ModelBuilder, Notebook veya açık işlem listesi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E6A26-FD5A-4E54-95B5-7E700BB5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0636A9-6755-4272-AB62-3F451EBF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D57E2A-F83E-4210-9B78-B2626DCD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sürümü, ortam ayarları ve random seed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4A508-6A06-4569-9B82-B1247D72D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96591878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38A79C-3D3C-49ED-BEED-7D59085D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125E8-1BDA-4F97-903B-1980A700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71013-A5D6-4A75-9059-95A2EA3F9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2960B-6169-4705-86B7-EF177589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Projenin gücü yalnız sonuç haritasıyla ölçülmez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019D3-ED76-42A0-9436-FED2FEC9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0656583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A00A65-D7F3-4B43-ACA2-24E11850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13CA5-F136-436F-A37D-2AF0D910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Doğrulama tasarımı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01926A-D0F0-4411-958E-7B289843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F9A78-0642-4C0F-97C5-02DB1996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817A2-8695-4B9A-860B-9490E2EE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EA4EF-CFD6-4BCB-82CD-1AAD4A11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8C551-9CD5-49BE-8AFE-BFAA85E2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Test düzeni projenin gerçek kullanımını taklit eder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14E0E-5373-4431-AF57-A9D91510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B9078-A704-4747-9D63-221F058A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konum: coğrafi blok veya bölge holdout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zaman: gelecek dönem holdout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sensör: sensör bazlı test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kullanım: bağımsız saha örnekleri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test, model seçimi tamamlandıktan sonra açılır.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080B0-F689-4131-B524-99D699CA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D357D7-1DE5-40BD-AEB9-6206BFFB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ED799F-93C1-4E78-A46D-009B77F7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EB874-1949-41B8-B9D2-38991B88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3DEF0B-D9DD-4246-B4E8-E6D74C20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konum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64619A-23AF-4867-B17E-8B4CD783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25CE22-8CAE-4B69-93FB-2CB812EA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11A3D8-63CF-46C5-A057-5C00EDE1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495C87-87EC-4F6B-BBE0-D262CA0B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zaman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96AE7-CEAE-4548-9719-5AD70F97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2758E5-742A-434D-8765-7CE94591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9C4F00-72C7-460E-9EDA-BEDC63CB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0D023A-D7B9-4994-9711-E75D9B0F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sensör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77168A-0FF8-4457-B88B-DF801EF1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https://www.fatiando.org/verde/latest/gallery/train_test_split.html</a:t>
            </a:r>
          </a:p>
        </p:txBody>
      </p:sp>
    </p:spTree>
    <p:extLst>
      <p:ext uri="{BB962C8B-B14F-4D97-AF65-F5344CB8AC3E}">
        <p14:creationId xmlns:p14="http://schemas.microsoft.com/office/powerpoint/2010/main" val="17828580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814DE3-E89E-4F36-B534-55B4187F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07867-8A2C-4CB9-AF1D-E93C7ABA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Ölçüt seçimi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E17F2-CE52-4958-B45B-918842F2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A40CB-7ADD-4B34-BEE1-C965C1839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1A954-1387-4511-BA04-80ED89E0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1FB6FA-18E0-45A2-9F28-C1122E29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08906-192A-449C-8D00-3F0CA29C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Ölçüt hedef türü ve hata maliyetiyle eşleşir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A2EE6-E293-4105-8709-3424B275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AFB1A-B1A4-41C9-9A6A-79EF7155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Regresyon: MAE ve RMSE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Sınıflandırma: sınıf bazlı precision, recall ve F1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Segmentasyon: IoU ve Dice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 tespiti: AP ve mAP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Kümeleme: silhouette ve kararlılık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F8FC5-1CB1-4E5D-8561-E6051A4E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610B92-1CAA-4245-B078-A1E5EBB4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93AC3-5DA0-4572-B062-D99CDDA6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53E81C-16C8-4E49-85CF-F98B1D02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CBC169-FE3C-43B8-B55F-FA667FFA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Regresyon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65714A-9CAE-4578-9A20-D1D597E9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5CA460-34B5-4E48-AB82-5FE38B1F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B121AD-5A55-455C-BA07-752F4E51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7BE86-6016-45A8-B9B0-5F516B047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A4A2F2-88EF-4379-ADFF-996CB4BB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5FD02D-AA68-44D8-872E-81588985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Segmentasyon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6B2A72-0FEB-4B53-A2E2-8F4A9E76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32C641-0CBF-4A93-863A-A1AAE19A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7AE0F9-B02B-4178-B62A-5438816A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 tespiti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28C92E-D368-421C-9F62-25782BCD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https://doc.esri.com/en/arcgis-pro/latest/tool-reference/spatial-statistics/how-forest-works.html</a:t>
            </a:r>
          </a:p>
        </p:txBody>
      </p:sp>
    </p:spTree>
    <p:extLst>
      <p:ext uri="{BB962C8B-B14F-4D97-AF65-F5344CB8AC3E}">
        <p14:creationId xmlns:p14="http://schemas.microsoft.com/office/powerpoint/2010/main" val="169878332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81F5AE-3E23-4D8B-A448-6F0FCE10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5E7F6A-4A0C-4E2E-93A8-F657CE6E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Hata haritası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7D0E1-8B28-4B95-8455-88806813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E8CCF-4790-46AD-AF1C-759214B8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58CB1-C8D4-46D8-A4B1-BECB68B0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4DB8D3-27F1-4147-9A9D-4558FF95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19437-3CDF-4159-B447-B65B8C37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Nerede hata yapıldığı, ortalama skordan daha açıklayıcı olabilir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0DFFB9-C9A1-41CB-8A58-9826E36B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51874-A6C7-402E-B348-4107DFF9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pozitif ve yanlış negatifler ayrı sembolleştirilir.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Hatalar arazi türü, ilçe, çözünürlük veya sensörle özetlenir.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Artıklarda mekânsal otokorelasyon sınanabilir.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kümeleri yeni veri veya özellik ihtiyacını gösterir.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D5D2B2-DBF8-40FC-A5A0-55FEE05B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1DBDE-E23E-43F8-90C8-9FF74789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A73D8-1B9B-4AB6-8C01-D949485D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657BE5-0F11-4670-81A3-16B2BC18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9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pozitif ve yanlış negatifler ayrı semb…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988F8A-5BAE-4FEF-8508-388031B9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6C3D7A-1274-494A-9D62-58AB4E9D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Hatalar arazi türü, ilçe, çözünürlük veya sen…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5D8E71-D346-4A2F-BEAC-9B1A60D5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03F359-3777-4AEA-A89B-6B3809C7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Artıklarda mekânsal otokorelasyon sınanabilir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C6006-30AB-49BB-B889-BCEAB3A2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65CAA-5668-43F4-9BA0-DCB30A2E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kümeleri yeni veri veya özellik ihtiyacı…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740FEE-C500-46DE-8074-AEEE40D5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6FBC22-B1E4-45E2-A294-856C2749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9846763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EDADC-B657-444F-9D09-CAF9D215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A3239-F9E0-49F0-9C0D-C9E09CC5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Duyarlılık analizi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BD2232-5AC1-4A17-BE22-80EBF4C2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6B2DC-8364-4B51-8CB3-1496EF97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BDDA65-ACF9-496D-83B8-BCDE8247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E8A22-1F20-4EF6-8DAE-8A0C52F5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984E5-92C9-4BFB-B3DF-31D8B443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Kritik parametre değiştiğinde karar haritası ne kadar değişiyor?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003F6-F426-474A-8075-F27BE5831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FFC92E-3D44-4F81-9C08-4F1569EB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Komşuluk mesafesi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Sınıflandırma eşiği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çözünürlüğü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Ağırlık veya model hiperparametresi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örneklerinin bölgesel dağılımı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Sınıf sınırları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139C46-BC0A-4B14-9F46-72194B45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e13c2dbe142a6"/>
          <a:stretch xmlns:a="http://schemas.openxmlformats.org/drawingml/2006/main"/>
        </p:blipFill>
        <p:spPr>
          <a:xfrm xmlns:a="http://schemas.openxmlformats.org/drawingml/2006/main">
            <a:off x="590550" y="2690282"/>
            <a:ext cx="4810125" cy="2144186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08383-D563-4B58-9892-1CA89F0A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9B660-B8BA-4D2D-B09E-BA81A964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Kullanıcı tarafından sağlanan GIS ders notları</a:t>
            </a:r>
          </a:p>
        </p:txBody>
      </p:sp>
    </p:spTree>
    <p:extLst>
      <p:ext uri="{BB962C8B-B14F-4D97-AF65-F5344CB8AC3E}">
        <p14:creationId xmlns:p14="http://schemas.microsoft.com/office/powerpoint/2010/main" val="117117585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0AD939-66A7-4BE1-BFB6-948FA1EA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9CAFC-FD51-4FBD-80CD-AD1FE9FE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Sınırlılık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47AA6-EB18-4535-9EB1-D279D084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CA133-139E-4009-83FA-21016087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6BF41-48FB-4488-A5EC-9D14B1D5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45D2E-291B-4985-AD59-FFBDF3D2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031A7-FA7E-43D4-A190-28EFFD69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Sınırlılığı açıklamak çalışmayı zayıflatmaz; geçerlilik alanını tanımlar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E8419-1AFE-4A34-BAD2-CADC2C34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FDA15-8DD7-415A-A451-E200615F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kapsama ve ölçüm hatası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ve zamansal aktarım sınırı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Örneklem veya sınıf dengesizliği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Hesaplama ve lisans kısıtı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Nedensellik iddiası yapılamayan ilişkiler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Etik ve gizlilik sınırı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5EB5E-34E3-44ED-8726-3F4A8FC1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A3EE5E-A579-4F82-B716-F5D60FA4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EB7E37-1865-4444-8893-C90C61AA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3B9617-C576-4561-901C-D8E20B85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669A7-D1E8-4204-8380-5C74E290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82930-C273-49DA-98C8-0D285ED2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A068AB-EE64-4B23-A8CD-2A9F6C4C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kapsama ve ölçüm hatası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1C38E-A891-435F-8488-6DF89681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FB912-0F46-4E92-817D-E9C6FB27B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5D26CB-DCA8-43EA-A6AF-EC1A4E43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ve zamansal aktarım sınırı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C26B56-8669-4852-A1E5-158ED00A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4931D-E92A-4517-B1F3-ACDC8623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726E02-3612-4786-8E88-7C8BBAB6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Örneklem veya sınıf dengesizliği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B2E97A-72A3-4FA9-B5C5-953D971A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3864253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21E77-9EE4-4441-8C87-2D942B80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1F393-2450-446E-9EA7-B0AD3DD9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989EB2-0208-4741-AD65-9646B374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34FB6-A0FA-488E-8A60-4092E3BD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Kanıt, yöntem ve karar mesajı tutarlı bir hikâye oluşturur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798567-75CB-46B2-A1EC-15DD743B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80868913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7DE347-0158-404C-88F8-DD9F3B86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6E5CF-1E02-4530-B5F2-86FBFD67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 sonuç haritası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0D1E99-7135-4D17-B5DC-8F154A31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77687-83C6-48ED-BA68-D1AB78A4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0B173-4176-4117-B833-2FD65068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F7DFE-D849-4B97-ADB4-B79F7070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AA42D-DE52-4143-B423-BEAC4296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Tek bakışta soruyu, alanı ve temel bulguyu göstermelidir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87F2E-C042-4D17-B9B0-618B54B4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D5BC2F-C70C-41CD-8E5F-417F1925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 ve doğrudan başlık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Uygun sınıflandırma ve erişilebilir renk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Ölçek, kuzey oku ve çalışma alanı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tarih kaynağı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Belirsizlik veya anlamlılık bilgisi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Haritanın desteklediği karar cümlesi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AC427-E6D1-4C12-A37E-03B2FBF9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FD8A1-F086-472B-80A4-2A12D7BF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2FBF4D-02B2-4001-A825-77DD15DF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D67DB-7C42-441C-8EF9-5AFE1B44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84C933-6961-4013-959B-54A7FFA7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Açık ve doğrudan başlık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95DCBD-F0BA-43A1-A826-B2CC67CF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719C2E-D389-44F1-AD4D-6DAE126C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07EF8-3229-4E2C-91D3-2D3E945C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7E06A-087D-48D9-BB73-D6C46CA4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Uygun sınıflandırma ve erişilebilir renk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250B17-7D42-48B3-8C56-F564C408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BB50AA-DA81-4CD9-9600-25029B98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8E65DB-473A-4AD1-89EE-D0C2FF45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AC263F-A949-4773-8E04-77F7C2CE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Ölçek, kuzey oku ve çalışma alanı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3A26FB-456D-43ED-89A2-E03DEE63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Kullanıcı tarafından sağlanan GIS ders notları</a:t>
            </a:r>
          </a:p>
        </p:txBody>
      </p:sp>
    </p:spTree>
    <p:extLst>
      <p:ext uri="{BB962C8B-B14F-4D97-AF65-F5344CB8AC3E}">
        <p14:creationId xmlns:p14="http://schemas.microsoft.com/office/powerpoint/2010/main" val="90387398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61870E-AA23-4E46-BD99-06B158AB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C63F6-DEE8-427E-8528-53A50B8D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Sonuç ve yöntem ayrımı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832DA8-E8A5-40F7-A451-DC75630C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B63351-4BE6-4B2A-AA7C-5FABC956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EE6777-661D-4BB8-A09B-9460DB075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0A898F-A317-4065-8797-0C2112A9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CAC98-5C5B-4E34-83C7-5856F8F8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Sunumda araç adları değil, bilimsel mantık öne çıkar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BD6FF-7BA5-4026-96E1-F7D47659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51EA8E-E2EC-412F-B119-55F86990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neden önemli olduğu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analiz birimi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Yöntem seçiminin gerekçesi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ve temel sonuç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 sınırlılık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veya gelecek çalışma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3D4C49-AE2A-4B30-A4C0-C3B620D3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4C50F-68D4-480A-BB0C-167BCEE9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520A04-207C-4D40-AEA8-19997047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BF752-A532-48FF-8DF7-633DC3A8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07791C-10C5-4F05-B1DC-DED874A5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neden önemli olduğu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602ED-EA04-4A3F-B1CE-C64415B1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C8C99-C461-483E-A89D-43B5A521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5BB65A-DAAE-4A18-9A80-481752BD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analiz birimi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305439-DBCE-43A6-AEAC-C1C33398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1C927A-88F4-42E9-AFDC-842C9404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1E5F09-114B-449B-A830-D7734F0F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Yöntem seçiminin gerekçesi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DD73BB-0B0A-47D4-B75C-7FB84A9C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A32053-5C5E-40DF-A670-B4A2A65A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2FC1FA-F26D-446B-9A84-ADE06D1C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ve temel sonuç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D393D7-6FA6-4CD6-869B-6093243F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200557767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68C0AB-D2CB-4D2E-954B-D96C64E2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8C2ABC-33F0-4160-AEE8-14FBE548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Sekiz dakikalık sunum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97E59B-55E7-4538-8FCC-A02B2285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3F8900-2BD9-42DC-AB14-654BE2E5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36691-6D2F-4F99-B704-7FF5FF4C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AAFB87-3A51-4243-984A-5B737950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AD50D-708A-4AC0-A5D9-D8D7A7A3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dakika tek bir iletişim görevi taşır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9782F-9E1A-4EF8-94E7-43D0577F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F9218A-2605-45E0-B976-0F2AFC4F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dakika: problem ve araştırma sorusu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dakika: çalışma alanı ve veri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2 dakika: yöntem ve doğrulama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2 dakika: sonuç haritaları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dakika: hata, belirsizlik ve sınırlılık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dakika: katkı ve sonuç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0C9CC-57C1-4026-A246-DDC2A9E5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16520-6EB1-4428-9F22-732998EB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F89C6-2164-47DB-823E-1555F235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696D1-D71E-41E1-A841-4663038E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050F13-111B-4670-B175-9B14271E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8DA82-7384-4302-B54A-7F4BE519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 dakika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14555-758F-4392-9BE9-D8C754E5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F7543-85C4-4ED0-B5A0-2DBC4744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2 dakika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23E2E6-A3C4-414C-9CD1-870D1B0E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7DD85B-4638-4B37-8625-C335ED39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2 dakika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635B97-82C8-4DDC-9130-66FD7F54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FFD36-8D50-4D5F-BEC6-E6EF4802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25400873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65243C-9545-4093-83D3-4AD14675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54B0E-55F8-4261-95F0-78E2E977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Sözlü savunma soruları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ABF77-D2EC-41A0-9038-572C05FF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68312-272C-48FC-91D6-1F730A37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429CD-4811-4A93-A1CE-10390F48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329250-8ABD-448B-9440-3570B7E2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6DC854-4674-4799-9F46-A12DC887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Öğrenci yöntem seçimini ve sonuç sınırını gerekçelendirebilmelidir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B0815-0547-481C-86D2-14872E5B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CBD871-31D7-46D5-A9CA-23B4830A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 bu analiz birimi?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 bu model veya istatistik?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sızıntıyı nasıl önlediniz?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nerede başarısız oluyor?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şehirde kullanmadan önce ne yaparsınız?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hangi kararı destekliyor?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91814-1B2E-4BDD-A5F9-A0668349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0766B6-6A51-47B5-88DE-73894D2D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249420-01D3-45F0-A033-D6B6BA64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B4CD26-5A34-42E7-A8D0-7FBE5E45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1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 bu analiz birimi?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1814E-86E2-4859-A1F3-7A0EE134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A3C44-E72C-47C6-B6C4-B47FE9AE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Neden bu model veya istatistik?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A83E8A-7578-45E3-824F-E517971B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65F425-38EF-4752-AE05-993069C5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sızıntıyı nasıl önlediniz?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4B0C63-5CF6-4C00-93D4-4AA6EE2B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Model nerede başarısız oluyor?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9C68A-01C1-4FD4-B900-5C48FA6D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https://doi.org/10.1111/ecog.02881</a:t>
            </a:r>
          </a:p>
        </p:txBody>
      </p:sp>
    </p:spTree>
    <p:extLst>
      <p:ext uri="{BB962C8B-B14F-4D97-AF65-F5344CB8AC3E}">
        <p14:creationId xmlns:p14="http://schemas.microsoft.com/office/powerpoint/2010/main" val="102701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1FA2B4-8DD4-4576-AD9F-5837C1F5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0C66C-A0A4-45A3-844F-B11C6BA3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6324F-ABAB-451C-A316-52FC19F0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8595E-EC64-4D55-9724-7930FBB4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D7A9D-FD91-484B-9BB6-5EE75FB1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7DBFA-B394-4184-A694-0B6B2140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14820-91A9-4BC7-9457-81507DDF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Dosya yapısı çalışmanın bağımsız olarak incelenmesini sağlar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FA94E-4B9D-429A-8C1C-D3160AC1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D57FB-3AF0-4876-A327-55E3D16A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Rapor PDF ve düzenlenebilir kaynak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Sunum PPTX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proje paketi veya taşınabilir proje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sözlüğü ve kaynak listesi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ModelBuilder/Notebook veya işlem günlüğü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Haritalar ve performans tabloları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README ve kullanım sınırı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DA129-1AA9-4546-A103-75BEDE72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E081E-8140-4590-A21C-3C1229C3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47B915-827E-44A1-9E47-F777F80DE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FEBE4-E4C7-46B0-8B16-5FF2DAF6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49A23-A561-4297-ADFB-974F0309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581938-5C96-460E-A565-AA1650C2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A615D-551B-41F8-B199-DA26C79F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22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Rapor PDF ve düzenlenebilir kaynak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B9992C-9472-46B9-8951-4381C44D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96FF0-5574-48BD-B2B0-F2CD6DCC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7F23C4-2B7D-473C-A082-D0E4B03C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Sunum PPTX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0F9D7D-8292-4A51-AA79-5BFE189E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F5E505-FE45-4D10-8670-C55DDCA6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4DF72A-0DF6-4223-8639-4FD0D8E5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proje paketi veya taşınabilir proje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DAB1B2-81A6-4C69-902A-406C63F3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395164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6AE94-3C15-4C0D-B9BD-9D6D6C8B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EF1E0-E3A0-4794-8D9B-027D74AD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B9227-EFAF-44E5-B427-41CEEDDC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Final proje klinik değerlendirmesi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DA55A-46B2-4E11-A1FC-10711D1C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Projeyi jüriye sunulmadan önce veri, yöntem, doğrulama, harita ve tekrarlanabilirlik açısından çapraz denetleyin.</a:t>
            </a:r>
          </a:p>
        </p:txBody>
      </p:sp>
    </p:spTree>
    <p:extLst>
      <p:ext uri="{BB962C8B-B14F-4D97-AF65-F5344CB8AC3E}">
        <p14:creationId xmlns:p14="http://schemas.microsoft.com/office/powerpoint/2010/main" val="203069797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75589-612F-4681-BF06-C473A792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E0F6B-4BB7-40C2-BED0-10227CAD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C9F3BF-EF9F-4712-8EB9-C845D05E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97A28-E531-4F83-8492-4211EA6E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01D11-FC95-4B4D-8CD9-4D22BAB3E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50247-9148-4433-B08E-5335A1B4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49C0E-0EAF-47A7-88A2-8DF9340C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Projeyi jüriye sunulmadan önce veri, yöntem, doğrulama, harita ve tekrarlanabilirlik açısından çapraz denetleyin.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48EC2-72F6-4F94-BA09-55E403C0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27124296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7A860-7D56-43F9-803E-02FCE6B0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C1C92-0981-409B-934D-8895B938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D78815-9CB1-4A52-89CB-32391FA5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3DB2C-D5EF-4623-A678-535B48F8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C7F31C-DB7B-41B9-96A6-CB6034BE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A5CC1-1E7C-4306-89F3-4967427C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D8A6F-D0F8-47B7-8E97-87D3B082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Araştırma sorusunu tek cümlede yeniden yazın.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arkadaşınız veri–hedef–özellik zincirini ve sızıntı risklerini kontrol etsin.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model ve mekânsal test sonucunu ana tabloya ekleyin.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Ana sonuç ve hata haritasını 60 saniyede açıklayın.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Teslim klasörünü boş bir bilgisayarda açılabilecek biçimde kontrol edin.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1CAC8-94D6-47F4-B590-A8BF25AE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98104720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963918-B4E7-4A88-AABE-77E2BB94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32596-C295-43DB-8DCB-0DA37444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7ACF23-7572-4A68-B345-0C966E94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E4A72E-09C2-4518-8889-F954BED3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226E0-675F-40CE-8A15-4064A500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42E5A-F568-4D84-B996-E0C75C63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08DDC-BDBA-451C-B057-6BEE8698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151438665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58336-A3FC-40CC-A132-31636421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43571-6C5F-4078-B00C-491B68AB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D2A56-02CA-4135-AC36-7DAEB42A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CF548A-6DE8-49E0-9CA3-D56F4736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A44B3B-7585-4901-BE72-F4289933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417C6-3E57-45BE-A3C6-DBAEA5B6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A0430-04FD-4CC3-863E-30407C23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Nihai sunum, proje raporu, tekrarlanabilir çalışma paketi ve bireysel katkı beyanı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A987D-407E-405D-BE0B-AB7EF2A8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207266565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D5898-6A96-4387-ADD4-F6AF9247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2058D7-E457-44C6-82D5-E6018168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487EA-2677-4054-A30E-43A22ED2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FC1E9-AA99-4C8C-9E99-B8516A59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7E745-ABF5-4E3E-A0EC-8CB10D43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E2668-E8F5-49BD-8C0E-55E8DA63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CEA77-C852-475C-A7E3-2BD6FE72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Final projede baseline modelin temel amacı nedir?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F2464-E251-4690-AA34-DD439D16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AB60C7-A193-43BF-93AC-23D8F021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FCE4B0-C797-460B-887D-3C219973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Sunumu uzatmak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BBB14-4452-4635-A190-4DF0A9B0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B14550-5B55-4279-BE62-3A2F0202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C62DD-69AA-4CBA-84DD-50A97CA1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 modelin basit bir referansı gerçekten geçip geçmediğini göstermek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CDBE91-B84A-4957-A1B8-6AA47CCAA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3FC081-E6BE-4292-92CB-97300E7C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FCBC01-605F-43F7-8895-329F61EF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rengini seçmek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80D4B6-DB97-4941-A068-8AEA7D59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E14AF6-82C5-4FF8-8C33-430B844F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0054C6-7E8E-44D1-9824-E86A6CF9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Test verisini büyütmek</a:t>
            </a:r>
          </a:p>
        </p:txBody>
      </p:sp>
    </p:spTree>
    <p:extLst>
      <p:ext uri="{BB962C8B-B14F-4D97-AF65-F5344CB8AC3E}">
        <p14:creationId xmlns:p14="http://schemas.microsoft.com/office/powerpoint/2010/main" val="42499876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628CD7-E295-46BD-8C75-BD9163D7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45A18-7295-4E16-AB44-428692A6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A6B39-05A2-43E0-8394-142E5C36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94C98-1443-43C2-A386-310E1169D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344C8F-F953-45CC-9A94-9A900537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D2EB1-0C63-48E0-86BF-FC0AD0FB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EDF3B-8385-4FCD-950F-7122B82FA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Yeni ilçelerde kullanılacak bir model için hangi doğrulama daha uygundur?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EBF95-7728-4BC6-891B-A31470E2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EF430-88AF-412B-8218-DD13ECC67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1CEAE-DBA3-404E-910A-FADBF6EF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eğitim doğruluğu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571886-8FFF-4673-A0EA-B1C20395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2CA48-ADE3-4F8E-98CF-57BDC254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E4AA0-33D5-45FF-A99B-89B2B95C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blok veya ilçe holdout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42936-F2C3-4A28-A8E0-DF762716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2A0EA-A626-4125-9C42-8E7E1BC2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0E59B-29F7-4337-8328-797C04CD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veriyi tek grupta kullanmak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A2208B-83C9-4BAE-A4A5-2C0A6CD12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DAE796-C09E-40D0-8C1A-976E9738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9B69BD-49C7-466A-BF3A-971FFE5E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görsel inceleme</a:t>
            </a:r>
          </a:p>
        </p:txBody>
      </p:sp>
    </p:spTree>
    <p:extLst>
      <p:ext uri="{BB962C8B-B14F-4D97-AF65-F5344CB8AC3E}">
        <p14:creationId xmlns:p14="http://schemas.microsoft.com/office/powerpoint/2010/main" val="203196344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454A1E-1DBA-4B8A-AE04-AB3A7E64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DA887-B26A-4A6A-B8E5-6125C6DD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0838A-34FA-4CDE-8FB0-28124F92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6D71C-09F2-48B4-BDDE-68DA7434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5C3CE6-A5BB-4C19-AD6E-248382AB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05DC2B-45E7-4EE8-9DF7-750BF423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25A17-C54D-4040-AD5C-A95B772E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Bilimsel sınırlılık bölümünün işlevi nedir?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77555-ACAD-424A-A65C-2F667D60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44C385-E198-4AC1-B7C3-234FA48A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5D77F-3DE1-4A23-AC65-EF07C150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Çalışmayı değersiz göstermek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94B66-A54F-4368-8753-FBB59DD8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B6956-EC99-4AF5-A95E-0478A240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47C10A-6CBE-4BFA-AF5D-657BFC3E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Geçerlilik ve kullanım sınırını açıkça tanımlamak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5366FD-D574-4DE1-978C-09E52B55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D50A90-A015-4A7E-B053-88CF3C3D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757A86-EDEF-4CE5-BA5F-84634DC8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Sonuçları tekrar etmek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C63290-9558-4A0F-8C8A-19D7D25E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1FEB45-9CFC-409C-8ED6-B76543E4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3AA16-6AA6-41C0-92DD-12880688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Kaynakçayı kısaltmak</a:t>
            </a:r>
          </a:p>
        </p:txBody>
      </p:sp>
    </p:spTree>
    <p:extLst>
      <p:ext uri="{BB962C8B-B14F-4D97-AF65-F5344CB8AC3E}">
        <p14:creationId xmlns:p14="http://schemas.microsoft.com/office/powerpoint/2010/main" val="67985524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10B50C-1F3E-40D2-9FE5-A8A10F13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0F2CFC-32A3-4DD2-8A53-AF6644815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039C7-BDC8-4569-97C6-F3BCDC92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GeoAI Final Projesi Stüdyosu ve Bilimsel Sunum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C0E03-973A-4519-918F-4C6517CD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Araştırma problemi ve katkı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 ve yöntem kanıt zinciri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Doğrulama ve eleştirel değerlendirme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Harita, rapor ve sözlü savunma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1FCF12-80FE-4755-B21D-75BBFEDB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CE1A1C-395B-4C12-A1CC-E537456F2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160807170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090D1-9D2B-4753-A2DD-C5CD6BB8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8A50B-9B15-4390-996D-A8670372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2CD6AB-DC60-4EA5-9096-B4F834A6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8E459-5447-4248-B888-4729EE9A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199D9D-6D00-433B-8264-15DDD57F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C3F29-0180-45CA-8B25-707E86AD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https://pro.arcgis.com/en/pro-app/3.5/help/analysis/ai/geoai.htm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https://doc.esri.com/en/arcgis-pro/latest/tool-reference/spatial-statistics/how-forest-works.html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https://doi.org/10.1111/ecog.02881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https://digital-strategy.ec.europa.eu/en/policies/regulatory-framework-ai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418D6-5C42-401E-BC11-FB70F157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3624127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2026-09-20T12:56:14.7060000Z</dcterms:created>
  <dcterms:modified xsi:type="dcterms:W3CDTF">2026-09-20T12:56:14.7060000Z</dcterms:modified>
</coreProperties>
</file>