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95f0cd213a44b15" /><Relationship Type="http://schemas.openxmlformats.org/officeDocument/2006/relationships/extended-properties" Target="/docProps/app.xml" Id="R752d73f84d274c2b" /><Relationship Type="http://schemas.openxmlformats.org/officeDocument/2006/relationships/officeDocument" Target="/ppt/presentation.xml" Id="R055b988fb9044f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ca849614f2f46b0"/>
  </p:sldMasterIdLst>
  <p:notesMasterIdLst>
    <p:notesMasterId xmlns:r="http://schemas.openxmlformats.org/officeDocument/2006/relationships" r:id="Rc1d478b4e88e4fe1"/>
  </p:notesMasterIdLst>
  <p:sldIdLst>
    <p:sldId xmlns:r="http://schemas.openxmlformats.org/officeDocument/2006/relationships" id="256" r:id="Rd4b1a8f791af4903"/>
    <p:sldId xmlns:r="http://schemas.openxmlformats.org/officeDocument/2006/relationships" id="257" r:id="R40e297b337714a22"/>
    <p:sldId xmlns:r="http://schemas.openxmlformats.org/officeDocument/2006/relationships" id="258" r:id="Re364eb6dffe44c7c"/>
    <p:sldId xmlns:r="http://schemas.openxmlformats.org/officeDocument/2006/relationships" id="259" r:id="R7f176f72f16549d3"/>
    <p:sldId xmlns:r="http://schemas.openxmlformats.org/officeDocument/2006/relationships" id="260" r:id="R95dffa6647c84112"/>
    <p:sldId xmlns:r="http://schemas.openxmlformats.org/officeDocument/2006/relationships" id="261" r:id="Rf60a9af1b6be4ffd"/>
    <p:sldId xmlns:r="http://schemas.openxmlformats.org/officeDocument/2006/relationships" id="262" r:id="R025550f7856b4f5d"/>
    <p:sldId xmlns:r="http://schemas.openxmlformats.org/officeDocument/2006/relationships" id="263" r:id="Re33f8db8373e400d"/>
    <p:sldId xmlns:r="http://schemas.openxmlformats.org/officeDocument/2006/relationships" id="264" r:id="R70d57a3d718f4d87"/>
    <p:sldId xmlns:r="http://schemas.openxmlformats.org/officeDocument/2006/relationships" id="265" r:id="R0d2eb32c26ff406d"/>
    <p:sldId xmlns:r="http://schemas.openxmlformats.org/officeDocument/2006/relationships" id="266" r:id="Rd9645d415da5470f"/>
    <p:sldId xmlns:r="http://schemas.openxmlformats.org/officeDocument/2006/relationships" id="267" r:id="Ra92e235d352743e9"/>
    <p:sldId xmlns:r="http://schemas.openxmlformats.org/officeDocument/2006/relationships" id="268" r:id="Rbd8a8db4e49a4146"/>
    <p:sldId xmlns:r="http://schemas.openxmlformats.org/officeDocument/2006/relationships" id="269" r:id="R12d74c367d0f4b4a"/>
    <p:sldId xmlns:r="http://schemas.openxmlformats.org/officeDocument/2006/relationships" id="270" r:id="R5a7fc33c4c0b4dc9"/>
    <p:sldId xmlns:r="http://schemas.openxmlformats.org/officeDocument/2006/relationships" id="271" r:id="Re5e2f019df7746c3"/>
    <p:sldId xmlns:r="http://schemas.openxmlformats.org/officeDocument/2006/relationships" id="272" r:id="Rcb11b6b086fc4dd0"/>
    <p:sldId xmlns:r="http://schemas.openxmlformats.org/officeDocument/2006/relationships" id="273" r:id="Rc9cd0df217a646b4"/>
    <p:sldId xmlns:r="http://schemas.openxmlformats.org/officeDocument/2006/relationships" id="274" r:id="R238d70fca6a441b6"/>
    <p:sldId xmlns:r="http://schemas.openxmlformats.org/officeDocument/2006/relationships" id="275" r:id="Ra3bda0b7442445c0"/>
    <p:sldId xmlns:r="http://schemas.openxmlformats.org/officeDocument/2006/relationships" id="276" r:id="Rab9c4a66c0e54ef0"/>
    <p:sldId xmlns:r="http://schemas.openxmlformats.org/officeDocument/2006/relationships" id="277" r:id="R87b3457319c64f98"/>
    <p:sldId xmlns:r="http://schemas.openxmlformats.org/officeDocument/2006/relationships" id="278" r:id="R1f3c3cb071f34cb0"/>
    <p:sldId xmlns:r="http://schemas.openxmlformats.org/officeDocument/2006/relationships" id="279" r:id="R915966d2f2e34f07"/>
    <p:sldId xmlns:r="http://schemas.openxmlformats.org/officeDocument/2006/relationships" id="280" r:id="R09c1b75ac0c74a12"/>
    <p:sldId xmlns:r="http://schemas.openxmlformats.org/officeDocument/2006/relationships" id="281" r:id="R2f418e370dd84ce9"/>
    <p:sldId xmlns:r="http://schemas.openxmlformats.org/officeDocument/2006/relationships" id="282" r:id="R76438d72268e4c47"/>
    <p:sldId xmlns:r="http://schemas.openxmlformats.org/officeDocument/2006/relationships" id="283" r:id="Rb7b65b97e25144b6"/>
    <p:sldId xmlns:r="http://schemas.openxmlformats.org/officeDocument/2006/relationships" id="284" r:id="Rdb5b994d83634ea0"/>
    <p:sldId xmlns:r="http://schemas.openxmlformats.org/officeDocument/2006/relationships" id="285" r:id="R615882fc07bf4c68"/>
    <p:sldId xmlns:r="http://schemas.openxmlformats.org/officeDocument/2006/relationships" id="286" r:id="Rb7ec1b319331471e"/>
    <p:sldId xmlns:r="http://schemas.openxmlformats.org/officeDocument/2006/relationships" id="287" r:id="Re0a18c69982744f1"/>
    <p:sldId xmlns:r="http://schemas.openxmlformats.org/officeDocument/2006/relationships" id="288" r:id="R33ae90a9752c42d7"/>
    <p:sldId xmlns:r="http://schemas.openxmlformats.org/officeDocument/2006/relationships" id="289" r:id="R54a48c6a905f4212"/>
    <p:sldId xmlns:r="http://schemas.openxmlformats.org/officeDocument/2006/relationships" id="290" r:id="Rdae392970e274276"/>
    <p:sldId xmlns:r="http://schemas.openxmlformats.org/officeDocument/2006/relationships" id="291" r:id="Rded89719255346a9"/>
    <p:sldId xmlns:r="http://schemas.openxmlformats.org/officeDocument/2006/relationships" id="292" r:id="R62a563be8c6e493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596f60f5c24116" /><Relationship Type="http://schemas.openxmlformats.org/officeDocument/2006/relationships/slideMaster" Target="/ppt/slideMasters/slideMaster1.xml" Id="R4ca849614f2f46b0" /><Relationship Type="http://schemas.openxmlformats.org/officeDocument/2006/relationships/notesMaster" Target="/ppt/notesMasters/notesMaster1.xml" Id="Rc1d478b4e88e4fe1" /><Relationship Type="http://schemas.openxmlformats.org/officeDocument/2006/relationships/presProps" Target="/ppt/presProps.xml" Id="R28ac79c36ae04eb0" /><Relationship Type="http://schemas.openxmlformats.org/officeDocument/2006/relationships/tableStyles" Target="/ppt/tableStyles.xml" Id="R32c92141127d4804" /><Relationship Type="http://schemas.openxmlformats.org/officeDocument/2006/relationships/slide" Target="/ppt/slides/slide1.xml" Id="Rd4b1a8f791af4903" /><Relationship Type="http://schemas.openxmlformats.org/officeDocument/2006/relationships/slide" Target="/ppt/slides/slide2.xml" Id="R40e297b337714a22" /><Relationship Type="http://schemas.openxmlformats.org/officeDocument/2006/relationships/slide" Target="/ppt/slides/slide3.xml" Id="Re364eb6dffe44c7c" /><Relationship Type="http://schemas.openxmlformats.org/officeDocument/2006/relationships/slide" Target="/ppt/slides/slide4.xml" Id="R7f176f72f16549d3" /><Relationship Type="http://schemas.openxmlformats.org/officeDocument/2006/relationships/slide" Target="/ppt/slides/slide5.xml" Id="R95dffa6647c84112" /><Relationship Type="http://schemas.openxmlformats.org/officeDocument/2006/relationships/slide" Target="/ppt/slides/slide6.xml" Id="Rf60a9af1b6be4ffd" /><Relationship Type="http://schemas.openxmlformats.org/officeDocument/2006/relationships/slide" Target="/ppt/slides/slide7.xml" Id="R025550f7856b4f5d" /><Relationship Type="http://schemas.openxmlformats.org/officeDocument/2006/relationships/slide" Target="/ppt/slides/slide8.xml" Id="Re33f8db8373e400d" /><Relationship Type="http://schemas.openxmlformats.org/officeDocument/2006/relationships/slide" Target="/ppt/slides/slide9.xml" Id="R70d57a3d718f4d87" /><Relationship Type="http://schemas.openxmlformats.org/officeDocument/2006/relationships/slide" Target="/ppt/slides/slide10.xml" Id="R0d2eb32c26ff406d" /><Relationship Type="http://schemas.openxmlformats.org/officeDocument/2006/relationships/slide" Target="/ppt/slides/slide11.xml" Id="Rd9645d415da5470f" /><Relationship Type="http://schemas.openxmlformats.org/officeDocument/2006/relationships/slide" Target="/ppt/slides/slide12.xml" Id="Ra92e235d352743e9" /><Relationship Type="http://schemas.openxmlformats.org/officeDocument/2006/relationships/slide" Target="/ppt/slides/slide13.xml" Id="Rbd8a8db4e49a4146" /><Relationship Type="http://schemas.openxmlformats.org/officeDocument/2006/relationships/slide" Target="/ppt/slides/slide14.xml" Id="R12d74c367d0f4b4a" /><Relationship Type="http://schemas.openxmlformats.org/officeDocument/2006/relationships/slide" Target="/ppt/slides/slide15.xml" Id="R5a7fc33c4c0b4dc9" /><Relationship Type="http://schemas.openxmlformats.org/officeDocument/2006/relationships/slide" Target="/ppt/slides/slide16.xml" Id="Re5e2f019df7746c3" /><Relationship Type="http://schemas.openxmlformats.org/officeDocument/2006/relationships/slide" Target="/ppt/slides/slide17.xml" Id="Rcb11b6b086fc4dd0" /><Relationship Type="http://schemas.openxmlformats.org/officeDocument/2006/relationships/slide" Target="/ppt/slides/slide18.xml" Id="Rc9cd0df217a646b4" /><Relationship Type="http://schemas.openxmlformats.org/officeDocument/2006/relationships/slide" Target="/ppt/slides/slide19.xml" Id="R238d70fca6a441b6" /><Relationship Type="http://schemas.openxmlformats.org/officeDocument/2006/relationships/slide" Target="/ppt/slides/slide20.xml" Id="Ra3bda0b7442445c0" /><Relationship Type="http://schemas.openxmlformats.org/officeDocument/2006/relationships/slide" Target="/ppt/slides/slide21.xml" Id="Rab9c4a66c0e54ef0" /><Relationship Type="http://schemas.openxmlformats.org/officeDocument/2006/relationships/slide" Target="/ppt/slides/slide22.xml" Id="R87b3457319c64f98" /><Relationship Type="http://schemas.openxmlformats.org/officeDocument/2006/relationships/slide" Target="/ppt/slides/slide23.xml" Id="R1f3c3cb071f34cb0" /><Relationship Type="http://schemas.openxmlformats.org/officeDocument/2006/relationships/slide" Target="/ppt/slides/slide24.xml" Id="R915966d2f2e34f07" /><Relationship Type="http://schemas.openxmlformats.org/officeDocument/2006/relationships/slide" Target="/ppt/slides/slide25.xml" Id="R09c1b75ac0c74a12" /><Relationship Type="http://schemas.openxmlformats.org/officeDocument/2006/relationships/slide" Target="/ppt/slides/slide26.xml" Id="R2f418e370dd84ce9" /><Relationship Type="http://schemas.openxmlformats.org/officeDocument/2006/relationships/slide" Target="/ppt/slides/slide27.xml" Id="R76438d72268e4c47" /><Relationship Type="http://schemas.openxmlformats.org/officeDocument/2006/relationships/slide" Target="/ppt/slides/slide28.xml" Id="Rb7b65b97e25144b6" /><Relationship Type="http://schemas.openxmlformats.org/officeDocument/2006/relationships/slide" Target="/ppt/slides/slide29.xml" Id="Rdb5b994d83634ea0" /><Relationship Type="http://schemas.openxmlformats.org/officeDocument/2006/relationships/slide" Target="/ppt/slides/slide30.xml" Id="R615882fc07bf4c68" /><Relationship Type="http://schemas.openxmlformats.org/officeDocument/2006/relationships/slide" Target="/ppt/slides/slide31.xml" Id="Rb7ec1b319331471e" /><Relationship Type="http://schemas.openxmlformats.org/officeDocument/2006/relationships/slide" Target="/ppt/slides/slide32.xml" Id="Re0a18c69982744f1" /><Relationship Type="http://schemas.openxmlformats.org/officeDocument/2006/relationships/slide" Target="/ppt/slides/slide33.xml" Id="R33ae90a9752c42d7" /><Relationship Type="http://schemas.openxmlformats.org/officeDocument/2006/relationships/slide" Target="/ppt/slides/slide34.xml" Id="R54a48c6a905f4212" /><Relationship Type="http://schemas.openxmlformats.org/officeDocument/2006/relationships/slide" Target="/ppt/slides/slide35.xml" Id="Rdae392970e274276" /><Relationship Type="http://schemas.openxmlformats.org/officeDocument/2006/relationships/slide" Target="/ppt/slides/slide36.xml" Id="Rded89719255346a9" /><Relationship Type="http://schemas.openxmlformats.org/officeDocument/2006/relationships/slide" Target="/ppt/slides/slide37.xml" Id="R62a563be8c6e493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ca6cd221a484ca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b717dd6b7d94739" /><Relationship Type="http://schemas.openxmlformats.org/officeDocument/2006/relationships/notesMaster" Target="/ppt/notesMasters/notesMaster1.xml" Id="R52aeebaa9a234ca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6ec5f29e5a49e1" /><Relationship Type="http://schemas.openxmlformats.org/officeDocument/2006/relationships/notesMaster" Target="/ppt/notesMasters/notesMaster1.xml" Id="R322f041899af46a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c2d2edf2184ce3" /><Relationship Type="http://schemas.openxmlformats.org/officeDocument/2006/relationships/notesMaster" Target="/ppt/notesMasters/notesMaster1.xml" Id="Rfeab3530752e474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bcf5732aeab4e8e" /><Relationship Type="http://schemas.openxmlformats.org/officeDocument/2006/relationships/notesMaster" Target="/ppt/notesMasters/notesMaster1.xml" Id="Rf444405348384b8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d93687d4c84c66" /><Relationship Type="http://schemas.openxmlformats.org/officeDocument/2006/relationships/notesMaster" Target="/ppt/notesMasters/notesMaster1.xml" Id="Rd865c47cea27491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879e65fc2a245e1" /><Relationship Type="http://schemas.openxmlformats.org/officeDocument/2006/relationships/notesMaster" Target="/ppt/notesMasters/notesMaster1.xml" Id="R8127102cbf784e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e04a9331b8246d3" /><Relationship Type="http://schemas.openxmlformats.org/officeDocument/2006/relationships/notesMaster" Target="/ppt/notesMasters/notesMaster1.xml" Id="R285d6d3c0fa249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fc9628c2e74ebc" /><Relationship Type="http://schemas.openxmlformats.org/officeDocument/2006/relationships/notesMaster" Target="/ppt/notesMasters/notesMaster1.xml" Id="R5721e6fb87d6471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1f1d2035f314012" /><Relationship Type="http://schemas.openxmlformats.org/officeDocument/2006/relationships/notesMaster" Target="/ppt/notesMasters/notesMaster1.xml" Id="Rd3fa2df3e6b145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18c9f921e4c44a1" /><Relationship Type="http://schemas.openxmlformats.org/officeDocument/2006/relationships/notesMaster" Target="/ppt/notesMasters/notesMaster1.xml" Id="Rd712c2548b8a4f8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de2e379f06e4194" /><Relationship Type="http://schemas.openxmlformats.org/officeDocument/2006/relationships/notesMaster" Target="/ppt/notesMasters/notesMaster1.xml" Id="Rdc1a1ff3a89d41b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964f9eea87e49cf" /><Relationship Type="http://schemas.openxmlformats.org/officeDocument/2006/relationships/notesMaster" Target="/ppt/notesMasters/notesMaster1.xml" Id="R1ae12f5347e04a3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9196a0c1f454379" /><Relationship Type="http://schemas.openxmlformats.org/officeDocument/2006/relationships/notesMaster" Target="/ppt/notesMasters/notesMaster1.xml" Id="R6e694d3c2f17462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53f151c2d3f4eb8" /><Relationship Type="http://schemas.openxmlformats.org/officeDocument/2006/relationships/notesMaster" Target="/ppt/notesMasters/notesMaster1.xml" Id="R056ab8f5b5ef421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b54d4270ac44b28" /><Relationship Type="http://schemas.openxmlformats.org/officeDocument/2006/relationships/notesMaster" Target="/ppt/notesMasters/notesMaster1.xml" Id="Redcf144d4edd41c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0bb232f07074af5" /><Relationship Type="http://schemas.openxmlformats.org/officeDocument/2006/relationships/notesMaster" Target="/ppt/notesMasters/notesMaster1.xml" Id="Rd0b13ad0fec84be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eeed699a8a34912" /><Relationship Type="http://schemas.openxmlformats.org/officeDocument/2006/relationships/notesMaster" Target="/ppt/notesMasters/notesMaster1.xml" Id="R2b1fc3f8dea2496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b7531ef8fcf4905" /><Relationship Type="http://schemas.openxmlformats.org/officeDocument/2006/relationships/notesMaster" Target="/ppt/notesMasters/notesMaster1.xml" Id="Rb8c32342d84d48f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0497c5032e4403a" /><Relationship Type="http://schemas.openxmlformats.org/officeDocument/2006/relationships/notesMaster" Target="/ppt/notesMasters/notesMaster1.xml" Id="Rfbcd1fc83b4b4f7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e6bc78e74894939" /><Relationship Type="http://schemas.openxmlformats.org/officeDocument/2006/relationships/notesMaster" Target="/ppt/notesMasters/notesMaster1.xml" Id="R77acb0fab639474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c8487e1ca9c4516" /><Relationship Type="http://schemas.openxmlformats.org/officeDocument/2006/relationships/notesMaster" Target="/ppt/notesMasters/notesMaster1.xml" Id="R6fdde8aa634a414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1705a0b25384e33" /><Relationship Type="http://schemas.openxmlformats.org/officeDocument/2006/relationships/notesMaster" Target="/ppt/notesMasters/notesMaster1.xml" Id="R108c2f80be4a416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cf4a3cbfb9e459b" /><Relationship Type="http://schemas.openxmlformats.org/officeDocument/2006/relationships/notesMaster" Target="/ppt/notesMasters/notesMaster1.xml" Id="Rb25996c93d9b410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832110aecb747e8" /><Relationship Type="http://schemas.openxmlformats.org/officeDocument/2006/relationships/notesMaster" Target="/ppt/notesMasters/notesMaster1.xml" Id="Reb2283034ae74b3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252e6ed3e364c2f" /><Relationship Type="http://schemas.openxmlformats.org/officeDocument/2006/relationships/notesMaster" Target="/ppt/notesMasters/notesMaster1.xml" Id="Rb5ef04604cf441f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7981b15199449e0" /><Relationship Type="http://schemas.openxmlformats.org/officeDocument/2006/relationships/notesMaster" Target="/ppt/notesMasters/notesMaster1.xml" Id="R227a01920bba476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316afcfb319441a" /><Relationship Type="http://schemas.openxmlformats.org/officeDocument/2006/relationships/notesMaster" Target="/ppt/notesMasters/notesMaster1.xml" Id="R77002269b41f479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738f049d4474abd" /><Relationship Type="http://schemas.openxmlformats.org/officeDocument/2006/relationships/notesMaster" Target="/ppt/notesMasters/notesMaster1.xml" Id="Rc7b6935863a5479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0294b3a676e4bc4" /><Relationship Type="http://schemas.openxmlformats.org/officeDocument/2006/relationships/notesMaster" Target="/ppt/notesMasters/notesMaster1.xml" Id="R3fc4fec3f806445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ec88a68d9f848f8" /><Relationship Type="http://schemas.openxmlformats.org/officeDocument/2006/relationships/notesMaster" Target="/ppt/notesMasters/notesMaster1.xml" Id="R41ae3671e34f46b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8af253c2675a49fb" /><Relationship Type="http://schemas.openxmlformats.org/officeDocument/2006/relationships/notesMaster" Target="/ppt/notesMasters/notesMaster1.xml" Id="R0785be018927482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830687e02704ecb" /><Relationship Type="http://schemas.openxmlformats.org/officeDocument/2006/relationships/notesMaster" Target="/ppt/notesMasters/notesMaster1.xml" Id="R2e63a1317f704e7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e6e5cf099754025" /><Relationship Type="http://schemas.openxmlformats.org/officeDocument/2006/relationships/notesMaster" Target="/ppt/notesMasters/notesMaster1.xml" Id="R24ba5ed17f124b9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cd97bbedc6ae4ca6" /><Relationship Type="http://schemas.openxmlformats.org/officeDocument/2006/relationships/notesMaster" Target="/ppt/notesMasters/notesMaster1.xml" Id="R853a4a9df6274ca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4c2f32c967bf4bbd" /><Relationship Type="http://schemas.openxmlformats.org/officeDocument/2006/relationships/notesMaster" Target="/ppt/notesMasters/notesMaster1.xml" Id="R6cd8ee4443db47e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6442b6aab5554d96" /><Relationship Type="http://schemas.openxmlformats.org/officeDocument/2006/relationships/notesMaster" Target="/ppt/notesMasters/notesMaster1.xml" Id="Rc139c763d28d4724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65c4fbbdf0644662" /><Relationship Type="http://schemas.openxmlformats.org/officeDocument/2006/relationships/notesMaster" Target="/ppt/notesMasters/notesMaster1.xml" Id="Rd46154b377fa442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Bu haftanın önceki GIS kavramlarının üzerine nasıl kurulduğunu açıklayın. Kapaktaki görseli yalnız konuya giriş için kullanın.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Öğrenme çıktılarını dersin başında okuyun ve laboratuvar teslimiyle ilişkilendirin.</a:t>
            </a:r>
          </a:p>
          <a:p xmlns:a="http://schemas.openxmlformats.org/drawingml/2006/main">
            <a:r>
              <a:t>Kaynak: https://arxiv.org/abs/2503.22081; https://arxiv.org/abs/2409.00489; https://arxiv.org/abs/2508.00858; https://digital-strategy.ec.europa.eu/en/policies/regulatory-framework-ai;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Dersin üç saatlik yapısını açıklayın. Görsel inceleme ve öğrenci tartışması için zaman ayırın.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Model önce genel temsil öğrenir, sonra yerel göreve uyarlanır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Alan yalnız görüntü encoderlarından multimodal ve ajan tabanlı sistemlere genişliyor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Prithvi RGB yerine çok bantlı ve zamansal Dünya gözlem verisini hedefler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https://arxiv.org/abs/2409.00489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Model kapatılan görüntü parçalarını yeniden kurarak temsil öğrenir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https://arxiv.org/abs/2409.00489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Foundation model tek başına nihai harita değildir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https://arxiv.org/abs/2409.00489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Farklı veri türleri aynı coğrafi olayı farklı yönlerden açıklar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Metin ve görüntü ortak temsil alanında eşleştirilir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Nokta, kutu veya metin prompt'u hızlı etiket üretimini destekler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https://pro.arcgis.com/en/pro-app/latest/help/analysis/deep-learning/deep-learning-in-arcgis-pro.htm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Graph Neural Network komşuluk ve bağlantıyı doğrudan modelleyebilir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En büyük model her zaman en uygun model değildir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https://arxiv.org/abs/2508.00858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Bir modelin genel davranışı tek bir tahminin gerekçesiyle aynı değildir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Önem grafiği nedensellik ve yön bilgisi vermez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Bir değişkenin katkısı konuma göre değişebilir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Veri, model ve dağılım kayması farklı belirsizlik üretir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https://arxiv.org/abs/2508.00858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Düşük güvenli tahmin otomatik karardan ziyade inceleme kuyruğuna yönlendirilebilir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Veri kapsama boşlukları harita üzerinde sistematik hata üretir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https://arxiv.org/abs/2508.00858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Konum verisi kimlik doğrudan bulunmasa bile kişiyi veya davranışı açığa çıkarabilir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https://digital-strategy.ec.europa.eu/en/policies/regulatory-framework-ai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Analist model çıktısını bağlam, veri kalitesi ve saha bilgisiyle sınar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https://digital-strategy.ec.europa.eu/en/policies/regulatory-framework-ai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Her sürüm denetlenebilir kanıtlarla izlenir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https://digital-strategy.ec.europa.eu/en/policies/regulatory-framework-ai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Veri ve coğrafya değiştikçe model performansı yeniden ölçülür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https://arxiv.org/abs/2508.00858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Laboratuvarın sonunda öğrencilerin hangi dosyaları teslim edeceğini baştan açıklayın.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Senaryoyu kendi dönem projesine uyarlamak isteyen öğrencilerin kapsamı büyütmemesini sağlayın.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Adımları öğrencilerle sırayla yürütün; sonuç yerine kararların gerekçesini kontrol edin.</a:t>
            </a:r>
          </a:p>
          <a:p xmlns:a="http://schemas.openxmlformats.org/drawingml/2006/main">
            <a:r>
              <a:t>Kaynak: https://arxiv.org/abs/2503.22081; https://arxiv.org/abs/2409.00489; https://arxiv.org/abs/2508.00858; https://digital-strategy.ec.europa.eu/en/policies/regulatory-framework-ai;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Bu listeyi ders sonunda öğrencilerin birbirinin çalışmasını kontrol etmesi için kullanın.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Teslim paketini dönem projesinin bir parçası olarak saklamalarını isteyin.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B. Yanlış seçeneklerin neden uygun olmadığını da açıklayın.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B. Yanlış seçeneklerin neden uygun olmadığını da açıklayın.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C. Yanlış seçeneklerin neden uygun olmadığını da açıklayın.</a:t>
            </a:r>
          </a:p>
          <a:p xmlns:a="http://schemas.openxmlformats.org/drawingml/2006/main">
            <a:r>
              <a:t>Kaynak: https://arxiv.org/abs/2503.22081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Öğrencilerden haftanın dört bölümünü kendi örnekleriyle birer cümlede özetlemelerini isteyin.</a:t>
            </a:r>
          </a:p>
          <a:p xmlns:a="http://schemas.openxmlformats.org/drawingml/2006/main">
            <a:r>
              <a:t>Kaynak: https://arxiv.org/abs/2503.22081; https://arxiv.org/abs/2409.00489; https://arxiv.org/abs/2508.00858; https://digital-strategy.ec.europa.eu/en/policies/regulatory-framework-ai;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Kaynakları öğrencilerle paylaşın. Makale okumalarında yöntem, veri bölme ve sınırlılık bölümlerine odaklanmalarını isteyin.</a:t>
            </a:r>
          </a:p>
          <a:p xmlns:a="http://schemas.openxmlformats.org/drawingml/2006/main">
            <a:r>
              <a:t>Kaynak: https://arxiv.org/abs/2503.22081; https://arxiv.org/abs/2409.00489; https://arxiv.org/abs/2508.00858; https://digital-strategy.ec.europa.eu/en/policies/regulatory-framework-ai;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bc58e589ad457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b5ab7e228c8472c" /><Relationship Type="http://schemas.openxmlformats.org/officeDocument/2006/relationships/slideLayout" Target="/ppt/slideLayouts/slideLayout1.xml" Id="Rda02ac5643934db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02ac5643934db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5b0dd583f74e94" /><Relationship Type="http://schemas.openxmlformats.org/officeDocument/2006/relationships/image" Target="/ppt/media/image.png" Id="Rc952377238ff45c9" /><Relationship Type="http://schemas.openxmlformats.org/officeDocument/2006/relationships/notesSlide" Target="/ppt/notesSlides/notesSlide1.xml" Id="Rb0c85b01e78447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fda32af6be43d9" /><Relationship Type="http://schemas.openxmlformats.org/officeDocument/2006/relationships/notesSlide" Target="/ppt/notesSlides/notesSlide2.xml" Id="Rc9dffdb87af746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000a4ceaeb4a63" /><Relationship Type="http://schemas.openxmlformats.org/officeDocument/2006/relationships/notesSlide" Target="/ppt/notesSlides/notesSlide3.xml" Id="Rcdb4721256934c6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54fd74358b44b6" /><Relationship Type="http://schemas.openxmlformats.org/officeDocument/2006/relationships/notesSlide" Target="/ppt/notesSlides/notesSlide4.xml" Id="R448ffa7c1d104eb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c571b189e14fa6" /><Relationship Type="http://schemas.openxmlformats.org/officeDocument/2006/relationships/notesSlide" Target="/ppt/notesSlides/notesSlide5.xml" Id="R2d940533f47e49f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7f8f01a1e940e7" /><Relationship Type="http://schemas.openxmlformats.org/officeDocument/2006/relationships/image" Target="/ppt/media/image2.png" Id="R0e0ca71fda8e47c5" /><Relationship Type="http://schemas.openxmlformats.org/officeDocument/2006/relationships/notesSlide" Target="/ppt/notesSlides/notesSlide6.xml" Id="Ra01c0f8a8b4a4a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d6768d5ff74e62" /><Relationship Type="http://schemas.openxmlformats.org/officeDocument/2006/relationships/notesSlide" Target="/ppt/notesSlides/notesSlide7.xml" Id="R4bfbea899f24495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3c1c277d8e47e4" /><Relationship Type="http://schemas.openxmlformats.org/officeDocument/2006/relationships/image" Target="/ppt/media/image3.png" Id="Rc25c1751b2694803" /><Relationship Type="http://schemas.openxmlformats.org/officeDocument/2006/relationships/notesSlide" Target="/ppt/notesSlides/notesSlide8.xml" Id="R99eb9b6f6be74d3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d5e60582f3434b" /><Relationship Type="http://schemas.openxmlformats.org/officeDocument/2006/relationships/image" Target="/ppt/media/image4.png" Id="Rf6cad250856747e5" /><Relationship Type="http://schemas.openxmlformats.org/officeDocument/2006/relationships/notesSlide" Target="/ppt/notesSlides/notesSlide9.xml" Id="R83f213bd8ba44eb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09d8cb2a4f4252" /><Relationship Type="http://schemas.openxmlformats.org/officeDocument/2006/relationships/notesSlide" Target="/ppt/notesSlides/notesSlide10.xml" Id="R25898ff1a76a4d0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556621dc60422e" /><Relationship Type="http://schemas.openxmlformats.org/officeDocument/2006/relationships/notesSlide" Target="/ppt/notesSlides/notesSlide11.xml" Id="R4d9918f4c20143e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349ffa8f144535" /><Relationship Type="http://schemas.openxmlformats.org/officeDocument/2006/relationships/notesSlide" Target="/ppt/notesSlides/notesSlide12.xml" Id="Raabdbdbec2234f0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c0e698500242d8" /><Relationship Type="http://schemas.openxmlformats.org/officeDocument/2006/relationships/notesSlide" Target="/ppt/notesSlides/notesSlide13.xml" Id="R8d4d1a6a679a451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53b868640c40e6" /><Relationship Type="http://schemas.openxmlformats.org/officeDocument/2006/relationships/notesSlide" Target="/ppt/notesSlides/notesSlide14.xml" Id="R74cec8305ede45b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c50d1fe5474b23" /><Relationship Type="http://schemas.openxmlformats.org/officeDocument/2006/relationships/notesSlide" Target="/ppt/notesSlides/notesSlide15.xml" Id="Rfd5a65f1a9ab4b6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d5dea54c2b44df" /><Relationship Type="http://schemas.openxmlformats.org/officeDocument/2006/relationships/notesSlide" Target="/ppt/notesSlides/notesSlide16.xml" Id="Rb1dc3fa827ad4ab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bc3081a2b34b07" /><Relationship Type="http://schemas.openxmlformats.org/officeDocument/2006/relationships/notesSlide" Target="/ppt/notesSlides/notesSlide17.xml" Id="Rbd2033eb9b87472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32951369e24a6f" /><Relationship Type="http://schemas.openxmlformats.org/officeDocument/2006/relationships/image" Target="/ppt/media/image.jpeg" Id="R3b2365f601f149d8" /><Relationship Type="http://schemas.openxmlformats.org/officeDocument/2006/relationships/notesSlide" Target="/ppt/notesSlides/notesSlide18.xml" Id="Rf6219d08c30b4f6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c466e0db634e6f" /><Relationship Type="http://schemas.openxmlformats.org/officeDocument/2006/relationships/notesSlide" Target="/ppt/notesSlides/notesSlide19.xml" Id="R4a24c1ed5fe3403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b0906da72144f6" /><Relationship Type="http://schemas.openxmlformats.org/officeDocument/2006/relationships/notesSlide" Target="/ppt/notesSlides/notesSlide20.xml" Id="Rcd476e1c7c82416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5af0ba939c4de1" /><Relationship Type="http://schemas.openxmlformats.org/officeDocument/2006/relationships/notesSlide" Target="/ppt/notesSlides/notesSlide21.xml" Id="Rda9e548caafc4cc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21b43d766b47bb" /><Relationship Type="http://schemas.openxmlformats.org/officeDocument/2006/relationships/notesSlide" Target="/ppt/notesSlides/notesSlide22.xml" Id="Rb4b6eba33850414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ad121a350846db" /><Relationship Type="http://schemas.openxmlformats.org/officeDocument/2006/relationships/notesSlide" Target="/ppt/notesSlides/notesSlide23.xml" Id="R72b15b47d6fa4a9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f4a238ef934a88" /><Relationship Type="http://schemas.openxmlformats.org/officeDocument/2006/relationships/notesSlide" Target="/ppt/notesSlides/notesSlide24.xml" Id="Rcadb817d498848d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b3ec1e77cb438e" /><Relationship Type="http://schemas.openxmlformats.org/officeDocument/2006/relationships/notesSlide" Target="/ppt/notesSlides/notesSlide25.xml" Id="R7c2c633ce47e4f4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85000e0fc54bbf" /><Relationship Type="http://schemas.openxmlformats.org/officeDocument/2006/relationships/notesSlide" Target="/ppt/notesSlides/notesSlide26.xml" Id="R5489de0d6c1448c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8e0265656c473a" /><Relationship Type="http://schemas.openxmlformats.org/officeDocument/2006/relationships/notesSlide" Target="/ppt/notesSlides/notesSlide27.xml" Id="Rf80ba19cd1b74d0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61411a6d5f4b4d" /><Relationship Type="http://schemas.openxmlformats.org/officeDocument/2006/relationships/notesSlide" Target="/ppt/notesSlides/notesSlide28.xml" Id="Rab88fe41e3ef41c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3bd544a74f4d10" /><Relationship Type="http://schemas.openxmlformats.org/officeDocument/2006/relationships/notesSlide" Target="/ppt/notesSlides/notesSlide29.xml" Id="R626c20714961465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e9c02060a1437b" /><Relationship Type="http://schemas.openxmlformats.org/officeDocument/2006/relationships/notesSlide" Target="/ppt/notesSlides/notesSlide30.xml" Id="Rae04dbc7ec2a41e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17735608074bfe" /><Relationship Type="http://schemas.openxmlformats.org/officeDocument/2006/relationships/notesSlide" Target="/ppt/notesSlides/notesSlide31.xml" Id="Ra4733373c6d14c9d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7673ad20874846" /><Relationship Type="http://schemas.openxmlformats.org/officeDocument/2006/relationships/notesSlide" Target="/ppt/notesSlides/notesSlide32.xml" Id="R9d07a8891403445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86f9b4deb247b6" /><Relationship Type="http://schemas.openxmlformats.org/officeDocument/2006/relationships/notesSlide" Target="/ppt/notesSlides/notesSlide33.xml" Id="Rf5fc580e2be14d4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6572aeef984d52" /><Relationship Type="http://schemas.openxmlformats.org/officeDocument/2006/relationships/notesSlide" Target="/ppt/notesSlides/notesSlide34.xml" Id="R2097ac395da44337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6803ff59744579" /><Relationship Type="http://schemas.openxmlformats.org/officeDocument/2006/relationships/notesSlide" Target="/ppt/notesSlides/notesSlide35.xml" Id="R2b3dcc7e6cbf4586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181a204a6541db" /><Relationship Type="http://schemas.openxmlformats.org/officeDocument/2006/relationships/notesSlide" Target="/ppt/notesSlides/notesSlide36.xml" Id="Rdfe6be849c064610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455fd2c0cd4f1c" /><Relationship Type="http://schemas.openxmlformats.org/officeDocument/2006/relationships/notesSlide" Target="/ppt/notesSlides/notesSlide37.xml" Id="Rce43f27c6df54ba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8EFA57-F97E-4D3D-B2EC-C8103F07D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7EE85A-F1A1-42ED-BE57-283F86B0E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6675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YAPAY ZEKÂ DESTEKLİ</a:t>
            </a:r>
          </a:p>
          <a:p xmlns:a="http://schemas.openxmlformats.org/drawingml/2006/main">
            <a:pPr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COĞRAFİ BİLGİ SİSTEMLERİ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C46845-30D9-4D02-AD92-056F2F424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169684-083E-41F0-B630-7B1E4CA76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2887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İleri GeoAI: Foundation Modeller, Açıklanabilirlik ve Sorumlu Kullanım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B5B679-387C-4294-B33D-2B53A424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YBS 363 · Ankara Bilim Üniversitesi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6762C-EE38-4197-A9A2-75993A271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43575"/>
            <a:ext cx="323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5AE8B9-1FBC-4F37-AF83-43B5D5B8E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19125"/>
            <a:ext cx="5381625" cy="538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52377238ff45c9"/>
          <a:stretch xmlns:a="http://schemas.openxmlformats.org/drawingml/2006/main"/>
        </p:blipFill>
        <p:spPr>
          <a:xfrm xmlns:a="http://schemas.openxmlformats.org/drawingml/2006/main">
            <a:off x="6191250" y="1313615"/>
            <a:ext cx="5095875" cy="399264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754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D9778D-A0E6-49F3-BC92-9AEA7805B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CE864F-8248-43D7-A16C-95705220D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Öğrenme çıktıları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720535-13B0-430B-9DCD-D1007A42F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56A707-802D-47D5-912D-AB9D8A33D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F560C1-7360-44B1-8858-B5783A966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D32045-7878-42E1-8854-2EE1731EC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Ders sonunda öğrenci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CCFC7F-36A3-49B7-9E83-BDB8A8612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57375"/>
            <a:ext cx="10001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Geospatial foundation model ve transfer learning kavramlarını açıklar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Prithvi, multimodal modeller ve prompt tabanlı segmentasyonun kullanım sınırlarını değerlendirir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açıklaması ile mekânsal hata ve belirsizlik analizini birlikte yürütür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Konum gizliliği, mekânsal yanlılık ve insan denetimi için yönetişim planı oluşturur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6CF258-511F-45F1-9BE2-CE0FCE63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ACF086-B97E-4816-9625-4917C4FAB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5312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Çıktılar kavram, uygulama ve eleştirel değerlendirme düzeylerini birlikte kapsar.</a:t>
            </a:r>
          </a:p>
        </p:txBody>
      </p:sp>
    </p:spTree>
    <p:extLst>
      <p:ext uri="{BB962C8B-B14F-4D97-AF65-F5344CB8AC3E}">
        <p14:creationId xmlns:p14="http://schemas.microsoft.com/office/powerpoint/2010/main" val="3420132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14A554-8E71-48FC-A39C-85B4A0D18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173DF1-72D1-48B4-96A5-23CE303D3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Üç saatlik ders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E47F86-BA9A-490F-84FA-906C98B06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5BFA8E-7D8B-4EDF-B060-148BB88A6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1221E9-7889-4F40-922A-6E62223D8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50F6C5-DF49-4CBD-B817-F6689FFB8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8587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00–55 dk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9DF1BF-F773-412F-80A8-2EB31E865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28587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Geospatial foundation modeller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FDBAA6-CC40-4D6F-9BC7-4226F4D50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6690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F4C6FF-70EB-4F97-A55F-65B5D86ED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7170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55–110 dk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36503E-C4DD-4975-8DFD-60B37F777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17170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Multimodal ve yeni GeoAI uygulamaları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045263-B1AC-49E6-87FF-23C84A625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52725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4CAAE6-0E2C-4BD3-ABAD-56F7095DC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5752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Ara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117919-C8B0-4949-A072-C187CE4B6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05752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10 dakika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23732C-7003-437F-A959-459A8A02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91C08B-CB27-4894-BAC4-F9751666E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4335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120–165 dk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3FAF60-469F-452C-84BD-66F3A33A9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9433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Açıklanabilirlik ve belirsizlik ve Sorumlu ve yönetişimli GeoAI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B742A9-E0FF-4DD7-A35F-F61B218D6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24375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3BC31E-2F3F-412E-A097-3165A4744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2917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165–180 dk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44DAE5-1BF4-41A9-A729-FF88DBED3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2917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Laboratuvar başlangıcı ve değerlendirme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686DD0-92AA-4A93-BA74-062DD918A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1020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8746596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ED5A81-A3FC-4A6D-AB2E-54A3E92DF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8B4299-352B-432A-B170-0591242C5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301C14-89B2-4864-8722-674D32D41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Geospatial foundation modeller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F8FAEB-2BBB-47AA-BB64-D4C44FC66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Büyük etiketsiz veri üzerinde ön eğitim, farklı görevler için ortak temsil üretir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A945F9-8BBE-486F-980D-A4106A53E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8108130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2D047F-E894-4893-8662-2B842097C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B5135E-80A5-48D1-8101-34030709C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Foundation model fikri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306DD1-19FF-4395-85AD-A265EEE2E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GEOSPATIAL FOUNDATION MODELLER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9D34A6-E929-4356-9A68-74A187B19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ACB85F-55A1-423E-A1ED-78B8AB2BA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88683A-799D-4926-B68A-DA24BEB7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F01399-3178-45E3-A7D5-2CD7BE533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Model önce genel temsil öğrenir, sonra yerel göreve uyarlanır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44161D-FC7F-4D63-A781-8D7E38728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6F161F-A558-4B4A-A32A-A4426A35E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Ön eğitim büyük ve çoğunlukla etiketsiz veri üzerinde yapılır.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Encoder görüntü veya zaman serisini özellik temsiline dönüştürür.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Downstream görev için hafif bir model başlığı eklenir.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Fine-tuning daha az etiketle görev uyarlaması sağlayabilir.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Başarı, sensör ve coğrafya farkında ayrıca sınanmalıdır.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9BB919-39CB-497F-B19F-AED368418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E11521-1DB9-40B8-AD56-71460781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06E4FD-9C2A-4531-B34E-B7CC8307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13E669-0D13-4A9D-9503-26ECF53FA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4491AF-B90E-4C7D-83B9-881EEDB7D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Ön eğitim büyük ve çoğunlukla etiketsiz veri…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D98A50-E868-4C16-9FD4-20C7CEB9B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34F985-72EE-4EFB-A0AD-DD6DBCE94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01F9AD-9C0B-412D-803D-2E97ACD21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7E89B2-249D-41B6-B6AA-28944E009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Encoder görüntü veya zaman serisini özellik t…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D98C54-B51B-44CC-95F8-0BF4EBD34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F614E8-D064-4C67-AA9B-002A14A06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E44B7C-C831-4451-9414-D23460689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61E392-566C-4988-B67A-64AECF54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Downstream görev için hafif bir model başlığı…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0EE84B-C1F7-43DB-AA8F-FCF96D00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https://arxiv.org/abs/2503.22081</a:t>
            </a:r>
          </a:p>
        </p:txBody>
      </p:sp>
    </p:spTree>
    <p:extLst>
      <p:ext uri="{BB962C8B-B14F-4D97-AF65-F5344CB8AC3E}">
        <p14:creationId xmlns:p14="http://schemas.microsoft.com/office/powerpoint/2010/main" val="9057655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D2F772-C709-4392-AEC0-ED97CBE2B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D7D0F2-59EF-4334-84A3-20F4CBFAA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2025 foundation model taksonomisi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7D95C7-2E46-4CC9-8F3B-AC0F65847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GEOSPATIAL FOUNDATION MODELLER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B2276C-BCA7-49ED-8D30-C51BB8099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E607C7-03B6-47E6-B98B-57A550B79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172541-2597-4504-8FCA-C63AB4BC5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E69FFC-414F-4C37-8DE4-7CB703F58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Alan yalnız görüntü encoderlarından multimodal ve ajan tabanlı sistemlere genişliyor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CD8EB7-709D-419D-9A33-3AF2C4F32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2467E0-9871-496C-8EE2-F2EE757FC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Vision modeller: CNN, Transformer ve hibrit mimariler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Multimodal modeller: görüntü–metin, diffusion ve MLLM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Eğitim: contrastive, generative ve coğrafi bilgi destekli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Değerlendirme: sınıflandırma, tespit, segmentasyon ve değişim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4703AD-C2AD-45C5-A1C5-77E5903D9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0ca71fda8e47c5"/>
          <a:stretch xmlns:a="http://schemas.openxmlformats.org/drawingml/2006/main"/>
        </p:blipFill>
        <p:spPr>
          <a:xfrm xmlns:a="http://schemas.openxmlformats.org/drawingml/2006/main">
            <a:off x="1249363" y="2143125"/>
            <a:ext cx="3492500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50C3B4-0F0C-47B2-BB6B-39354550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ACDE7D-E25A-4C02-9E72-25CA9F235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https://arxiv.org/abs/2503.22081</a:t>
            </a:r>
          </a:p>
        </p:txBody>
      </p:sp>
    </p:spTree>
    <p:extLst>
      <p:ext uri="{BB962C8B-B14F-4D97-AF65-F5344CB8AC3E}">
        <p14:creationId xmlns:p14="http://schemas.microsoft.com/office/powerpoint/2010/main" val="11620089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A2A275-B88F-450C-83BC-55344E80A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41C0B5-569A-43D6-BD42-FE1B9155A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Prithvi'nin girdisi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9F43A0-15C1-4A83-B77B-2D04A90F5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GEOSPATIAL FOUNDATION MODELLER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CECF72-9FC3-4A1D-AB52-712F63A0C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F3D44D-DC0C-416F-9877-6F2916DA8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334319-7021-40FF-8C10-94F31D9CB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9B8620-AC4D-46D3-B073-5D19B3751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Prithvi RGB yerine çok bantlı ve zamansal Dünya gözlem verisini hedefler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B359A2-0C6B-44CF-B52C-41D909D78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0A1863-A2AA-4AEF-A6DE-C92BA9186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Harmonized Landsat Sentinel-2 verisiyle ön eğitim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Blue, Green, Red, Narrow NIR, SWIR1 ve SWIR2 bantları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Zaman boyutunu içeren C, T, H, W girdi yapısı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Arazi örtüsü, taşkın ve yanık alan gibi görevler için uyarlama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D5BCF9-41D5-4C67-B5FF-16793649F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548595-D610-4146-BEBD-FB1EFE9D0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E78503-BBAE-4F64-BE2B-4EA39A0F3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B84B7D-D609-4E2C-8C8D-B7AEF6D6C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61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Harmonized Landsat Sentinel-2 verisiyle ön eğ…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ADCE27-26DB-4F7D-B298-C342D4C28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739F07-E127-4F14-8D99-7C9361E9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Blue, Green, Red, Narrow NIR, SWIR1 ve SWIR2…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F921E0-697C-4796-A2C4-112D8E1D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AA506C-244D-4C4E-8C9F-85F9F195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Zaman boyutunu içeren C, T, H, W girdi yapısı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D277BF-ECB3-4A43-B954-0F36DC48C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8B8840-7A8C-48B2-8AE5-A4EDC257B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Arazi örtüsü, taşkın ve yanık alan gibi görev…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78F1BF-C28B-4215-B829-CFB992F6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85D6BE-EE3E-4CFD-A532-D02950D0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https://arxiv.org/abs/2409.00489</a:t>
            </a:r>
          </a:p>
        </p:txBody>
      </p:sp>
    </p:spTree>
    <p:extLst>
      <p:ext uri="{BB962C8B-B14F-4D97-AF65-F5344CB8AC3E}">
        <p14:creationId xmlns:p14="http://schemas.microsoft.com/office/powerpoint/2010/main" val="12814836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9DF8B7-6F13-448F-A387-4FE38A073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B40DC7-B2D2-42E6-8605-E251FA6BD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Masked autoencoder ön eğitimi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E2BB28-AE4C-4228-8BED-8B2409AC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GEOSPATIAL FOUNDATION MODELLER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4B13E3-348A-4F8C-9B7B-918A94711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CEB18A-E0FE-47C7-8D9A-D00547BDA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C8674F-0145-43F6-A01A-89EAE8175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0209F5-E69E-4678-A654-0A17482C5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Model kapatılan görüntü parçalarını yeniden kurarak temsil öğrenir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246F06-7969-4B4A-A23B-7DEAA99B8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65509E-F20F-4AAD-8E8E-3263F8AD7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Görüntü sabit boyutlu patch'lere ayrılır.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Patch'lerin bir bölümü maskelenir.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Encoder görünen parçaları temsil eder.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Decoder eksik parçaları yeniden kurar.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Downstream görevde encoder yeniden kullanılır.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7DBFEE-6A0A-453C-A760-84187D077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5c1751b2694803"/>
          <a:stretch xmlns:a="http://schemas.openxmlformats.org/drawingml/2006/main"/>
        </p:blipFill>
        <p:spPr>
          <a:xfrm xmlns:a="http://schemas.openxmlformats.org/drawingml/2006/main">
            <a:off x="713942" y="2143125"/>
            <a:ext cx="4563341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7CC99C-070C-45C6-80D6-3976DEAE9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10899D-E40F-4480-B8B3-ED991B248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https://arxiv.org/abs/2409.00489</a:t>
            </a:r>
          </a:p>
        </p:txBody>
      </p:sp>
    </p:spTree>
    <p:extLst>
      <p:ext uri="{BB962C8B-B14F-4D97-AF65-F5344CB8AC3E}">
        <p14:creationId xmlns:p14="http://schemas.microsoft.com/office/powerpoint/2010/main" val="16553748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E185F9-276F-4D2B-91D9-A8FDD5A46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4FDAB7-9BFD-4AB1-A8AE-1BBC417DA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Göreve uyarlama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BC04FF-D8DF-432F-9E83-7B482D148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GEOSPATIAL FOUNDATION MODELLER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F48901-3C34-4D87-99BC-EBBE9F88F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BC6E82-13DC-4139-9B26-EA02A7706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331EE4-9614-4E7B-BB3E-5503A3C65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1BB767-88B2-442C-8CF8-2A263E9E8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Foundation model tek başına nihai harita değildir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10CF8D-ABE4-4A06-9768-38D976BF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F574F7-1A3B-482D-AE82-4E9D50D71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Band adaptation kaynak ve hedef bantlarını eşleştirir.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Çok ölçekli feature map küçük ve büyük nesneleri destekler.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Task-specific head tespit veya maske üretir.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Yerel etiketlerle fine-tuning yapılır.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Sonuç bağımsız coğrafi testte değerlendirilir.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FEAFA6-986C-4F3B-90B2-73F7A4A4D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cad250856747e5"/>
          <a:stretch xmlns:a="http://schemas.openxmlformats.org/drawingml/2006/main"/>
        </p:blipFill>
        <p:spPr>
          <a:xfrm xmlns:a="http://schemas.openxmlformats.org/drawingml/2006/main">
            <a:off x="6572250" y="2249913"/>
            <a:ext cx="4810125" cy="3024924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E2A0D5-B6C9-43B9-BBF7-93C199FDD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64DBBC-C844-41AC-B3CF-8394D779A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https://arxiv.org/abs/2409.00489</a:t>
            </a:r>
          </a:p>
        </p:txBody>
      </p:sp>
    </p:spTree>
    <p:extLst>
      <p:ext uri="{BB962C8B-B14F-4D97-AF65-F5344CB8AC3E}">
        <p14:creationId xmlns:p14="http://schemas.microsoft.com/office/powerpoint/2010/main" val="19147158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54EC43-8EFB-46B0-A839-999F30FE8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0BD363-727E-4E0C-83D7-F4647C94E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46CB08-0AF6-44E5-9EAA-8887880A0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Multimodal ve yeni GeoAI uygulamaları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A92F71-E70E-462C-A726-4F581522D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Görüntü, zaman serisi, vektör, metin ve ağ verisi birlikte işlenebilir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12BC79-9218-4722-88AC-9FD7357DE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20422112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554BE4-198B-48AE-A2AC-4413A088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93C72A-F8BE-43CB-91B5-31FC8DAA8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Multimodal GeoAI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62850F-AADE-49B2-9808-BB1EA6892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MULTIMODAL VE YENI GEOAI UYGULAMALARI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A3919E-7F8E-431F-8181-83D5E0F23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AC58E9-E162-4A4F-938F-6DB564A8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02E815-BDD0-44E6-A6BF-0C4D9FA88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161259-FD9F-4A01-B5C6-2BDBD3763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Farklı veri türleri aynı coğrafi olayı farklı yönlerden açıklar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A1635F-2778-46FE-BBCC-2FA8C16B7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C71F42-3321-48FD-81C9-2AFB69E6E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Optik görüntü yüzey görünümünü sağlar.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SAR bulutlu koşullarda yapı ve nem bilgisi sunabilir.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LiDAR yükseklik ve 3B biçim sağlar.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OSM ve idari veriler nesne ve ilişki bağlamı ekler.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Metin veri olay ve yer adı bilgisi taşıyabilir.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4129B4-947B-48EA-9AD2-490E7A678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F0EE2D-9995-49E6-9DEE-12E7F1B42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D2C934-34B7-430C-8C61-A53302C2F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231717-57D2-4E7F-AF69-13B5E87B8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36D4D5-54C5-424E-8C10-FBF23CDEE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Optik görüntü yüzey görünümünü sağlar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50BFD6-5BEE-459C-BD02-ACB8097E6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7702BA-A0A4-408F-90AF-1CBBE21D0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CDA0EC-8376-49B8-A518-A3D7D0226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A485C3-D333-4DEF-B548-5F89B1DBB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SAR bulutlu koşullarda yapı ve nem bilgisi su…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066506-E1EB-426D-85B7-592E40257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29191F-6ACF-45CF-AB8B-06C389956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956E37-0A2D-433F-A4B0-4AE3DCD4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2FBF3F-12F2-45BD-B0A6-4AA1C2C0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LiDAR yükseklik ve 3B biçim sağlar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9019FA-5162-4A11-8F08-5D695FCB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https://arxiv.org/abs/2503.22081</a:t>
            </a:r>
          </a:p>
        </p:txBody>
      </p:sp>
    </p:spTree>
    <p:extLst>
      <p:ext uri="{BB962C8B-B14F-4D97-AF65-F5344CB8AC3E}">
        <p14:creationId xmlns:p14="http://schemas.microsoft.com/office/powerpoint/2010/main" val="25867776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F8C6F9-473C-4F5F-AAF4-ADEBFCC6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D122A9-97A7-43EF-BC17-4390E78DC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Vision–language modeller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61E215-60C3-43EF-9962-513D4B8E4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MULTIMODAL VE YENI GEOAI UYGULAMALARI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35390D-76C3-4CCA-9ACA-5ABC58928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EA6BE4-7607-45FA-8C37-701089EE1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70CBAE-72B6-4E80-A7C9-971DA59DA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35C786-0D78-46D5-B5DA-974E5546E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Metin ve görüntü ortak temsil alanında eşleştirilir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D984A8-3749-42ED-8859-CF3BEC262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0C71E2-E85F-49F7-BA79-6B68DC9C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Metinle görüntü arama ve scene classification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Doğal dille nesne veya bölge tarifi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Görüntü açıklama ve görsel soru yanıtlama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Coğrafi adların ve ölçeğin yanlış anlaşılması önemli risklerdir.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Uzman doğrulaması operasyonel kullanımda zorunludur.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FA12F3-03B0-4EB9-800D-61BBBA993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5A0343-09CD-4694-A5AC-1436CE028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BA208A-C8C7-4F00-8018-48F4DE52C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65584D-CBA3-4CC4-B41A-DBE02C286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9F5CAF-9A05-4068-BE03-EE545B33C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Metinle görüntü arama ve scene classification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1CD33C-8EC6-4994-8D37-099B84C3E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0C828A-8A92-45BC-B2E8-475795B82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640D71-B3ED-4953-99C6-FB6F046F2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Doğal dille nesne veya bölge tarifi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9FC9D0-AA7A-4D2A-B86D-C6988076D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D56423-0402-454E-8AA0-8CBC4FE83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E7A13F-D5F7-4F33-8D08-42628FB10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71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Görüntü açıklama ve görsel soru yanıtlama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A520F7-C136-4701-8F1E-E40662711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430048-10F9-4C07-9237-31E90285F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A898A9-4805-491A-96E0-F5DF3E7ED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75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Coğrafi adların ve ölçeğin yanlış anlaşılması…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1E3EB6-4ECF-46AD-8CF7-03B7FADD2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https://arxiv.org/abs/2503.22081</a:t>
            </a:r>
          </a:p>
        </p:txBody>
      </p:sp>
    </p:spTree>
    <p:extLst>
      <p:ext uri="{BB962C8B-B14F-4D97-AF65-F5344CB8AC3E}">
        <p14:creationId xmlns:p14="http://schemas.microsoft.com/office/powerpoint/2010/main" val="174411395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C0C764-8F47-4A66-8824-161355325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C818FC-4C0C-4EBF-B2BE-B7130DBCD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Prompt tabanlı segmentasyon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E2CF60-506A-4131-A0D3-794A46446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MULTIMODAL VE YENI GEOAI UYGULAMALARI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7F13E1-61A5-4002-973B-D52AFB39F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AC55BA-55B8-4566-8009-FB0718BCF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575598-AB7A-4376-8D2B-2EFB5B27C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3CD90F-0A8A-4257-A5B3-710535036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Nokta, kutu veya metin prompt'u hızlı etiket üretimini destekler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213071-B457-4870-B711-8D25965D4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9108BA-DD6B-493D-A23B-7F973FFDA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öneri maskesi üretir.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Analist yanlış sınırları düzeltir.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Düzeltilmiş maskeler yerel eğitim veri setine eklenebilir.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Prompt başarısı görüntü çözünürlüğü ve nesne ölçeğine bağlıdır.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Otomatik çıktı referans veri yerine kullanılmamalıdır.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488FC6-59E2-4436-9835-E563CEBF5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267FA4-829B-4AE1-B733-12728AB09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F8048B-2D08-46BD-A2B8-98C02E96D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F4CE39-1447-47AF-B5EA-DE066345B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öneri maskesi üretir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B42418-0E28-4A0E-99FB-780305DA2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570D66-5915-474F-8DA2-D645EB7FA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Analist yanlış sınırları düzeltir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037DBB-C717-4D73-8D5D-332021BC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1D8EB0-6D14-4237-8F9C-6B3A7FEB1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Düzeltilmiş maskeler yerel eğitim veri setine…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A26CBD-B6B0-4B8C-855D-07A47D621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22181C-0832-4ECC-91CB-FFD912FB2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Prompt başarısı görüntü çözünürlüğü ve nesne…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0DA3D2-A18D-4E81-8CDB-9B357AE0B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167674-E32D-46D1-9CB1-FC9615DFA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https://pro.arcgis.com/en/pro-app/latest/help/analysis/deep-learning/deep-learning-in-arcgis-pro.htm</a:t>
            </a:r>
          </a:p>
        </p:txBody>
      </p:sp>
    </p:spTree>
    <p:extLst>
      <p:ext uri="{BB962C8B-B14F-4D97-AF65-F5344CB8AC3E}">
        <p14:creationId xmlns:p14="http://schemas.microsoft.com/office/powerpoint/2010/main" val="209218487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A79265-1BB2-4044-8446-358909440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2D1499-A56A-4A3E-B0E8-C86F057C1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ağlar ve GNN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00E617-C3D0-4B01-808B-A92B7BB37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MULTIMODAL VE YENI GEOAI UYGULAMALARI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C93B4F-7FCA-415B-9EF4-4BFFD1AF9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559495-858B-4EEB-8602-4AB092016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D8C9EA-584F-417C-87F9-A933DDE0C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BC4051-95B1-438A-AFFE-E7DFD927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Graph Neural Network komşuluk ve bağlantıyı doğrudan modelleyebilir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51CC1F-2C14-4251-9C86-3EFFDB0CA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E5F1CD-D4AD-448D-A04D-2470F067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Düğümler bina, parsel, istasyon veya yol kavşağı olabilir.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Kenarlar mesafe, akış, bitişiklik veya fonksiyonel ilişkiyi temsil eder.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Mesaj geçişi komşu bilgilerini düğüm temsiline ekler.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Ağ tanımı yanlışsa model fiziksel olmayan ilişki öğrenebilir.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71E09B-3185-4E1B-B1F3-C830AFEF6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5FADA8-95D0-40B0-A96D-8017FEE3D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7BEFBE-067B-4647-9958-8C38EB23B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049389-EC98-44F6-A13D-C85FC7C7F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23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Düğümler bina, parsel, istasyon veya yol kavş…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CCF3D7-87B0-4C5E-B9C5-55337E630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049098-4AB1-4A38-BFF8-6F934319E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82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Kenarlar mesafe, akış, bitişiklik veya fonksi…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9302D1-ABA2-47C2-8551-C5268C0E9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DCEDA8-C589-48EE-9E62-C89BA0CDA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53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Mesaj geçişi komşu bilgilerini düğüm temsilin…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F8E11D-4CB0-4243-B294-2DF84B90B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Ağ tanımı yanlışsa model fiziksel olmayan ili…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4E7696-2920-4784-94DE-4DB1B94C8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114804012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8E7D47-7A3A-49CF-9B2D-93ED29E5C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5F6B6B-8277-4418-8935-EC5EF0580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Operasyonel model seçimi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753EED-0374-43CD-BFA5-75B4BAFAF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MULTIMODAL VE YENI GEOAI UYGULAMALARI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6CD9F3-188A-4AD8-93CF-A76DAA091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72F5CF-1AB4-43DC-BB56-BC00B95B5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EB0AA6-6634-4963-AF07-AE0001177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C74EBB-AE3C-4019-AE44-58EBFD671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En büyük model her zaman en uygun model değildir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F6B262-E440-474D-B94D-601AA5E0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A98795-5183-4F08-8FE8-B41A20074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sensörü ve çözünürlük uyumu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Etiket miktarı ve coğrafi kapsam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GPU, süre ve enerji bütçesi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çözünürlüğü ve gecikme gereksinimi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Fine-tuning ve bakım kapasitesi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Açıklanabilirlik ve yönetişim ihtiyacı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434E82-17C6-4D04-A951-380C08373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9B9E06-A4E4-47D4-8DD3-3FE5AF624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DEE9C8-0878-4851-BA61-38D3187B2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B6150B-1E86-4E9E-9AE5-B53F99FFF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DCE757-7D0C-4541-B029-4B122EA34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50BAB4-0C02-4337-9921-BF3E3F500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B12D62-BB31-472F-A2DF-392099DD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8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sensörü ve çözünürlük uyumu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444327-AC24-4E41-ACF7-AA9ACF6BD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D93F63-D886-457F-897A-91159BD3D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7B71DC-6A6B-4CCD-9425-DAA2FFD27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795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Etiket miktarı ve coğrafi kapsam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32A687-B5D3-449A-8ADB-64A67C617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3CC7A7-A4A8-4F4E-B211-1A22D856F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BD89EA-D8A8-43A2-AC8D-4CBC81AF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GPU, süre ve enerji bütçesi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7D5D6B-45C8-469B-BADF-108CD8C61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https://arxiv.org/abs/2508.00858</a:t>
            </a:r>
          </a:p>
        </p:txBody>
      </p:sp>
    </p:spTree>
    <p:extLst>
      <p:ext uri="{BB962C8B-B14F-4D97-AF65-F5344CB8AC3E}">
        <p14:creationId xmlns:p14="http://schemas.microsoft.com/office/powerpoint/2010/main" val="58334417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1209A1-E130-44C7-B56E-836EBF41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B5BB71-C6B6-4A7A-A71F-62D50C8F9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2E30BD-0BAE-4FBB-95D0-E83EC005F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Açıklanabilirlik ve belirsizlik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8EF675-6DA9-4D0A-BDC2-39A5E42FC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Model davranışı coğrafi dağılımla birlikte incelenir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71CCD1-68DD-40AE-9695-27F0F84F7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88152925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860190-31DD-4F7C-9A83-3AA92A2C4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46C437-0C3D-4567-B3D2-443888CF7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Global ve yerel açıklama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B7F2AA-A365-4285-BE41-3E37FD988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AÇIKLANABILIRLIK VE BELIRSIZLIK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94055F-DB6E-4B63-9221-539B6CE95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D192BE-475D-4C6A-91AC-42D6E4C17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2D58DA-E3F1-4898-91B8-FF1D3C6F3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AFBFC8-159B-4CCB-963B-9F88E508B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Bir modelin genel davranışı tek bir tahminin gerekçesiyle aynı değildir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1141F7-DC7C-42D2-93D3-B575C63F2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4EE32F-C428-4ED3-822F-53CE23BD2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Global açıklama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BCD8CF-D6F0-4DC4-9C01-00E1DEA4D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Değişken önemi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Kısmi bağımlılık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Modelin genel eğilimi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9AD875-0FED-4069-AA64-831C9853B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047875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AD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C5A6C5-F476-4169-91CC-A9A2DA102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Yerel açıklama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D92C22-9A65-467B-B817-4295A5970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Tek tahmine katkılar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Komşu örnek karşılaştırması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Belirli konumdaki gerekçe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C1C48D-28A6-4ECD-ADEC-33021A2BE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33441067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16F785-A8C4-4F95-A38A-885A26FF5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E2C5C0-9ADF-4134-BC8D-0621684D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Değişken önemi sınırlılıkları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B9845D-3A2D-41A5-92C0-D598FA899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AÇIKLANABILIRLIK VE BELIRSIZLIK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B13319-5676-41AE-82B2-19BC3BC20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19E820-4365-4047-B527-3EA78E582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BFBCEC-9F9A-487B-BFE8-AE7D8AECB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BB89DF-7BA4-461A-AF4E-3F089B3A6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Önem grafiği nedensellik ve yön bilgisi vermez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A4C4D3-1AB4-40B8-89A9-2AACAEBFC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7C32B4-74CC-4DE5-8821-633B23FB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Yüksek önem değişkenin tahminde sık veya güçlü kullanıldığını gösterir.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Korelasyonlu değişkenler önemi paylaşabilir.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vekil değişkenler hassas toplumsal özelliği dolaylı taşıyabilir.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Önem sonuçları farklı coğrafi bloklarda karşılaştırılmalıdır.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914ADF-AC58-4F30-8264-B11E9C746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2365f601f149d8"/>
          <a:stretch xmlns:a="http://schemas.openxmlformats.org/drawingml/2006/main"/>
        </p:blipFill>
        <p:spPr>
          <a:xfrm xmlns:a="http://schemas.openxmlformats.org/drawingml/2006/main">
            <a:off x="590550" y="2652038"/>
            <a:ext cx="4810125" cy="2220674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A67418-7FCC-4A93-9449-8B0F6A632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EF8579-7B4A-4C8E-9C93-674488E7B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213605811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58C011-AFC3-4214-99DE-79F71D643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87FAE8-D9DA-4C93-9CE5-4B1BC2FC4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açıklama haritası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2A1E43-98AE-488A-A5C8-88FC628C7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AÇIKLANABILIRLIK VE BELIRSIZLIK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C317EB-28F3-4493-98BF-A1C210119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5F7FE-3B57-4200-9833-1CBA967E8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DC5172-CEE9-4605-A494-A68469461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271A48-0810-4128-A92F-6519786DC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Bir değişkenin katkısı konuma göre değişebilir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A4979A-7115-4304-B8DF-E52C18296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2F23E0-E7FA-4D9A-858D-55A1EC85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Yerel katkılar haritalanarak bölgesel farklılıklar görülebilir.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Açıklama haritasındaki kümeler model yanlılığı veya gerçek süreç gösterebilir.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Katkı işareti ve büyüklüğü hedef bağlamında yorumlanmalıdır.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Hassas alanlarda bireysel konumlar anonimleştirilmelidir.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D53C9D-ADE4-4D1C-8484-C369213BD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399F32-EEB7-492B-8C37-DB60F0EBD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643C53-1EA1-4456-960E-E2FCBCA0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B70181-3D05-44E5-99E0-2A742E5C0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725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Yerel katkılar haritalanarak bölgesel farklıl…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BFB04F-225B-420C-BB73-A8367C55C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5421E3-2578-4F59-B04A-016826D39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Açıklama haritasındaki kümeler model yanlılığ…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9FC04F-6C35-494E-8C6A-051E1FE2B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CC2856-23CB-48A2-BD17-9339485FE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Katkı işareti ve büyüklüğü hedef bağlamında y…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BBE55D-B392-440D-BA9C-904835BE5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9EE459-C57D-4250-B7EC-61BFCD995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Hassas alanlarda bireysel konumlar anonimleşt…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905D7F-F6CE-4F03-AE87-279F87E01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C229CC-3B88-4FFD-9EEA-716A24192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35684052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CA7807-DF5C-4EDB-94F3-598D6BA79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9B78E0-BABD-4838-B6EF-FC042FA20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Belirsizlik kaynakları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5F7CD5-4DD0-44C2-8C8D-2763A06FE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AÇIKLANABILIRLIK VE BELIRSIZLIK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F70565-8099-4A2D-BCAB-25324D8AA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B66994-4AE3-4D7B-B5F9-05BEE56DD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8D9F18-E7C8-4382-B92A-804ADD4D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CF82B4-8357-4D1C-AA8D-7B9AE165C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Veri, model ve dağılım kayması farklı belirsizlik üretir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F03CC7-F134-4FE6-A574-40618146F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FC1148-55F7-48C8-921A-3430D85CF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Aleatorik belirsizlik gözlem ve süreç gürültüsünden gelir.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Epistemik belirsizlik sınırlı veri ve model bilgisinden gelir.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Domain shift eğitim ve kullanım dağılımını ayırır.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Harita, tahminle birlikte güven veya belirsizlik katmanı göstermelidir.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EA4F69-9DA7-416C-959D-9A553E7B0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882EC9-1446-44C6-9CA2-72A3892A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BDA7BE-F571-4CB6-85BF-B366CB450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C002B9-3F2E-4207-8EB0-202A1106F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Aleatorik belirsizlik gözlem ve süreç gürültü…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64203E-DB86-45B2-B7F7-31AA7E419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BF574E-8A4D-4E67-AD30-3DBD92660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1211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Epistemik belirsizlik sınırlı veri ve model b…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58868F-772B-430E-AF21-3BFC72842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7D3953-9176-47DC-8D8F-8DF08CB46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Domain shift eğitim ve kullanım dağılımını ay…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DE9478-D08E-42D6-A5CC-34F5298A8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Harita, tahminle birlikte güven veya belirsiz…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B88187-8DC4-45F0-81C5-FAB4DF2D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https://arxiv.org/abs/2508.00858</a:t>
            </a:r>
          </a:p>
        </p:txBody>
      </p:sp>
    </p:spTree>
    <p:extLst>
      <p:ext uri="{BB962C8B-B14F-4D97-AF65-F5344CB8AC3E}">
        <p14:creationId xmlns:p14="http://schemas.microsoft.com/office/powerpoint/2010/main" val="1330530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883D08-E849-4894-9E2D-86253B63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4F2215-EF9F-4B71-9AD5-F9F751C8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Belirsizliği karara bağlama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1EE30C-C6CC-4B3C-88D1-1233B3F96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AÇIKLANABILIRLIK VE BELIRSIZLIK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D0C012-CC78-449C-870A-4680A13D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D3E5BC-30FB-491D-8262-DC96DB820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D8F291-685E-4453-8FAB-900129829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65EB70-9B49-403D-82EA-EF9718B32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Düşük güvenli tahmin otomatik karardan ziyade inceleme kuyruğuna yönlendirilebilir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E42BB6-30CE-4B3B-A803-467CF00CF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628650-44A3-4B0E-BD29-95ED1799A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Yüksek risk ve yüksek güven: öncelikli müdahale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Yüksek risk ve düşük güven: saha doğrulaması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Düşük risk ve düşük güven: veri toplama ihtiyacı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Düşük risk ve yüksek güven: rutin izleme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Eşikler karar maliyeti ve kaynak kapasitesine göre belirlenir.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1A75E3-048F-4B5C-9A2C-71EF404B6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5EB7B4-9086-42FE-A778-CE02EB31C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A0EB7E-B617-4068-893F-AFC60984A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C4C939-14D0-4CA0-A79A-4962470E9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5E3DCD-3BDE-44E3-9853-AFAA1D9A2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2E5B5D-99C6-4272-9D90-062D281A5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46AE5B-BF86-4082-B069-5E06C4571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795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Yüksek risk ve yüksek güven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B51FF4-114A-406E-8116-63DF873F8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8DFF04-25FA-4B6A-9D31-2546B291E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92BB66-2894-47B4-A8AD-B11231298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795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Yüksek risk ve düşük güven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0505A0-1BDC-42A3-9CFA-69755BAB0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37CFF3-4A79-411F-80BF-ABD2CEC9D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BDC182-80C4-454F-9EBB-6728E0170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59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Düşük risk ve düşük güven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C9C78C-8E80-4A56-BD8C-A5D51131C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107764753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E0BA5D-684C-4CCA-8695-150323A54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294D23-CFB1-48D8-A6FB-268B347A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73DC28-4D65-4405-BEF3-936C23AD3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Sorumlu ve yönetişimli GeoAI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70B627-1FBD-4538-9ACE-F720E89AD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Teknik başarı kamu kararlarında tek kabul ölçütü değildir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571D74-942E-40AF-84FC-B5A9AF424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61187834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A27E69-0473-4346-B41D-382EF0684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056BC9-57BD-4623-87F6-FE0B1078D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yanlılık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16C771-9FF5-4807-9240-3B61E7D4B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SORUMLU VE YÖNETIŞIMLI GEOAI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A388BB-E5F7-4F0B-A2CA-5D25263CA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699E36-AC5E-411F-A487-3DC6D6C13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7F9244-B1F0-4A7F-ABBC-25D88B6B4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B65327-B8ED-4E38-AAAD-D2ED3F616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Veri kapsama boşlukları harita üzerinde sistematik hata üretir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951E26-1E11-4C9C-819F-BD6B24F82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2DFA45-360D-480C-9EEC-943E13332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Kentsel alanlar kırsal alanlardan daha yoğun etiketlenmiş olabilir.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Yüksek çözünürlüklü görüntü erişimi bölgelere göre değişebilir.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Tarihsel hizmet dağılımı hedef etikete gömülü olabilir.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performansı bölge ve toplumsal grup düzeyinde ayrı raporlanmalıdır.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BB15AC-D5FF-43CC-8BD5-742FFE8BB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17FD2D-912B-40D2-B77B-E32B53C60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7FE044-0605-459A-9098-20DF0C118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34C923-955D-4500-99B6-6BF8D1E06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CC4694-1F75-41E6-ADFC-F5B8019A3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Kentsel alanlar kırsal alanlardan daha yoğun…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0FF104-C6C2-4778-AB93-20FF83C3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2C284A-51C4-47EC-A2AD-539CC583B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FCAF3F-FB0B-4EB7-BA84-020825217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86A242-A5AF-4F3C-8029-B983F4B59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Yüksek çözünürlüklü görüntü erişimi bölgelere…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85E9D5-EA05-4E27-9DA3-B6D0517F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0F8C05-C570-44B9-B720-3845DB4DD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1D97C7-F514-4DC9-A02A-22AF1C76A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E42B3B-87C2-4C32-893B-AFEF95BC8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Tarihsel hizmet dağılımı hedef etikete gömülü…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7C573C-DD69-467A-9796-08E253050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https://arxiv.org/abs/2508.00858</a:t>
            </a:r>
          </a:p>
        </p:txBody>
      </p:sp>
    </p:spTree>
    <p:extLst>
      <p:ext uri="{BB962C8B-B14F-4D97-AF65-F5344CB8AC3E}">
        <p14:creationId xmlns:p14="http://schemas.microsoft.com/office/powerpoint/2010/main" val="143179529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68A18A-9FF9-4742-88D5-06DB1FD04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86309C-112B-47BA-9463-E8FB60F12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Konum gizliliği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934474-EA99-4802-9BB2-BDDA7FE6D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SORUMLU VE YÖNETIŞIMLI GEOAI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4A96D9-89C0-4F65-BCF2-8F54A8A6D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E9FE96-06E9-456C-94EE-F269B1AB2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C097D6-ED04-415A-A8D9-AB8E88CE0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6DFAC6-ECEB-4FD1-8393-13DC58F82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Konum verisi kimlik doğrudan bulunmasa bile kişiyi veya davranışı açığa çıkarabilir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4BDF13-DA42-4733-8824-5BB1CAE9E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01EF1C-C728-44F0-83D7-0F44B5E3D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Hareket izleri ev ve iş yerini gösterebilir.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Nadir konumlar yeniden tanımlamayı kolaylaştırabilir.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Gereksiz hassasiyet azaltılmalı ve erişim sınırlandırılmalıdır.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Paylaşım için toplulaştırma, maskeleme veya sentetik veri değerlendirilebilir.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9FD335-DAB1-481F-90A8-7319FDAE6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FDD823-095E-4A12-B613-CA87FF53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41A69B-83A8-4230-BAFF-A0DC088E0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30B53C-D9EE-4A5F-9F68-0B1DC3435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6DB00E-390F-431E-93FB-E7960CA6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Hareket izleri ev ve iş yerini gösterebilir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383C18-E00D-4466-AA8B-9BE39674A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C29938-E2D6-45A0-93DA-AEE16E457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D73188-3CB1-49E3-B6A3-4C7D200ED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82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Nadir konumlar yeniden tanımlamayı kolaylaştı…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CA42C3-755A-49F6-A36D-1B82B262E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99B2E0-AB9C-407C-98A5-72D30246A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EC91AF-3FB9-4D46-9C27-EEF9D37C3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11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Gereksiz hassasiyet azaltılmalı ve erişim sın…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BD8FBD-F57D-4F53-83C1-1B2F36EC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731A73-0E50-4AE4-A5AD-EFC47E962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1D4CFB-57D2-4D91-B208-E696D6944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443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Paylaşım için toplulaştırma, maskeleme veya s…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6626F5-E6B6-44E7-804F-AF2AFBD36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https://digital-strategy.ec.europa.eu/en/policies/regulatory-framework-ai</a:t>
            </a:r>
          </a:p>
        </p:txBody>
      </p:sp>
    </p:spTree>
    <p:extLst>
      <p:ext uri="{BB962C8B-B14F-4D97-AF65-F5344CB8AC3E}">
        <p14:creationId xmlns:p14="http://schemas.microsoft.com/office/powerpoint/2010/main" val="123303076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A8D07E-5DF9-4732-9FE6-08B963787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239A9D-4F95-4DCB-ACD8-670E9937B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İnsan denetimi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D8BA7D-C31F-4A46-80A2-2585AF78E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SORUMLU VE YÖNETIŞIMLI GEOAI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118DB4-103D-4354-979B-BBFB23920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B2642E-CD35-49A1-A3EC-073C8F3D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1EA542-DD56-4D81-80B2-91C9A6EDC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613E0D-F7FA-4C74-9290-D6AE64707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Analist model çıktısını bağlam, veri kalitesi ve saha bilgisiyle sınar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573AC-CA04-493A-80D9-ABE2FC020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E80506-D9BB-47B5-A859-6FA92DD4A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öneri üretir; yetkili kişi karar sorumluluğunu taşır.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Düşük güven ve yüksek etkili durumlar zorunlu incelemeye gider.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Kullanıcı modelin kapsamını ve başarısızlık koşullarını görür.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İtiraz ve düzeltme mekanizması tasarlanır.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278BCA-AB7F-4744-8318-AEC55A469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C24AC7-3F12-4AD7-A9C7-C6BD40DE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DEFD06-E1E9-4303-8B14-9DAD19A2A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26A914-EDE7-4516-905E-1C18BDF84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öneri üretir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2588A1-8721-4BD1-B5A6-5CDB63D2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A0B1CD-E5DD-4469-B061-278DF6CC1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Düşük güven ve yüksek etkili durumlar zorunlu…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B9296E-26C3-431A-BF59-4CF3C9C20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03C7E2-BA72-44B6-8587-EA26D9A80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Kullanıcı modelin kapsamını ve başarısızlık k…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B4897C-91D6-4734-A01E-C861515F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9A0516-AF5C-4CC0-84D8-CCFD0028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İtiraz ve düzeltme mekanizması tasarlanır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468E82-F55D-4416-9C8F-696F0C9D4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4B2148-82E5-4F93-839C-D42429138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https://digital-strategy.ec.europa.eu/en/policies/regulatory-framework-ai</a:t>
            </a:r>
          </a:p>
        </p:txBody>
      </p:sp>
    </p:spTree>
    <p:extLst>
      <p:ext uri="{BB962C8B-B14F-4D97-AF65-F5344CB8AC3E}">
        <p14:creationId xmlns:p14="http://schemas.microsoft.com/office/powerpoint/2010/main" val="127713244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6E60E7-FEEE-4E23-A3E4-3F00192A0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5B485-7873-4B77-8D53-C6C2A1C98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GeoAI yönetişim dosyası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567858-3F5A-43B5-BD7E-2F9C97DBC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SORUMLU VE YÖNETIŞIMLI GEOAI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34621F-8474-43F6-A255-885DD0F75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6B9E64-42BC-419B-8B76-C1D66A6D6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FFE160-35D4-4883-BFD0-6EA488D24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DCAE8A-8B81-4A75-B1E4-853EDC41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Her sürüm denetlenebilir kanıtlarla izlenir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484C95-C4EC-43FC-B8B9-6D7F87BD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3B38AD-01FB-4C59-94A0-24C1D4754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kartı ve kaynak lisansları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kartı ve sürüm bilgisi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kodu, parametre ve tohum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Coğrafi ve zamansal doğrulama sonuçları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Hata, adalet ve gizlilik değerlendirmesi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Onay, kullanım ve güncelleme sorumluları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46436A-1467-49BB-9EB5-3F392B19D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4902DC-FADA-481F-9305-141BA5AA1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86E096-B621-47DD-8F2F-3E02F341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4BA170-BB97-49E5-ACB6-15840F114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063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kartı ve kaynak lisansları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D20A01-2816-4F01-9132-7D1C1A607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412D83-0A8D-43D2-8515-5FFE7CC3A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063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kartı ve sürüm bilgisi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7A2D2D-E43C-4024-BCE1-FDE56C108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2CD002-F33B-48A5-BB17-CF055A8CB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063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kodu, parametre ve tohum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441834-61EA-4405-9F4A-E2A57C572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Coğrafi ve zamansal doğrulama sonuçları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CB4BF7-E63F-422A-8AB8-29C3F71A8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https://digital-strategy.ec.europa.eu/en/policies/regulatory-framework-ai</a:t>
            </a:r>
          </a:p>
        </p:txBody>
      </p:sp>
    </p:spTree>
    <p:extLst>
      <p:ext uri="{BB962C8B-B14F-4D97-AF65-F5344CB8AC3E}">
        <p14:creationId xmlns:p14="http://schemas.microsoft.com/office/powerpoint/2010/main" val="118101926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E1331A-07D3-479E-B23F-094BF0DFF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3F1EF6-8C66-4CD5-BA75-AC70B77E8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Dağıtım sonrası izleme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4AD7AB-F4DE-462A-B94B-9E1A50C39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SORUMLU VE YÖNETIŞIMLI GEOAI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975519-4B19-4066-B20A-91FC48732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D2893A-4E7A-4C0D-AA02-FB4039E27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BF13F8-E1A0-41A9-ABDB-B66AA8DB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AE5100-5FD5-481A-85C9-F6D4B7D27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Veri ve coğrafya değiştikçe model performansı yeniden ölçülür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2FE389-F489-44CE-BF4E-8F97A003B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C1D305-F1DF-4885-8B87-0B8C63D4C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dağılımı ve sensör değişimi izlenir.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Bölgesel hata oranları periyodik hesaplanır.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saha doğruları değerlendirme havuzuna eklenir.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Eşik veya model güncellemesi sürüm olarak kaydedilir.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Performans sınırın altına düştüğünde kullanım durdurulur.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7157FE-85D5-4170-82D5-4492C48D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1C458B-28C2-4C79-84D8-5B2F8A4B6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1237E0-B9A3-44AD-85C3-570C34582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3052A9-E2B5-4E08-9958-588537C29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8D216E-9840-403E-B4A6-D80A17902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D74238-3359-4D88-A926-78EDCD01F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925EEB-1AEF-4BA0-B04E-BD11E552E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52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dağılımı ve sensör değişimi izlenir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B76FE8-7EBA-4282-A346-87E970976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9F9707-8E0D-4E6C-842A-26107EDA9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9676DF-40BA-402D-A160-A02A57C7E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935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Bölgesel hata oranları periyodik hesaplanır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843F0E-EA29-4DBF-A230-367461CD4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B0E992-4214-4541-AC0C-7C4DCF6B8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6837C1-34F0-4F02-A446-CC8755747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saha doğruları değerlendirme havuzuna ek…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630792-2C0D-4F0A-8A6C-B95B0F483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https://arxiv.org/abs/2508.00858</a:t>
            </a:r>
          </a:p>
        </p:txBody>
      </p:sp>
    </p:spTree>
    <p:extLst>
      <p:ext uri="{BB962C8B-B14F-4D97-AF65-F5344CB8AC3E}">
        <p14:creationId xmlns:p14="http://schemas.microsoft.com/office/powerpoint/2010/main" val="55468808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7E498C-B26B-41FD-B069-28C50BD32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AD1114-15D9-4D3F-A913-B31C072CE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095375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YÖNLENDİRİLMİŞ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098F67-6633-42EA-BA20-ED79B5D15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90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Sorumlu GeoAI denetim laboratuvarı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13C2AD-5430-4B98-9CCD-4C06E87A3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95625"/>
            <a:ext cx="9810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Bir pretrained görüntü modeli veya mekânsal tahmin modeli için kullanım öncesi denetim dosyası hazırlayın.</a:t>
            </a:r>
          </a:p>
        </p:txBody>
      </p:sp>
    </p:spTree>
    <p:extLst>
      <p:ext uri="{BB962C8B-B14F-4D97-AF65-F5344CB8AC3E}">
        <p14:creationId xmlns:p14="http://schemas.microsoft.com/office/powerpoint/2010/main" val="114685293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0A6C45-64B6-4DBC-BC8B-DCE47C1DD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027160-ED87-4665-83B8-325BF4F00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senaryosu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444203-0A15-40A9-B155-8B3B17BF4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376FC5-2073-4E13-A2A4-0C946179C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3A6260-F90C-45EE-9ACE-A6AB34648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10EBD0-18EE-49B3-B2D5-1A96A187A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DEF92B-5A37-4251-83FC-A0BD739B3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Bir pretrained görüntü modeli veya mekânsal tahmin modeli için kullanım öncesi denetim dosyası hazırlayın.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3432F9-EE33-4160-AD6D-E0257DF5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857500"/>
            <a:ext cx="95250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alanı ve analiz birimini belirtin.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 kullanıcısını ve beklenen çıktıyı tanımlayın.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Veri, yöntem ve doğrulama arasında tutarlı bir zincir kurun.</a:t>
            </a:r>
          </a:p>
        </p:txBody>
      </p:sp>
    </p:spTree>
    <p:extLst>
      <p:ext uri="{BB962C8B-B14F-4D97-AF65-F5344CB8AC3E}">
        <p14:creationId xmlns:p14="http://schemas.microsoft.com/office/powerpoint/2010/main" val="46007014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61AC11-F499-4371-9E74-64C5BC044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44D36D-8FFD-48B8-A10E-8449FB40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işlem adımları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6C1D35-C17A-4D29-9F38-ADB45FBB9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E51C50-1B16-4B08-89C0-093C8505D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3FE8E3-6DE0-4B51-8D97-979A68D45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2C8386-6E0C-4364-B878-C60BAA375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48F609-A8E9-4240-A13B-A3903AA57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Kaynak modelin ön eğitim verisi, sensörü ve coğrafi kapsamını araştırın.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Yerel görevle uyumsuzluk ve domain shift risklerini yazın.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En az iki açıklama ve bir belirsizlik çıktısı planlayın.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Bölgesel performans, gizlilik ve insan denetimi kontrollerini tanımlayın.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Kullanım izni, izleme eşiği ve güncelleme sorumlusunu belirleyin.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CF104B-BC62-4AC4-8BEA-DEBA9893B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90550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B83B3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B83B3B"/>
                </a:solidFill>
                <a:latin typeface="Aptos"/>
                <a:ea typeface="Aptos"/>
                <a:cs typeface="Aptos"/>
              </a:rPr>
              <a:t>Her adım için ekran görüntüsü veya işlem geçmişi kanıtı saklanmalıdır.</a:t>
            </a:r>
          </a:p>
        </p:txBody>
      </p:sp>
    </p:spTree>
    <p:extLst>
      <p:ext uri="{BB962C8B-B14F-4D97-AF65-F5344CB8AC3E}">
        <p14:creationId xmlns:p14="http://schemas.microsoft.com/office/powerpoint/2010/main" val="158094899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3F13FA-5F4E-46C4-9D8C-0C621DA63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1DBA64-8DEE-42B1-813C-44DAAA4B7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kalite kontrolü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B9EE61-9F13-4144-9E60-8920FCFA6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621983-271C-4F0A-A325-059C48B07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321334-800A-4025-9A3C-B3A18864C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18CFB7-213B-4E0F-A293-2BBBA2C65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417806-6D7C-44D2-BC00-39EFD75DB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verisinin tarihi, koordinat sistemi ve çözünürlüğü kaydedildi mi?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ve test verisi coğrafi veya zamansal olarak bağımsız mı?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parametreleri ve random seed kaydedildi mi?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Sonuç nicel ölçüt ve harita üzerinden doğrulandı mı?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Sınırlılık ve kullanım sınırı açıklandı mı?</a:t>
            </a:r>
          </a:p>
        </p:txBody>
      </p:sp>
    </p:spTree>
    <p:extLst>
      <p:ext uri="{BB962C8B-B14F-4D97-AF65-F5344CB8AC3E}">
        <p14:creationId xmlns:p14="http://schemas.microsoft.com/office/powerpoint/2010/main" val="200993341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3895CE-BB54-4F8B-A2CA-9A2B75051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C350D1-C9F6-46A7-9200-D52CA4C95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teslim paketi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7542E4-EE0E-43AE-88D4-33FD799EE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F03B9E-D273-48F1-B385-9F70D1F2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335189-7465-4FC8-90F1-A0C7B4172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02298D-99B0-4531-88FC-7EC3C603E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156C0C-592C-40B9-9AE3-F96B2A99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2875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Model kartı, risk matrisi, doğrulama planı ve insan denetimi akışı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86984F-B5B4-49F9-9F21-9499BE26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09875"/>
            <a:ext cx="95250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veya model çıktısı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yöntem açıklaması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Doğrulama kanıtı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Hata veya belirsizlik yorumu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Kaynaklar ve kısa kullanım sınırı</a:t>
            </a:r>
          </a:p>
        </p:txBody>
      </p:sp>
    </p:spTree>
    <p:extLst>
      <p:ext uri="{BB962C8B-B14F-4D97-AF65-F5344CB8AC3E}">
        <p14:creationId xmlns:p14="http://schemas.microsoft.com/office/powerpoint/2010/main" val="862852404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E1F70D-7F71-4445-AABD-4FC0A5DC0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30E06D-64E0-4A38-816F-33AD5EB46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7A7C4A-3D7D-4176-B08D-C385A6240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C31C15-A71E-4901-9DAC-892906043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11BB64-8548-4262-862D-A8E86423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272299-BF93-49F7-9B5B-69CDEE6D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ACF02A-D882-42E0-9C4F-368FAEB51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Foundation modelin downstream göreve uyarlanması neyi ifade eder?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6EB9BF-D763-4F9B-9DA7-1D4E63829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37E169-DAD6-4F78-BF87-419CF6CCD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7A0403-4489-44F2-819B-32CC418CD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Haritanın rengini değiştirmeyi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64D9B3-A027-48A4-B7FF-E6059E3D2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2E6BD3-A08F-411E-895F-94BC4EAEE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D8F756-40BD-4EFA-89E2-A636296A5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Önceden öğrenilmiş encoderı yerel görev için fine-tune etmeyi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47EB85-6C98-4DB0-BFD4-B9FC0DCC8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E82E9B-8D04-46F7-A4F0-6A78939F6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0D9265-CDA1-43AD-A720-97B114813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Koordinat sistemini silmeyi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1E575A-2DE0-4C02-A760-FBEFEF5C0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13CBE5-A026-48BA-AD7A-E877B6A62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EFD806-67C8-4ACA-B9BD-72175DFE1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Test verisini eğitime eklemeyi</a:t>
            </a:r>
          </a:p>
        </p:txBody>
      </p:sp>
    </p:spTree>
    <p:extLst>
      <p:ext uri="{BB962C8B-B14F-4D97-AF65-F5344CB8AC3E}">
        <p14:creationId xmlns:p14="http://schemas.microsoft.com/office/powerpoint/2010/main" val="1919537004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2E463A-70A3-4A6D-9524-9A7712AAF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B8D4E2-EEC3-418B-91C5-CDE512E9F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443DA1-3A52-437A-9786-EA07D15E0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97A30F-123E-4DF7-B3FE-433A3734A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3F5537-FD39-4977-968F-44F34A561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058B33-2E97-483F-B0DC-83AFB4FC7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01FE7C-D494-4066-823A-685F37FB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Değişken önemi hangisini kanıtlamaz?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B62312-EC45-4B07-8876-ED1F1D6A8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3F8218-7741-4A34-9C89-0FB183224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7BE890-553B-48DD-9171-3D84CD949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Modelin değişkeni kullandığını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E02D44-4CF1-404B-A775-CE4C61C32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D0D893-E75E-400C-842A-2CC18C830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5DC90B-6AA9-4EA8-856C-4F4C242DC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Nedensel etkiyi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A654E1-CD83-4BBF-B3A9-950AD449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C61EEE-EF20-4714-BACA-E7E0AECC3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3C63D1-0862-428A-BD4C-18936B0D7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Değişkenler arasında önem farkı olduğunu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AC3BD5-CC51-45C8-B593-3FDEC668B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DE9277-1557-448E-A307-35A9FB34B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393A2C-557A-4BA1-BE16-31BC7EC59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Modelin bölme tercihlerini</a:t>
            </a:r>
          </a:p>
        </p:txBody>
      </p:sp>
    </p:spTree>
    <p:extLst>
      <p:ext uri="{BB962C8B-B14F-4D97-AF65-F5344CB8AC3E}">
        <p14:creationId xmlns:p14="http://schemas.microsoft.com/office/powerpoint/2010/main" val="1182356750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14681C-BC49-40C8-A180-93787EBA6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27C3FF-3779-445C-9F85-241C409E0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922137-A56F-463E-8928-8C5423A76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D9A39E-137C-4A06-A517-5616E62A1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2C5D11-CE41-4030-9BB6-77E74B04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B99A3E-7823-4484-9F39-5DD038DF8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430966-C90E-414A-B8A2-B2917672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Yüksek riskli fakat düşük güvenli tahmin için en uygun eylem hangisidir?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0A38E6-9585-4F8C-934C-F2AFBD9B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C5A2F9-C643-4D6E-B532-34F6EA198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F72982-7F5A-40BF-AAC6-B6E533862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Otomatik nihai karar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CAD1E3-9EF9-4198-A67D-E661CC14E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B9CC7E-0203-4431-AF49-6E6E97612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468623-88FF-4987-ADD7-3F66DB845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Sonucu silmek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8E003B-ECB1-456E-BF84-3891D32CC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CFBA5A-7E84-4878-9A9B-92046AB2E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91AB49-C3A7-4364-8010-99FA7CFC6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Saha ve uzman doğrulaması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7ABD22-257C-4C8F-BD3A-5F820D14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61EABE-0D25-4739-8D04-FD04FE2CE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BDCD71-4B45-4F4D-93B9-4F8D6A352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Sadece renk değiştirmek</a:t>
            </a:r>
          </a:p>
        </p:txBody>
      </p:sp>
    </p:spTree>
    <p:extLst>
      <p:ext uri="{BB962C8B-B14F-4D97-AF65-F5344CB8AC3E}">
        <p14:creationId xmlns:p14="http://schemas.microsoft.com/office/powerpoint/2010/main" val="1535870430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A2F502-450F-4A61-A13C-03DBDF722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5C1C14-DCEC-4F59-853A-EA22C03DB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6675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71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 ÖZETİ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9EADE0-88C7-4074-9103-71D75E06A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43000"/>
            <a:ext cx="10287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004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İleri GeoAI: Foundation Modeller, Açıklanabilirlik ve Sorumlu Kullanım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A206A4-0E4F-41F7-B9CB-F17927871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81250"/>
            <a:ext cx="6858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Geospatial foundation modeller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Multimodal ve yeni GeoAI uygulamaları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Açıklanabilirlik ve belirsizlik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Sorumlu ve yönetişimli GeoAI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577EF6-AB85-4021-BFC6-ACAFD254D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765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Ana ilke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0EF2FD-1F28-48E6-A71D-844AB6E20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000375"/>
            <a:ext cx="276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48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Coğrafi veri yapısı, doğrulama düzeni ve kullanım bağlamı model seçiminden önce gelir.</a:t>
            </a:r>
          </a:p>
        </p:txBody>
      </p:sp>
    </p:spTree>
    <p:extLst>
      <p:ext uri="{BB962C8B-B14F-4D97-AF65-F5344CB8AC3E}">
        <p14:creationId xmlns:p14="http://schemas.microsoft.com/office/powerpoint/2010/main" val="564685688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3B53DE-D2F5-4731-B747-E0A782D9E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75E621-B621-48DB-A20D-C66665B3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Kaynaklar ve ileri okuma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A298D8-77CB-4B85-A64E-B4CA34F06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13.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AA3F07-322D-4492-BB7D-515D2834E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B7ABE6-8B48-4BBD-B51E-3979F0EE9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287310-591C-44E5-AA39-D4DF87AAD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https://arxiv.org/abs/2503.22081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https://arxiv.org/abs/2409.00489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https://arxiv.org/abs/2508.00858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https://digital-strategy.ec.europa.eu/en/policies/regulatory-framework-ai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https://pro.arcgis.com/en/pro-app/3.5/help/analysis/ai/geoai.htm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4F2704-68B2-4CE1-95A6-42C866DFA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Sunumdaki her dış görselin kaynağı ilgili slaydın alt bilgisinde ve konuşmacı notlarında belirtilmiştir.</a:t>
            </a:r>
          </a:p>
        </p:txBody>
      </p:sp>
    </p:spTree>
    <p:extLst>
      <p:ext uri="{BB962C8B-B14F-4D97-AF65-F5344CB8AC3E}">
        <p14:creationId xmlns:p14="http://schemas.microsoft.com/office/powerpoint/2010/main" val="5875880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2026-09-20T12:56:06.8040000Z</dcterms:created>
  <dcterms:modified xsi:type="dcterms:W3CDTF">2026-09-20T12:56:06.8040000Z</dcterms:modified>
</coreProperties>
</file>