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8d9a470db4a4c55" /><Relationship Type="http://schemas.openxmlformats.org/officeDocument/2006/relationships/extended-properties" Target="/docProps/app.xml" Id="Re351d855cbfa46da" /><Relationship Type="http://schemas.openxmlformats.org/officeDocument/2006/relationships/officeDocument" Target="/ppt/presentation.xml" Id="R572b3ea93e1a48b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e1cb0ca6d214872"/>
  </p:sldMasterIdLst>
  <p:notesMasterIdLst>
    <p:notesMasterId xmlns:r="http://schemas.openxmlformats.org/officeDocument/2006/relationships" r:id="R3dfde88d06544b16"/>
  </p:notesMasterIdLst>
  <p:sldIdLst>
    <p:sldId xmlns:r="http://schemas.openxmlformats.org/officeDocument/2006/relationships" id="256" r:id="R4ecf1107cd7d465f"/>
    <p:sldId xmlns:r="http://schemas.openxmlformats.org/officeDocument/2006/relationships" id="257" r:id="R3737dc60371444fc"/>
    <p:sldId xmlns:r="http://schemas.openxmlformats.org/officeDocument/2006/relationships" id="258" r:id="R6b3484e8caaf4116"/>
    <p:sldId xmlns:r="http://schemas.openxmlformats.org/officeDocument/2006/relationships" id="259" r:id="Re5d951e7e4014883"/>
    <p:sldId xmlns:r="http://schemas.openxmlformats.org/officeDocument/2006/relationships" id="260" r:id="Red7c4505bc874452"/>
    <p:sldId xmlns:r="http://schemas.openxmlformats.org/officeDocument/2006/relationships" id="261" r:id="R75a893acff9a43b0"/>
    <p:sldId xmlns:r="http://schemas.openxmlformats.org/officeDocument/2006/relationships" id="262" r:id="R948afd5756a8426a"/>
    <p:sldId xmlns:r="http://schemas.openxmlformats.org/officeDocument/2006/relationships" id="263" r:id="R40bfa6d47a374a3f"/>
    <p:sldId xmlns:r="http://schemas.openxmlformats.org/officeDocument/2006/relationships" id="264" r:id="R9e57428b660742c1"/>
    <p:sldId xmlns:r="http://schemas.openxmlformats.org/officeDocument/2006/relationships" id="265" r:id="Rb2c2b62c85794e7b"/>
    <p:sldId xmlns:r="http://schemas.openxmlformats.org/officeDocument/2006/relationships" id="266" r:id="R550bb2d4daac4b46"/>
    <p:sldId xmlns:r="http://schemas.openxmlformats.org/officeDocument/2006/relationships" id="267" r:id="R41a75a767c8a406a"/>
    <p:sldId xmlns:r="http://schemas.openxmlformats.org/officeDocument/2006/relationships" id="268" r:id="R69867d50502e470a"/>
    <p:sldId xmlns:r="http://schemas.openxmlformats.org/officeDocument/2006/relationships" id="269" r:id="R59435c0b1dcc410e"/>
    <p:sldId xmlns:r="http://schemas.openxmlformats.org/officeDocument/2006/relationships" id="270" r:id="Re02b672dc28444ae"/>
    <p:sldId xmlns:r="http://schemas.openxmlformats.org/officeDocument/2006/relationships" id="271" r:id="R810b0bebba694bf0"/>
    <p:sldId xmlns:r="http://schemas.openxmlformats.org/officeDocument/2006/relationships" id="272" r:id="R5a8d48ac87864bf1"/>
    <p:sldId xmlns:r="http://schemas.openxmlformats.org/officeDocument/2006/relationships" id="273" r:id="Rdec0de1b36514db0"/>
    <p:sldId xmlns:r="http://schemas.openxmlformats.org/officeDocument/2006/relationships" id="274" r:id="R9f33e5e512a2407e"/>
    <p:sldId xmlns:r="http://schemas.openxmlformats.org/officeDocument/2006/relationships" id="275" r:id="Rd0130fcef0b04399"/>
    <p:sldId xmlns:r="http://schemas.openxmlformats.org/officeDocument/2006/relationships" id="276" r:id="R2fd9b23838554843"/>
    <p:sldId xmlns:r="http://schemas.openxmlformats.org/officeDocument/2006/relationships" id="277" r:id="R7268eb2d925943d3"/>
    <p:sldId xmlns:r="http://schemas.openxmlformats.org/officeDocument/2006/relationships" id="278" r:id="Re96e10429b824737"/>
    <p:sldId xmlns:r="http://schemas.openxmlformats.org/officeDocument/2006/relationships" id="279" r:id="R1eb01bfc40f94b80"/>
    <p:sldId xmlns:r="http://schemas.openxmlformats.org/officeDocument/2006/relationships" id="280" r:id="Rbf49a4d0be21489d"/>
    <p:sldId xmlns:r="http://schemas.openxmlformats.org/officeDocument/2006/relationships" id="281" r:id="R95297ba3bdd642e5"/>
    <p:sldId xmlns:r="http://schemas.openxmlformats.org/officeDocument/2006/relationships" id="282" r:id="R8bcce60e108f4435"/>
    <p:sldId xmlns:r="http://schemas.openxmlformats.org/officeDocument/2006/relationships" id="283" r:id="R25cfbd36c86a48bd"/>
    <p:sldId xmlns:r="http://schemas.openxmlformats.org/officeDocument/2006/relationships" id="284" r:id="Rfd814aaca5d449ff"/>
    <p:sldId xmlns:r="http://schemas.openxmlformats.org/officeDocument/2006/relationships" id="285" r:id="R3a92c4cdbdbf4342"/>
    <p:sldId xmlns:r="http://schemas.openxmlformats.org/officeDocument/2006/relationships" id="286" r:id="Ra8198266db9b4972"/>
    <p:sldId xmlns:r="http://schemas.openxmlformats.org/officeDocument/2006/relationships" id="287" r:id="R531c2021662248f6"/>
    <p:sldId xmlns:r="http://schemas.openxmlformats.org/officeDocument/2006/relationships" id="288" r:id="Re5fc9fa597da471b"/>
    <p:sldId xmlns:r="http://schemas.openxmlformats.org/officeDocument/2006/relationships" id="289" r:id="Rfab50ab142284d41"/>
    <p:sldId xmlns:r="http://schemas.openxmlformats.org/officeDocument/2006/relationships" id="290" r:id="R1716c9b1a2114a71"/>
    <p:sldId xmlns:r="http://schemas.openxmlformats.org/officeDocument/2006/relationships" id="291" r:id="R526ac6c2595c4604"/>
    <p:sldId xmlns:r="http://schemas.openxmlformats.org/officeDocument/2006/relationships" id="292" r:id="Rad755f0353984db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375d1812c64153" /><Relationship Type="http://schemas.openxmlformats.org/officeDocument/2006/relationships/slideMaster" Target="/ppt/slideMasters/slideMaster1.xml" Id="Ree1cb0ca6d214872" /><Relationship Type="http://schemas.openxmlformats.org/officeDocument/2006/relationships/notesMaster" Target="/ppt/notesMasters/notesMaster1.xml" Id="R3dfde88d06544b16" /><Relationship Type="http://schemas.openxmlformats.org/officeDocument/2006/relationships/presProps" Target="/ppt/presProps.xml" Id="Re881719565674680" /><Relationship Type="http://schemas.openxmlformats.org/officeDocument/2006/relationships/tableStyles" Target="/ppt/tableStyles.xml" Id="R5eb00b3e2b654323" /><Relationship Type="http://schemas.openxmlformats.org/officeDocument/2006/relationships/slide" Target="/ppt/slides/slide1.xml" Id="R4ecf1107cd7d465f" /><Relationship Type="http://schemas.openxmlformats.org/officeDocument/2006/relationships/slide" Target="/ppt/slides/slide2.xml" Id="R3737dc60371444fc" /><Relationship Type="http://schemas.openxmlformats.org/officeDocument/2006/relationships/slide" Target="/ppt/slides/slide3.xml" Id="R6b3484e8caaf4116" /><Relationship Type="http://schemas.openxmlformats.org/officeDocument/2006/relationships/slide" Target="/ppt/slides/slide4.xml" Id="Re5d951e7e4014883" /><Relationship Type="http://schemas.openxmlformats.org/officeDocument/2006/relationships/slide" Target="/ppt/slides/slide5.xml" Id="Red7c4505bc874452" /><Relationship Type="http://schemas.openxmlformats.org/officeDocument/2006/relationships/slide" Target="/ppt/slides/slide6.xml" Id="R75a893acff9a43b0" /><Relationship Type="http://schemas.openxmlformats.org/officeDocument/2006/relationships/slide" Target="/ppt/slides/slide7.xml" Id="R948afd5756a8426a" /><Relationship Type="http://schemas.openxmlformats.org/officeDocument/2006/relationships/slide" Target="/ppt/slides/slide8.xml" Id="R40bfa6d47a374a3f" /><Relationship Type="http://schemas.openxmlformats.org/officeDocument/2006/relationships/slide" Target="/ppt/slides/slide9.xml" Id="R9e57428b660742c1" /><Relationship Type="http://schemas.openxmlformats.org/officeDocument/2006/relationships/slide" Target="/ppt/slides/slide10.xml" Id="Rb2c2b62c85794e7b" /><Relationship Type="http://schemas.openxmlformats.org/officeDocument/2006/relationships/slide" Target="/ppt/slides/slide11.xml" Id="R550bb2d4daac4b46" /><Relationship Type="http://schemas.openxmlformats.org/officeDocument/2006/relationships/slide" Target="/ppt/slides/slide12.xml" Id="R41a75a767c8a406a" /><Relationship Type="http://schemas.openxmlformats.org/officeDocument/2006/relationships/slide" Target="/ppt/slides/slide13.xml" Id="R69867d50502e470a" /><Relationship Type="http://schemas.openxmlformats.org/officeDocument/2006/relationships/slide" Target="/ppt/slides/slide14.xml" Id="R59435c0b1dcc410e" /><Relationship Type="http://schemas.openxmlformats.org/officeDocument/2006/relationships/slide" Target="/ppt/slides/slide15.xml" Id="Re02b672dc28444ae" /><Relationship Type="http://schemas.openxmlformats.org/officeDocument/2006/relationships/slide" Target="/ppt/slides/slide16.xml" Id="R810b0bebba694bf0" /><Relationship Type="http://schemas.openxmlformats.org/officeDocument/2006/relationships/slide" Target="/ppt/slides/slide17.xml" Id="R5a8d48ac87864bf1" /><Relationship Type="http://schemas.openxmlformats.org/officeDocument/2006/relationships/slide" Target="/ppt/slides/slide18.xml" Id="Rdec0de1b36514db0" /><Relationship Type="http://schemas.openxmlformats.org/officeDocument/2006/relationships/slide" Target="/ppt/slides/slide19.xml" Id="R9f33e5e512a2407e" /><Relationship Type="http://schemas.openxmlformats.org/officeDocument/2006/relationships/slide" Target="/ppt/slides/slide20.xml" Id="Rd0130fcef0b04399" /><Relationship Type="http://schemas.openxmlformats.org/officeDocument/2006/relationships/slide" Target="/ppt/slides/slide21.xml" Id="R2fd9b23838554843" /><Relationship Type="http://schemas.openxmlformats.org/officeDocument/2006/relationships/slide" Target="/ppt/slides/slide22.xml" Id="R7268eb2d925943d3" /><Relationship Type="http://schemas.openxmlformats.org/officeDocument/2006/relationships/slide" Target="/ppt/slides/slide23.xml" Id="Re96e10429b824737" /><Relationship Type="http://schemas.openxmlformats.org/officeDocument/2006/relationships/slide" Target="/ppt/slides/slide24.xml" Id="R1eb01bfc40f94b80" /><Relationship Type="http://schemas.openxmlformats.org/officeDocument/2006/relationships/slide" Target="/ppt/slides/slide25.xml" Id="Rbf49a4d0be21489d" /><Relationship Type="http://schemas.openxmlformats.org/officeDocument/2006/relationships/slide" Target="/ppt/slides/slide26.xml" Id="R95297ba3bdd642e5" /><Relationship Type="http://schemas.openxmlformats.org/officeDocument/2006/relationships/slide" Target="/ppt/slides/slide27.xml" Id="R8bcce60e108f4435" /><Relationship Type="http://schemas.openxmlformats.org/officeDocument/2006/relationships/slide" Target="/ppt/slides/slide28.xml" Id="R25cfbd36c86a48bd" /><Relationship Type="http://schemas.openxmlformats.org/officeDocument/2006/relationships/slide" Target="/ppt/slides/slide29.xml" Id="Rfd814aaca5d449ff" /><Relationship Type="http://schemas.openxmlformats.org/officeDocument/2006/relationships/slide" Target="/ppt/slides/slide30.xml" Id="R3a92c4cdbdbf4342" /><Relationship Type="http://schemas.openxmlformats.org/officeDocument/2006/relationships/slide" Target="/ppt/slides/slide31.xml" Id="Ra8198266db9b4972" /><Relationship Type="http://schemas.openxmlformats.org/officeDocument/2006/relationships/slide" Target="/ppt/slides/slide32.xml" Id="R531c2021662248f6" /><Relationship Type="http://schemas.openxmlformats.org/officeDocument/2006/relationships/slide" Target="/ppt/slides/slide33.xml" Id="Re5fc9fa597da471b" /><Relationship Type="http://schemas.openxmlformats.org/officeDocument/2006/relationships/slide" Target="/ppt/slides/slide34.xml" Id="Rfab50ab142284d41" /><Relationship Type="http://schemas.openxmlformats.org/officeDocument/2006/relationships/slide" Target="/ppt/slides/slide35.xml" Id="R1716c9b1a2114a71" /><Relationship Type="http://schemas.openxmlformats.org/officeDocument/2006/relationships/slide" Target="/ppt/slides/slide36.xml" Id="R526ac6c2595c4604" /><Relationship Type="http://schemas.openxmlformats.org/officeDocument/2006/relationships/slide" Target="/ppt/slides/slide37.xml" Id="Rad755f0353984db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5901cfe914545d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64ae3ba37be4f2c" /><Relationship Type="http://schemas.openxmlformats.org/officeDocument/2006/relationships/notesMaster" Target="/ppt/notesMasters/notesMaster1.xml" Id="Re6b4c765ffb14dd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082bbbe2bf74772" /><Relationship Type="http://schemas.openxmlformats.org/officeDocument/2006/relationships/notesMaster" Target="/ppt/notesMasters/notesMaster1.xml" Id="R7842174bffba469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9d71fd9665142b8" /><Relationship Type="http://schemas.openxmlformats.org/officeDocument/2006/relationships/notesMaster" Target="/ppt/notesMasters/notesMaster1.xml" Id="Rcd2cbe669d63495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e6165d76c274c6a" /><Relationship Type="http://schemas.openxmlformats.org/officeDocument/2006/relationships/notesMaster" Target="/ppt/notesMasters/notesMaster1.xml" Id="Rdb62ad8b7909449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ed4ae46ef6e43b0" /><Relationship Type="http://schemas.openxmlformats.org/officeDocument/2006/relationships/notesMaster" Target="/ppt/notesMasters/notesMaster1.xml" Id="Re41670ef37574bf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1f8c0e2b30a43c3" /><Relationship Type="http://schemas.openxmlformats.org/officeDocument/2006/relationships/notesMaster" Target="/ppt/notesMasters/notesMaster1.xml" Id="R7329927eb53847e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3f3cb6013184cd1" /><Relationship Type="http://schemas.openxmlformats.org/officeDocument/2006/relationships/notesMaster" Target="/ppt/notesMasters/notesMaster1.xml" Id="R7fcdcd72c7c04ea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ed985f72e944ff9" /><Relationship Type="http://schemas.openxmlformats.org/officeDocument/2006/relationships/notesMaster" Target="/ppt/notesMasters/notesMaster1.xml" Id="Rfa796a0708314c3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1c7b646a30f4a53" /><Relationship Type="http://schemas.openxmlformats.org/officeDocument/2006/relationships/notesMaster" Target="/ppt/notesMasters/notesMaster1.xml" Id="Rc21a7c4cd9f547a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0b840bafff040d7" /><Relationship Type="http://schemas.openxmlformats.org/officeDocument/2006/relationships/notesMaster" Target="/ppt/notesMasters/notesMaster1.xml" Id="R9415397c90794a9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240ef8c32d84a6d" /><Relationship Type="http://schemas.openxmlformats.org/officeDocument/2006/relationships/notesMaster" Target="/ppt/notesMasters/notesMaster1.xml" Id="R4f97cce912fd4d6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8428b050d58487a" /><Relationship Type="http://schemas.openxmlformats.org/officeDocument/2006/relationships/notesMaster" Target="/ppt/notesMasters/notesMaster1.xml" Id="R26f33fc56f944a4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7c2188336314b1b" /><Relationship Type="http://schemas.openxmlformats.org/officeDocument/2006/relationships/notesMaster" Target="/ppt/notesMasters/notesMaster1.xml" Id="R96c5b0c277dc47e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5de143e7c5141f6" /><Relationship Type="http://schemas.openxmlformats.org/officeDocument/2006/relationships/notesMaster" Target="/ppt/notesMasters/notesMaster1.xml" Id="R15ca98ad5ff94fb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edf1ce1f15f444f" /><Relationship Type="http://schemas.openxmlformats.org/officeDocument/2006/relationships/notesMaster" Target="/ppt/notesMasters/notesMaster1.xml" Id="R1ba300cb3f66487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8d0b75cc1124019" /><Relationship Type="http://schemas.openxmlformats.org/officeDocument/2006/relationships/notesMaster" Target="/ppt/notesMasters/notesMaster1.xml" Id="R82dd233e060c46f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c7cd5dc19564a0c" /><Relationship Type="http://schemas.openxmlformats.org/officeDocument/2006/relationships/notesMaster" Target="/ppt/notesMasters/notesMaster1.xml" Id="Rdb661f2d0c1d446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df99da3d08c44f0" /><Relationship Type="http://schemas.openxmlformats.org/officeDocument/2006/relationships/notesMaster" Target="/ppt/notesMasters/notesMaster1.xml" Id="R5b52179d3455411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52aea62039643a1" /><Relationship Type="http://schemas.openxmlformats.org/officeDocument/2006/relationships/notesMaster" Target="/ppt/notesMasters/notesMaster1.xml" Id="R50d924ac5fa84d1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69fd2bc3d0248cf" /><Relationship Type="http://schemas.openxmlformats.org/officeDocument/2006/relationships/notesMaster" Target="/ppt/notesMasters/notesMaster1.xml" Id="R60dcaf6e2906449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c1a183d73f84350" /><Relationship Type="http://schemas.openxmlformats.org/officeDocument/2006/relationships/notesMaster" Target="/ppt/notesMasters/notesMaster1.xml" Id="R45dbdb75da03467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e08848e871646b6" /><Relationship Type="http://schemas.openxmlformats.org/officeDocument/2006/relationships/notesMaster" Target="/ppt/notesMasters/notesMaster1.xml" Id="R51c95c4b4377401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7302d6588ce4ad5" /><Relationship Type="http://schemas.openxmlformats.org/officeDocument/2006/relationships/notesMaster" Target="/ppt/notesMasters/notesMaster1.xml" Id="R5c74fa07a3544e1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de70c57dbf14514" /><Relationship Type="http://schemas.openxmlformats.org/officeDocument/2006/relationships/notesMaster" Target="/ppt/notesMasters/notesMaster1.xml" Id="Rd27d1ce0d4c64c0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a6c64cd668f4186" /><Relationship Type="http://schemas.openxmlformats.org/officeDocument/2006/relationships/notesMaster" Target="/ppt/notesMasters/notesMaster1.xml" Id="R7ff47d3387b8403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d5cdd4ea3f24ea9" /><Relationship Type="http://schemas.openxmlformats.org/officeDocument/2006/relationships/notesMaster" Target="/ppt/notesMasters/notesMaster1.xml" Id="R60038bb1d6e549d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e148734191547d2" /><Relationship Type="http://schemas.openxmlformats.org/officeDocument/2006/relationships/notesMaster" Target="/ppt/notesMasters/notesMaster1.xml" Id="R31c25b15f85a4a7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fed89f1f4a34fa7" /><Relationship Type="http://schemas.openxmlformats.org/officeDocument/2006/relationships/notesMaster" Target="/ppt/notesMasters/notesMaster1.xml" Id="R33b9fb7cd877479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b6802bdabb2447e" /><Relationship Type="http://schemas.openxmlformats.org/officeDocument/2006/relationships/notesMaster" Target="/ppt/notesMasters/notesMaster1.xml" Id="R36932fa6b520426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e007bf0506c4802" /><Relationship Type="http://schemas.openxmlformats.org/officeDocument/2006/relationships/notesMaster" Target="/ppt/notesMasters/notesMaster1.xml" Id="R94b99018b6c6420e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60feb961cfcc4bb4" /><Relationship Type="http://schemas.openxmlformats.org/officeDocument/2006/relationships/notesMaster" Target="/ppt/notesMasters/notesMaster1.xml" Id="Ra08787d6ca914f65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307df73a6eab41be" /><Relationship Type="http://schemas.openxmlformats.org/officeDocument/2006/relationships/notesMaster" Target="/ppt/notesMasters/notesMaster1.xml" Id="R6b17dd3cf834415f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53fa976876e543a2" /><Relationship Type="http://schemas.openxmlformats.org/officeDocument/2006/relationships/notesMaster" Target="/ppt/notesMasters/notesMaster1.xml" Id="Red3f11a6284f42b4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161b2d3d95a84724" /><Relationship Type="http://schemas.openxmlformats.org/officeDocument/2006/relationships/notesMaster" Target="/ppt/notesMasters/notesMaster1.xml" Id="R186a6dadc4254490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a9e3f51a0b2b420d" /><Relationship Type="http://schemas.openxmlformats.org/officeDocument/2006/relationships/notesMaster" Target="/ppt/notesMasters/notesMaster1.xml" Id="R7ea209f8dda540dc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47edb0e10ad34c38" /><Relationship Type="http://schemas.openxmlformats.org/officeDocument/2006/relationships/notesMaster" Target="/ppt/notesMasters/notesMaster1.xml" Id="R3c350092234e42e0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9ccf4c2dff314283" /><Relationship Type="http://schemas.openxmlformats.org/officeDocument/2006/relationships/notesMaster" Target="/ppt/notesMasters/notesMaster1.xml" Id="R87dd41741825491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Bu haftanın önceki GIS kavramlarının üzerine nasıl kurulduğunu açıklayın. Kapaktaki görseli yalnız konuya giriş için kullanın.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Öğrenme çıktılarını dersin başında okuyun ve laboratuvar teslimiyle ilişkilendirin.</a:t>
            </a:r>
          </a:p>
          <a:p xmlns:a="http://schemas.openxmlformats.org/drawingml/2006/main">
            <a:r>
              <a:t>Kaynak: https://pro.arcgis.com/en/pro-app/latest/help/analysis/deep-learning/what-is-deep-learning-.htm; https://pro.arcgis.com/en/pro-app/latest/help/analysis/deep-learning/deep-learning-in-arcgis-pro.htm; https://pro.arcgis.com/en/pro-app/3.6/help/analysis/image-analyst/classify-pixels.htm; https://doi.org/10.1111/ecog.02881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Dersin üç saatlik yapısını açıklayın. Görsel inceleme ve öğrenci tartışması için zaman ayırın.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Her görüntü veya nesne parçasına tek bir sınıf atanır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Model nesnenin sınıfını ve konumunu bounding box ile üretir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Her piksel bir arazi örtüsü veya nesne sınıfına atanır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Instance yaklaşımı aynı sınıftaki nesneleri ayrı kimliklerle tutar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İki tarihin doğrudan farkı yerine öğrenilmiş değişim sınıfı üretilebilir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Görüntü, modele uygun boyutta örnek parçalara ayrılır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https://pro.arcgis.com/en/pro-app/3.6/help/analysis/image-analyst/classify-pixels.htm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Sınıflar görsel olarak ayrılabilir ve operasyonel olarak anlamlı olmalıdır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https://pro.arcgis.com/en/pro-app/3.6/help/analysis/image-analyst/classify-pixels.htm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Katmanlar yerel kenarlardan daha karmaşık örüntülere ilerler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Önceden öğrenilmiş özellikler daha küçük yerel veriyle uyarlanabilir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Augmentation yalnız gerçekçi görüntü değişimlerini taklit etmelidir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Her aşama ayrı veri ve kalite çıktısı üretir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https://pro.arcgis.com/en/pro-app/latest/help/analysis/deep-learning/deep-learning-in-arcgis-pro.htm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Dışa aktarma ayarları modelin gördüğü dünyayı belirler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https://pro.arcgis.com/en/pro-app/3.6/help/analysis/image-analyst/classify-pixels.htm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Eğitim eğrileri aşırı uyum ve öğrenme sorunlarını gösterir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https://pro.arcgis.com/en/pro-app/latest/help/analysis/deep-learning/deep-learning-in-arcgis-pro.htm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Model paketi ve inference parametreleri çıktı rasterını belirler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https://pro.arcgis.com/en/pro-app/3.6/help/analysis/image-analyst/classify-pixels.htm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Temiz görünen harita nicel doğrulamanın yerini tutmaz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https://pro.arcgis.com/en/pro-app/3.6/help/analysis/image-analyst/classify-pixels.htm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Hata maliyeti görev türüne göre değişir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Tahmin ve referans maskenin örtüşmesini ölçer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Nesne tespitinde güven eşiği boyunca precision–recall ilişkisini özetler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Aynı görüntü mozaiğinden rastgele chip ayırmak gerçek genellemeyi ölçmez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https://doi.org/10.1111/ecog.02881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Her hata için olası neden ve düzeltme kaydedilir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https://arxiv.org/abs/2508.00858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Laboratuvarın sonunda öğrencilerin hangi dosyaları teslim edeceğini baştan açıklayın.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Senaryoyu kendi dönem projesine uyarlamak isteyen öğrencilerin kapsamı büyütmemesini sağlayın.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Adımları öğrencilerle sırayla yürütün; sonuç yerine kararların gerekçesini kontrol edin.</a:t>
            </a:r>
          </a:p>
          <a:p xmlns:a="http://schemas.openxmlformats.org/drawingml/2006/main">
            <a:r>
              <a:t>Kaynak: https://pro.arcgis.com/en/pro-app/latest/help/analysis/deep-learning/what-is-deep-learning-.htm; https://pro.arcgis.com/en/pro-app/latest/help/analysis/deep-learning/deep-learning-in-arcgis-pro.htm; https://pro.arcgis.com/en/pro-app/3.6/help/analysis/image-analyst/classify-pixels.htm; https://doi.org/10.1111/ecog.02881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Bu listeyi ders sonunda öğrencilerin birbirinin çalışmasını kontrol etmesi için kullanın.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Teslim paketini dönem projesinin bir parçası olarak saklamalarını isteyin.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Doğru yanıt B. Yanlış seçeneklerin neden uygun olmadığını da açıklayın.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Doğru yanıt B. Yanlış seçeneklerin neden uygun olmadığını da açıklayın.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Doğru yanıt A. Yanlış seçeneklerin neden uygun olmadığını da açıklayın.</a:t>
            </a:r>
          </a:p>
          <a:p xmlns:a="http://schemas.openxmlformats.org/drawingml/2006/main">
            <a:r>
              <a:t>Kaynak: https://pro.arcgis.com/en/pro-app/latest/help/analysis/deep-learning/what-is-deep-learning-.htm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Öğrencilerden haftanın dört bölümünü kendi örnekleriyle birer cümlede özetlemelerini isteyin.</a:t>
            </a:r>
          </a:p>
          <a:p xmlns:a="http://schemas.openxmlformats.org/drawingml/2006/main">
            <a:r>
              <a:t>Kaynak: https://pro.arcgis.com/en/pro-app/latest/help/analysis/deep-learning/what-is-deep-learning-.htm; https://pro.arcgis.com/en/pro-app/latest/help/analysis/deep-learning/deep-learning-in-arcgis-pro.htm; https://pro.arcgis.com/en/pro-app/3.6/help/analysis/image-analyst/classify-pixels.htm; https://doi.org/10.1111/ecog.02881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Kaynakları öğrencilerle paylaşın. Makale okumalarında yöntem, veri bölme ve sınırlılık bölümlerine odaklanmalarını isteyin.</a:t>
            </a:r>
          </a:p>
          <a:p xmlns:a="http://schemas.openxmlformats.org/drawingml/2006/main">
            <a:r>
              <a:t>Kaynak: https://pro.arcgis.com/en/pro-app/latest/help/analysis/deep-learning/what-is-deep-learning-.htm; https://pro.arcgis.com/en/pro-app/latest/help/analysis/deep-learning/deep-learning-in-arcgis-pro.htm; https://pro.arcgis.com/en/pro-app/3.6/help/analysis/image-analyst/classify-pixels.htm; https://doi.org/10.1111/ecog.02881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202f40956c6427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2f4824b56964de6" /><Relationship Type="http://schemas.openxmlformats.org/officeDocument/2006/relationships/slideLayout" Target="/ppt/slideLayouts/slideLayout1.xml" Id="R381d951369844a3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81d951369844a3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82cb64fa244d33" /><Relationship Type="http://schemas.openxmlformats.org/officeDocument/2006/relationships/image" Target="/ppt/media/image.png" Id="R540597238f604195" /><Relationship Type="http://schemas.openxmlformats.org/officeDocument/2006/relationships/notesSlide" Target="/ppt/notesSlides/notesSlide1.xml" Id="R634a361625d54db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f70ad780944463" /><Relationship Type="http://schemas.openxmlformats.org/officeDocument/2006/relationships/notesSlide" Target="/ppt/notesSlides/notesSlide2.xml" Id="Rcde858efd39f406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f3d7198a614c0d" /><Relationship Type="http://schemas.openxmlformats.org/officeDocument/2006/relationships/notesSlide" Target="/ppt/notesSlides/notesSlide3.xml" Id="Rfcb3a3928ba4426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ec5b5f7f224dca" /><Relationship Type="http://schemas.openxmlformats.org/officeDocument/2006/relationships/notesSlide" Target="/ppt/notesSlides/notesSlide4.xml" Id="R7cc15b59254d42c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58bd4a210b4502" /><Relationship Type="http://schemas.openxmlformats.org/officeDocument/2006/relationships/image" Target="/ppt/media/image2.png" Id="R67b5390a81b24509" /><Relationship Type="http://schemas.openxmlformats.org/officeDocument/2006/relationships/notesSlide" Target="/ppt/notesSlides/notesSlide5.xml" Id="R7059fba51bab4bc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f8e03b27564446" /><Relationship Type="http://schemas.openxmlformats.org/officeDocument/2006/relationships/image" Target="/ppt/media/image3.png" Id="R8219670827f0400e" /><Relationship Type="http://schemas.openxmlformats.org/officeDocument/2006/relationships/notesSlide" Target="/ppt/notesSlides/notesSlide6.xml" Id="R76bc99e7cfa843a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5efdc8070b4cd0" /><Relationship Type="http://schemas.openxmlformats.org/officeDocument/2006/relationships/image" Target="/ppt/media/image4.png" Id="R327699179e104096" /><Relationship Type="http://schemas.openxmlformats.org/officeDocument/2006/relationships/notesSlide" Target="/ppt/notesSlides/notesSlide7.xml" Id="Rdd0720dd778a4b0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00945287574dc4" /><Relationship Type="http://schemas.openxmlformats.org/officeDocument/2006/relationships/image" Target="/ppt/media/image5.png" Id="R50da4cb5410e457c" /><Relationship Type="http://schemas.openxmlformats.org/officeDocument/2006/relationships/notesSlide" Target="/ppt/notesSlides/notesSlide8.xml" Id="Rd882c93088204f4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3206c5cd7742e3" /><Relationship Type="http://schemas.openxmlformats.org/officeDocument/2006/relationships/image" Target="/ppt/media/image6.png" Id="R5a753fef2ace466c" /><Relationship Type="http://schemas.openxmlformats.org/officeDocument/2006/relationships/notesSlide" Target="/ppt/notesSlides/notesSlide9.xml" Id="R62a20f9527094a6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ba4ee0e20e4880" /><Relationship Type="http://schemas.openxmlformats.org/officeDocument/2006/relationships/notesSlide" Target="/ppt/notesSlides/notesSlide10.xml" Id="R1dee3c3c5c244b9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b0a6706eec4d2c" /><Relationship Type="http://schemas.openxmlformats.org/officeDocument/2006/relationships/image" Target="/ppt/media/image7.png" Id="R0c0f7ce238e54240" /><Relationship Type="http://schemas.openxmlformats.org/officeDocument/2006/relationships/notesSlide" Target="/ppt/notesSlides/notesSlide11.xml" Id="R515da593b799458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1351d2ef9d4ff0" /><Relationship Type="http://schemas.openxmlformats.org/officeDocument/2006/relationships/image" Target="/ppt/media/image8.png" Id="Rbd1380e9a1684059" /><Relationship Type="http://schemas.openxmlformats.org/officeDocument/2006/relationships/notesSlide" Target="/ppt/notesSlides/notesSlide12.xml" Id="R2b9d1215a3ea4bc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280bc892a04123" /><Relationship Type="http://schemas.openxmlformats.org/officeDocument/2006/relationships/notesSlide" Target="/ppt/notesSlides/notesSlide13.xml" Id="R1b70f287cf04407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d53a11392c45dc" /><Relationship Type="http://schemas.openxmlformats.org/officeDocument/2006/relationships/notesSlide" Target="/ppt/notesSlides/notesSlide14.xml" Id="R10763bfad5b344b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c0e9805047458b" /><Relationship Type="http://schemas.openxmlformats.org/officeDocument/2006/relationships/notesSlide" Target="/ppt/notesSlides/notesSlide15.xml" Id="R77ed8a0a8a624c5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0ce7d807a54436" /><Relationship Type="http://schemas.openxmlformats.org/officeDocument/2006/relationships/notesSlide" Target="/ppt/notesSlides/notesSlide16.xml" Id="Reb751cb0442f4c7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8a32a0a6cf4bf0" /><Relationship Type="http://schemas.openxmlformats.org/officeDocument/2006/relationships/image" Target="/ppt/media/image9.png" Id="Rce15bc05334b4f02" /><Relationship Type="http://schemas.openxmlformats.org/officeDocument/2006/relationships/notesSlide" Target="/ppt/notesSlides/notesSlide17.xml" Id="Rd9fa5d47374847e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954ac0db294157" /><Relationship Type="http://schemas.openxmlformats.org/officeDocument/2006/relationships/image" Target="/ppt/media/image10.png" Id="R181d77410d474e3b" /><Relationship Type="http://schemas.openxmlformats.org/officeDocument/2006/relationships/notesSlide" Target="/ppt/notesSlides/notesSlide18.xml" Id="R8ea141aa8507492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5e80bf567a4192" /><Relationship Type="http://schemas.openxmlformats.org/officeDocument/2006/relationships/image" Target="/ppt/media/image11.png" Id="Rf4118cee84c84f9c" /><Relationship Type="http://schemas.openxmlformats.org/officeDocument/2006/relationships/notesSlide" Target="/ppt/notesSlides/notesSlide19.xml" Id="R606e6d4449b443e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1e550c08af42ea" /><Relationship Type="http://schemas.openxmlformats.org/officeDocument/2006/relationships/image" Target="/ppt/media/image12.png" Id="R81894c78777d4902" /><Relationship Type="http://schemas.openxmlformats.org/officeDocument/2006/relationships/notesSlide" Target="/ppt/notesSlides/notesSlide20.xml" Id="R97dd70fa543c47a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a99f593ae849b0" /><Relationship Type="http://schemas.openxmlformats.org/officeDocument/2006/relationships/image" Target="/ppt/media/image13.png" Id="R85cd941d86904984" /><Relationship Type="http://schemas.openxmlformats.org/officeDocument/2006/relationships/notesSlide" Target="/ppt/notesSlides/notesSlide21.xml" Id="R58ad063031e4471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d8cc499ddf4a9d" /><Relationship Type="http://schemas.openxmlformats.org/officeDocument/2006/relationships/notesSlide" Target="/ppt/notesSlides/notesSlide22.xml" Id="Rfa45b5dd113741c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d056d7d5f04671" /><Relationship Type="http://schemas.openxmlformats.org/officeDocument/2006/relationships/notesSlide" Target="/ppt/notesSlides/notesSlide23.xml" Id="Rb91bf8d2f0a742a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b0e6cadf1648c6" /><Relationship Type="http://schemas.openxmlformats.org/officeDocument/2006/relationships/notesSlide" Target="/ppt/notesSlides/notesSlide24.xml" Id="Ra60f960576034b2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86429dd74042e9" /><Relationship Type="http://schemas.openxmlformats.org/officeDocument/2006/relationships/notesSlide" Target="/ppt/notesSlides/notesSlide25.xml" Id="Rcaf55e0703c64dd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b46949c41a4e7c" /><Relationship Type="http://schemas.openxmlformats.org/officeDocument/2006/relationships/notesSlide" Target="/ppt/notesSlides/notesSlide26.xml" Id="R2e61aacd720041a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7b1aedf2a24764" /><Relationship Type="http://schemas.openxmlformats.org/officeDocument/2006/relationships/notesSlide" Target="/ppt/notesSlides/notesSlide27.xml" Id="R034164ea039e4f8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c700d5184d49ce" /><Relationship Type="http://schemas.openxmlformats.org/officeDocument/2006/relationships/notesSlide" Target="/ppt/notesSlides/notesSlide28.xml" Id="Ra9e064a627b745e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7eee268a4d4185" /><Relationship Type="http://schemas.openxmlformats.org/officeDocument/2006/relationships/notesSlide" Target="/ppt/notesSlides/notesSlide29.xml" Id="R090e519468834d1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f3f4c0b0ec4703" /><Relationship Type="http://schemas.openxmlformats.org/officeDocument/2006/relationships/notesSlide" Target="/ppt/notesSlides/notesSlide30.xml" Id="R166b514a13c849bc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dfbff2f2be463c" /><Relationship Type="http://schemas.openxmlformats.org/officeDocument/2006/relationships/notesSlide" Target="/ppt/notesSlides/notesSlide31.xml" Id="R520ff7fb49644f66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dcdf5256354626" /><Relationship Type="http://schemas.openxmlformats.org/officeDocument/2006/relationships/notesSlide" Target="/ppt/notesSlides/notesSlide32.xml" Id="Re0af03e8ba304608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a9cc0f98714132" /><Relationship Type="http://schemas.openxmlformats.org/officeDocument/2006/relationships/notesSlide" Target="/ppt/notesSlides/notesSlide33.xml" Id="Rb757d77e0373471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a27620b69643ee" /><Relationship Type="http://schemas.openxmlformats.org/officeDocument/2006/relationships/notesSlide" Target="/ppt/notesSlides/notesSlide34.xml" Id="R5cd293870f2946ca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ec766d6c1449bd" /><Relationship Type="http://schemas.openxmlformats.org/officeDocument/2006/relationships/notesSlide" Target="/ppt/notesSlides/notesSlide35.xml" Id="R83ad69833ac245f1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e2056d0ca241f8" /><Relationship Type="http://schemas.openxmlformats.org/officeDocument/2006/relationships/notesSlide" Target="/ppt/notesSlides/notesSlide36.xml" Id="R66e7f308c63a4fba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2be91265364489" /><Relationship Type="http://schemas.openxmlformats.org/officeDocument/2006/relationships/notesSlide" Target="/ppt/notesSlides/notesSlide37.xml" Id="R785cd01704eb4e0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F2635F-FAAB-4758-84A2-81D476C97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0D1346-1A56-4C64-8518-FC6E9435D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66750"/>
            <a:ext cx="4762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YAPAY ZEKÂ DESTEKLİ</a:t>
            </a:r>
          </a:p>
          <a:p xmlns:a="http://schemas.openxmlformats.org/drawingml/2006/main">
            <a:pPr>
              <a:defRPr sz="15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COĞRAFİ BİLGİ SİSTEMLERİ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3AACCE-85E8-4876-94E1-76ABD2AC9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71E6CC-4A6D-4094-9C94-E62771356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28875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Derin Öğrenme ile Coğrafi Görüntü Analizi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354507-EDA3-4676-BB5D-49E8569B0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438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YBS 363 · Ankara Bilim Üniversitesi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0D31A2-C292-4FE6-96F9-DDC54F0B9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43575"/>
            <a:ext cx="323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4EDBD5-B193-4AB3-A057-15C48273F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619125"/>
            <a:ext cx="5381625" cy="538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0597238f604195"/>
          <a:stretch xmlns:a="http://schemas.openxmlformats.org/drawingml/2006/main"/>
        </p:blipFill>
        <p:spPr>
          <a:xfrm xmlns:a="http://schemas.openxmlformats.org/drawingml/2006/main">
            <a:off x="6191250" y="1512483"/>
            <a:ext cx="5095875" cy="359490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371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FF3699-78E5-4EA1-8859-193E054DE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E42389-058C-4D0B-B205-7F260FD8F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Öğrenme çıktıları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C01C87-54AA-41D6-A2C6-5718D906F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A2125B-5974-4935-AC4D-A01DA82D5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73382E-E773-4EB0-95DF-49E8FDBFB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4160A2-52DC-49EC-942D-B67B22DF1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447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Ders sonunda öğrenci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3B2E83-183F-4515-8321-8A94D8454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57375"/>
            <a:ext cx="10001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Görüntü sınıflandırma, nesne tespiti ve segmentasyon görevlerini ayırt eder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Etiket şeması ve image chip üretim kararlarını açıklar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derin öğrenme iş akışını eğitimden çıkarıma kadar yürütür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IoU, precision, recall ve mAP ölçütlerini mekânsal genelleme ile birlikte yorumlar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121F38-BFED-4E9E-9FD6-392CFAF6D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4A054F-A52C-45E7-827D-3C37A5A3F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53125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Çıktılar kavram, uygulama ve eleştirel değerlendirme düzeylerini birlikte kapsar.</a:t>
            </a:r>
          </a:p>
        </p:txBody>
      </p:sp>
    </p:spTree>
    <p:extLst>
      <p:ext uri="{BB962C8B-B14F-4D97-AF65-F5344CB8AC3E}">
        <p14:creationId xmlns:p14="http://schemas.microsoft.com/office/powerpoint/2010/main" val="112609744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61A156-8B21-47FB-A860-DCE6CBAD1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0FC054-6B22-47AC-864F-BCAD32237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Üç saatlik ders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E5DE8D-FD0B-49E6-B9CF-0773BB7AD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4D901E-4522-475D-80EB-F0B610DBB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2902FE-EA7F-41BF-8963-3900BA96B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2BACAD-A4E3-45C7-982C-74B1EA966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8587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00–55 dk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1796E9-0B02-430C-AB12-931CD2D6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28587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Görüntüden coğrafi bilgi üretimi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E0DD86-6BAE-4803-AC41-F96C177BA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866900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C2C0E7-7903-4B40-B7D3-DEB472386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71700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55–110 dk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D67FA9-D6E0-4EF5-83DF-086F79E66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17170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verisi ve model öğrenmesi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D168FA-D782-42CA-BDF6-D4618C94C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52725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5A8463-56AC-4744-97EC-F3F8D1F62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5752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Ara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FF70EE-FE93-4F36-B0ED-4EFC90E20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05752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10 dakika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C1B550-7E80-49E4-ABBE-71D4A08F8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38550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1FA9F2-740D-46DF-9AE8-927BF44B3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943350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120–165 dk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29A494-7755-4E39-9E50-D1AC512CE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94335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derin öğrenme iş akışı ve Değerlendirme ve aktarılabilirlik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8B774A-17A9-4AF6-8977-73745A41F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24375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9DFC14-FD1C-4EAE-8898-540B4F821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2917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165–180 dk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16C083-8FCD-4D96-BF8C-A77128EF3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2917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Laboratuvar başlangıcı ve değerlendirme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58AEA9-F698-421E-A70B-BE158C0A5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10200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5477654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6071D2-6CED-4BAC-AFB9-BA706FB8E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97A451-5F37-41D1-A9E3-D22D72A30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C6FA6D-D769-4825-92E5-04880E6E1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Görüntüden coğrafi bilgi üretimi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537936-4EC8-4124-B568-77C103669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Görev türü beklenen coğrafi çıktıya göre seçilir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57BAA3-79CC-4569-9986-4794873DB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1284983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BE7673-D0F1-48A8-ADFA-F9EDD3AE5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C08B9E-11B6-4D74-9C39-BF38C7A07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Görüntü sınıflandırma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3509B6-6222-4CE9-A213-3B24D1403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GÖRÜNTÜDEN COĞRAFI BILGI ÜRETIMI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912D13-0DF9-48F4-BF9A-1F0F823DD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49AFB6-79D6-47F2-8474-19CE15CAC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7ECE91-39EF-4986-91F8-52DCBCF85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3FCE6E-7B8B-4055-8262-25C73E8FD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Her görüntü veya nesne parçasına tek bir sınıf atanır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76842C-329E-4E4D-A58C-BC81D4E29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176E71-D923-4FF7-86B2-A75FAC7AD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Örnek: görüntü parçası için yerleşim, tarım veya orman sınıfı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konum değil, görüntü veya nesne etiketidir.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Sahne içindeki küçük nesnelerin yerini göstermez.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 dengesi ve coğrafi çeşitlilik eğitimde korunmalıdır.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E84CCE-A55A-42BB-8B18-D5C1848A8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b5390a81b24509"/>
          <a:stretch xmlns:a="http://schemas.openxmlformats.org/drawingml/2006/main"/>
        </p:blipFill>
        <p:spPr>
          <a:xfrm xmlns:a="http://schemas.openxmlformats.org/drawingml/2006/main">
            <a:off x="6572250" y="2583894"/>
            <a:ext cx="4810125" cy="2356961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911F82-F79B-4351-8DD4-7B21CAA1B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EAB7D4-53EB-4FFE-A791-0EC2CDCF7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https://pro.arcgis.com/en/pro-app/latest/help/analysis/deep-learning/what-is-deep-learning-.htm</a:t>
            </a:r>
          </a:p>
        </p:txBody>
      </p:sp>
    </p:spTree>
    <p:extLst>
      <p:ext uri="{BB962C8B-B14F-4D97-AF65-F5344CB8AC3E}">
        <p14:creationId xmlns:p14="http://schemas.microsoft.com/office/powerpoint/2010/main" val="20924963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C8E52C-F5DD-49A5-A87E-9878AAE73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4D0699-EAFF-45D6-8BC8-A48113E35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Nesne tespiti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BA6DD6-E26F-4DBA-8D36-EEE0FBFAE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GÖRÜNTÜDEN COĞRAFI BILGI ÜRETIMI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7F8973-7434-43F1-AF05-7E41FA48B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6EEE80-55EF-4A44-AF98-2DCFFEE58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DE7EA5-1177-4659-A13C-6DDC9C7FC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580149-A48E-4269-9E82-FBD2A5331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Model nesnenin sınıfını ve konumunu bounding box ile üretir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A6B925-84AC-4959-896A-FB02BAA77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4FC328-3ADD-463D-965E-CD7F53B15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Bina, araç, uçak veya ağaç sayımı için uygundur.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Çakışan kutular non-maximum suppression ile azaltılır.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Güven eşiği precision ve recall dengesini değiştirir.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Küçük ve sık nesneler yüksek çözünürlük gerektirir.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E2B37E-331D-49EE-A9AB-867C31109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19670827f0400e"/>
          <a:stretch xmlns:a="http://schemas.openxmlformats.org/drawingml/2006/main"/>
        </p:blipFill>
        <p:spPr>
          <a:xfrm xmlns:a="http://schemas.openxmlformats.org/drawingml/2006/main">
            <a:off x="590550" y="2583894"/>
            <a:ext cx="4810125" cy="2356961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020EA1-4263-4ED4-9B26-50A9814CC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6C704C-7AFE-40A1-9021-F0536969D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https://pro.arcgis.com/en/pro-app/latest/help/analysis/deep-learning/what-is-deep-learning-.htm</a:t>
            </a:r>
          </a:p>
        </p:txBody>
      </p:sp>
    </p:spTree>
    <p:extLst>
      <p:ext uri="{BB962C8B-B14F-4D97-AF65-F5344CB8AC3E}">
        <p14:creationId xmlns:p14="http://schemas.microsoft.com/office/powerpoint/2010/main" val="104304730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4EA285-A90A-4F17-B135-E69FE615B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06E56B-CF72-463B-8B71-149E1435D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Semantik segmentasyon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089ABC-67D7-4C1A-9E44-FBA20265C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GÖRÜNTÜDEN COĞRAFI BILGI ÜRETIMI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1B7E69-8E45-4366-B1F6-B7C0B0CD1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6CFD12-B6A2-46AD-991A-B2184F7A6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960B98-2DF7-447A-9D44-A3B7B4033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E80E79-13A4-4E95-AEF6-75B947E19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Her piksel bir arazi örtüsü veya nesne sınıfına atanır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4E86CE-0D47-4039-9ACB-80197CA67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0FED82-1A01-4B39-98C2-08CCBD68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Aynı sınıftaki ayrı nesneler tek sınıf yüzeyi olarak görünür.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Arazi örtüsü, su, yol ve bina maskesi üretiminde kullanılır.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Sınır doğruluğu hücre boyutu ve etiket kalitesine bağlıdır.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rasterı temizleme ve vektörleştirme gerektirebilir.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868DB5-18BA-422E-8A8C-11546AA5E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7699179e104096"/>
          <a:stretch xmlns:a="http://schemas.openxmlformats.org/drawingml/2006/main"/>
        </p:blipFill>
        <p:spPr>
          <a:xfrm xmlns:a="http://schemas.openxmlformats.org/drawingml/2006/main">
            <a:off x="6572250" y="2565856"/>
            <a:ext cx="4810125" cy="2393037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E31A53-5B31-40A8-99EF-06A693467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BAD298-5D14-4AE9-B706-C207D7DB9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https://pro.arcgis.com/en/pro-app/latest/help/analysis/deep-learning/what-is-deep-learning-.htm</a:t>
            </a:r>
          </a:p>
        </p:txBody>
      </p:sp>
    </p:spTree>
    <p:extLst>
      <p:ext uri="{BB962C8B-B14F-4D97-AF65-F5344CB8AC3E}">
        <p14:creationId xmlns:p14="http://schemas.microsoft.com/office/powerpoint/2010/main" val="113327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7C93B9-395B-43E1-8137-65332B952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C53B98-D5EB-4D03-9E64-6B3E8FCCE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Instance ve panoptic segmentasyon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3F75EA-91AB-4146-A587-B6439B112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GÖRÜNTÜDEN COĞRAFI BILGI ÜRETIMI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810B70-8BFD-4C34-9C54-5FBCBE027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EA93B7-2208-4719-B165-A0D180F8B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A05A54-4E60-4A89-BF00-16ABDF651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176318-EE6C-4339-BD66-88439C495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Instance yaklaşımı aynı sınıftaki nesneleri ayrı kimliklerle tutar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8362F8-FF11-47F8-BF9F-A42DDEAF5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DD6E46-DCE3-43BC-9658-517D02D5E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Instance segmentasyon her nesne için ayrı maske üretir.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Panoptic segmentasyon semantic ve instance sonuçlarını birleştirir.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Bina veya ağaç tacı sayımında ayrı nesne sınırı değerlidir.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Maske doğruluğu için IoU ve nesne bazlı ölçütler birlikte kullanılabilir.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D708E3-5258-4A0B-A997-D1032647C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da4cb5410e457c"/>
          <a:stretch xmlns:a="http://schemas.openxmlformats.org/drawingml/2006/main"/>
        </p:blipFill>
        <p:spPr>
          <a:xfrm xmlns:a="http://schemas.openxmlformats.org/drawingml/2006/main">
            <a:off x="590550" y="2583894"/>
            <a:ext cx="4810125" cy="2356961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D7608C-7FE1-46C6-B6DA-F63B1AEF9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286FDB-C4EF-4BE5-8514-E686502AA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https://pro.arcgis.com/en/pro-app/latest/help/analysis/deep-learning/what-is-deep-learning-.htm</a:t>
            </a:r>
          </a:p>
        </p:txBody>
      </p:sp>
    </p:spTree>
    <p:extLst>
      <p:ext uri="{BB962C8B-B14F-4D97-AF65-F5344CB8AC3E}">
        <p14:creationId xmlns:p14="http://schemas.microsoft.com/office/powerpoint/2010/main" val="8016824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56189C-BF80-4FE9-A299-646776546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A0C79F-DF6D-43FF-BDD8-DDC9840B0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Değişim tespiti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E758A1-CC32-4F61-A23C-6D43060E5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GÖRÜNTÜDEN COĞRAFI BILGI ÜRETIMI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B440EB-252E-4462-B3AD-BCAB0388B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74B903-DFB2-4769-8522-E9244E689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A86FA8-A30E-4354-A72D-FEAAD11D5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519320-C94B-4952-AC87-3DDEFC970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İki tarihin doğrudan farkı yerine öğrenilmiş değişim sınıfı üretilebilir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960336-5A59-4737-85E2-C50D4819E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C331A5-FCCE-4AE9-A060-9635E27E6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Girdiler geometrik ve radyometrik olarak uyumlu olmalıdır.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Mevsim, gölge ve sensör farkı sahte değişim üretebilir.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Model, yeni yapı veya kayıp örtü gibi hedef değişimleri öğrenebilir.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mantıksal değişim maskesi ve güven değeri olabilir.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713863-3F42-43B9-B296-A82BBF3D2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753fef2ace466c"/>
          <a:stretch xmlns:a="http://schemas.openxmlformats.org/drawingml/2006/main"/>
        </p:blipFill>
        <p:spPr>
          <a:xfrm xmlns:a="http://schemas.openxmlformats.org/drawingml/2006/main">
            <a:off x="6572250" y="2953686"/>
            <a:ext cx="4810125" cy="1617378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0B8C5B-2464-4FB5-9A30-6ECA8AF50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EE29AE-F8F9-4316-AB7E-E9452F449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https://pro.arcgis.com/en/pro-app/latest/help/analysis/deep-learning/what-is-deep-learning-.htm</a:t>
            </a:r>
          </a:p>
        </p:txBody>
      </p:sp>
    </p:spTree>
    <p:extLst>
      <p:ext uri="{BB962C8B-B14F-4D97-AF65-F5344CB8AC3E}">
        <p14:creationId xmlns:p14="http://schemas.microsoft.com/office/powerpoint/2010/main" val="128109818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133101-4AF7-4E52-A768-63D6F01F7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08A868-A4B6-4C99-BC58-53143DB74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08BF07-D168-4BD8-8842-4DD1E0463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Eğitim verisi ve model öğrenmesi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C5395F-9810-4982-81AE-87C4217DD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Etiket kalitesi model mimarisinden önce gelir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8B3856-D8AC-4893-885A-4A70F24A4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22328162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22DEBD-0CA8-4F74-9D29-CBA335CF0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60FED5-E28B-4EB9-B6EC-747EF9814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Image chip ve etiket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8DC91E-05F6-4201-B9D3-FE2AE0ACF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EĞITIM VERISI VE MODEL ÖĞRENMESI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26074B-EEE1-48AD-B58C-92147E86F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34AE15-7A12-4AF8-A47B-C6F95F274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14CEED-2A04-4CC8-A310-345147043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5DD4ED-FEA7-407E-A01C-73FAB8575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Görüntü, modele uygun boyutta örnek parçalara ayrılır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5B5716-D532-42AC-8BBD-7E5A4E4FD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D4F772-9C8D-4D36-9E28-21D85C3B5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Chip boyutu nesne ve bağlamı birlikte içermelidir.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Stride, örtüşme miktarını ve örnek sayısını belirler.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Etiket formatı görev türüne uygun seçilir.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Yakın chip'ler farklı veri bölmelerine konulmamalıdır.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5F535C-D4FC-4789-BF0A-D1EFF9C8F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0f7ce238e54240"/>
          <a:stretch xmlns:a="http://schemas.openxmlformats.org/drawingml/2006/main"/>
        </p:blipFill>
        <p:spPr>
          <a:xfrm xmlns:a="http://schemas.openxmlformats.org/drawingml/2006/main">
            <a:off x="590550" y="2726953"/>
            <a:ext cx="4810125" cy="2070844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8F2DA4-7D16-46B7-AC94-D2D38B395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1932C7-A8F4-46A8-AD1B-694EF3FD0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https://pro.arcgis.com/en/pro-app/3.6/help/analysis/image-analyst/classify-pixels.htm</a:t>
            </a:r>
          </a:p>
        </p:txBody>
      </p:sp>
    </p:spTree>
    <p:extLst>
      <p:ext uri="{BB962C8B-B14F-4D97-AF65-F5344CB8AC3E}">
        <p14:creationId xmlns:p14="http://schemas.microsoft.com/office/powerpoint/2010/main" val="67828526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B0ED1E-4E37-4F11-9D44-98053A2FC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3EAC71-2295-4ED2-9503-37EF307F0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Etiket şeması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B67E7B-1AB1-4FC6-AB70-B65165A84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EĞITIM VERISI VE MODEL ÖĞRENMESI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8243FD-3DF4-4B87-8199-EF82CAB78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9D48B1-A8F8-4193-9BE4-7E50B81B7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6BA598-DA4E-4D03-BE0D-B765E2F86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47B649-EED9-4898-8971-DA648E814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Sınıflar görsel olarak ayrılabilir ve operasyonel olarak anlamlı olmalıdır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C8C7AC-12FA-4F1A-9D2C-E65B43954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7C9594-01FE-4170-827D-B859FE9C4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 tanımları sınır durumlarını açıklamalıdır.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Farklı etiketleyiciler aynı nesneye benzer karar vermelidir.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Bilinmeyen veya karışık sınıf için kural belirlenmelidir.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Etiket hataları örneklem üzerinden düzenli olarak denetlenmelidir.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F0E031-B923-405F-9610-51D784D37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1380e9a1684059"/>
          <a:stretch xmlns:a="http://schemas.openxmlformats.org/drawingml/2006/main"/>
        </p:blipFill>
        <p:spPr>
          <a:xfrm xmlns:a="http://schemas.openxmlformats.org/drawingml/2006/main">
            <a:off x="6572250" y="2370646"/>
            <a:ext cx="4810125" cy="2783459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2A763A-EA4D-404B-B403-B675504AF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B5881F-398B-415A-A763-D9D6BE1B4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https://pro.arcgis.com/en/pro-app/3.6/help/analysis/image-analyst/classify-pixels.htm</a:t>
            </a:r>
          </a:p>
        </p:txBody>
      </p:sp>
    </p:spTree>
    <p:extLst>
      <p:ext uri="{BB962C8B-B14F-4D97-AF65-F5344CB8AC3E}">
        <p14:creationId xmlns:p14="http://schemas.microsoft.com/office/powerpoint/2010/main" val="114223788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1EBBE4-C8BC-4482-B05E-336BE493B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A440BE-D7B2-4E04-8EC4-8BC116534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CNN'nin öğrendiği özellikler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2FBE5C-6195-4736-9F76-66A68BB8C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EĞITIM VERISI VE MODEL ÖĞRENMESI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9C6D0C-0675-4EB3-9837-BDF84196F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AF1178-92D5-408D-BB6A-CA1F54BB7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F11276-150A-41AB-9470-8B1FE9468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7F4DB2-49E5-4FD8-A467-3FEDC8A99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Katmanlar yerel kenarlardan daha karmaşık örüntülere ilerler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0E0B6C-E4AE-4F9B-8AD4-D61042CE9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A1F395-9196-4D10-BEA2-D71FD5FA7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Konvolüsyon çekirdeği yerel pencerede özellik arar.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Erken katmanlar kenar ve doku öğrenir.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Derin katmanlar biçim ve bağlamı birleştirir.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Ağırlıklar eğitim hatasını azaltacak şekilde güncellenir.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43EAC5-3161-45C9-8B43-5080044C8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992669-CFC6-4E50-8379-7AAC10BCC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3C627F-C0CF-444D-8500-93F55B113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57475"/>
            <a:ext cx="2952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A5DEE1-4FB9-460C-931A-0AB078B55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336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246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Konvolüsyon çekirdeği yerel pencerede özellik…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9FB6AC-301A-4D36-AC3A-4DEA55C56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295650"/>
            <a:ext cx="26098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3DEFE7-478B-4949-99EF-1C5758EB3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371850"/>
            <a:ext cx="2324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71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Erken katmanlar kenar ve doku öğrenir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497C9F-E4C9-4B75-B1F4-A6062B4FE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3933825"/>
            <a:ext cx="22669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D211E5-EBB1-43A2-8C7C-5B9FBDD12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010025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Derin katmanlar biçim ve bağlamı birleştirir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6451D0-544E-41EB-A7BA-936974287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572000"/>
            <a:ext cx="19240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8BF82C-638A-44B0-9292-C60602575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64820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Ağırlıklar eğitim hatasını azaltacak şekilde…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C9BA4F-58CA-4051-BFC4-79F965882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578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genelden uygulamaya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FA71F6-DD50-47F9-882E-058759F81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https://pro.arcgis.com/en/pro-app/latest/help/analysis/deep-learning/what-is-deep-learning-.htm</a:t>
            </a:r>
          </a:p>
        </p:txBody>
      </p:sp>
    </p:spTree>
    <p:extLst>
      <p:ext uri="{BB962C8B-B14F-4D97-AF65-F5344CB8AC3E}">
        <p14:creationId xmlns:p14="http://schemas.microsoft.com/office/powerpoint/2010/main" val="180626228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CD2E58-098F-44D3-9168-DEAFAB89A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481A1A-E9BB-4029-8846-40ECB5F67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Transfer learning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D34142-9DE0-4F5D-A906-CC4059818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EĞITIM VERISI VE MODEL ÖĞRENMESI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7D2A2C-852C-4021-99D2-8454ADF3B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3FA3A1-1FE3-4337-B2AB-EB306DF9B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CED19B-AD40-428B-A90E-C3CE73C3B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8A9AF6-B386-493A-A303-BD08AFBBC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Önceden öğrenilmiş özellikler daha küçük yerel veriyle uyarlanabilir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DB64C1-6926-4419-BD2C-97BFBCC12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D9634D-739F-4393-AC18-136642AE6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Backbone genel görüntü özelliklerini taşır.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görev için sınıflandırma veya segmentasyon başlığı eklenir.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Katmanlar dondurulabilir veya düşük öğrenme oranıyla fine-tune edilebilir.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Kaynak ve hedef sensör farkı domain shift oluşturabilir.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823355-CBD3-4C0B-9BE5-52AA3D3F9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F50EFB-E128-419F-81F7-E3AB4D7DF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23B4CB-F615-4BE8-BE0F-674F5B8BE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7FA0DD-27AE-4522-A8A4-8F7A32964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111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Backbone genel görüntü özelliklerini taşır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C1CEFF-C721-49D2-A6B5-76095B04A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D51C6B-72DA-43FA-9485-4E85B2CEB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görev için sınıflandırma veya segmentasy…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C34E5C-DF11-4F19-BE80-72456E0DD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A7C010-0846-4CEC-AB03-EA8BA4634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Katmanlar dondurulabilir veya düşük öğrenme o…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DB0909-734C-4E7D-AFFB-07B06E4B7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Kaynak ve hedef sensör farkı domain shift olu…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23E201-57B5-4416-8D71-6C698AF51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https://pro.arcgis.com/en/pro-app/latest/help/analysis/deep-learning/what-is-deep-learning-.htm</a:t>
            </a:r>
          </a:p>
        </p:txBody>
      </p:sp>
    </p:spTree>
    <p:extLst>
      <p:ext uri="{BB962C8B-B14F-4D97-AF65-F5344CB8AC3E}">
        <p14:creationId xmlns:p14="http://schemas.microsoft.com/office/powerpoint/2010/main" val="95304657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ECE6B4-42DC-493D-981E-2B7B96957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445EEA-78BE-4202-B451-450ACC6A0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 artırma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A2E9B4-30EC-425B-B5D8-C6E7FD3B7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EĞITIM VERISI VE MODEL ÖĞRENMESI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0E482D-B600-4A91-9F57-6C31C8513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3C8691-14AC-4929-B026-1F4DE1715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1B4003-CD8B-4BCD-8E96-2DAE45415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A3AB7B-1C76-4E70-B401-64A83BDD9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Augmentation yalnız gerçekçi görüntü değişimlerini taklit etmelidir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F49188-784D-4C9A-B095-E7B820358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0D5785-4D99-477D-BB7B-5BF2FEE30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Döndürme ve yansıtma yön bağımsız nesnelerde uygundur.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Parlaklık ve kontrast sensör değişkenliğini temsil edebilir.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Aşırı dönüşüm sınıf anlamını bozabilir.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Augmentation yalnız eğitim kümesine uygulanır.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CF758A-24E8-4A5E-815F-ACBD4AB3D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06F91C-16D1-4196-BAE5-09DF24510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CA0EDB-D639-44EA-8C82-FC318DD68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22EA5B-D768-4622-B245-09EB44E62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06B391-F255-4982-9949-E43A53365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A63E59-6A3D-4361-9F7C-2664FE14A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252CBF-B8D8-46A7-A8AB-E60133606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604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Döndürme ve yansıtma yön bağımsız nesnelerde…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A36F4C-47ED-4616-AB19-9CEB802ED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F356AC-9CC3-464A-A47D-6188398CD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1DD061-390D-4753-B4A0-410450486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36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Parlaklık ve kontrast sensör değişkenliğini t…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A125B3-C994-4CEE-BE86-B3B077BF5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64A5DB-4887-45C7-9CE4-9619CC774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7A6048-AA6F-4104-ABBD-0CA4DB4DF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36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Aşırı dönüşüm sınıf anlamını bozabilir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D53DAA-A533-43F0-91EC-60DCA7D46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https://pro.arcgis.com/en/pro-app/latest/help/analysis/deep-learning/what-is-deep-learning-.htm</a:t>
            </a:r>
          </a:p>
        </p:txBody>
      </p:sp>
    </p:spTree>
    <p:extLst>
      <p:ext uri="{BB962C8B-B14F-4D97-AF65-F5344CB8AC3E}">
        <p14:creationId xmlns:p14="http://schemas.microsoft.com/office/powerpoint/2010/main" val="178318808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8990C5-F9FD-450E-B7F0-AC73E99AA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680B87-37AA-4A79-A664-D6E0D7C52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A36947-E55A-4215-83C5-7C4094BA2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derin öğrenme iş akışı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24803B-CF7B-438B-8D38-CC43C1C92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Etiketleme, dışa aktarma, eğitim, çıkarım ve değerlendirme birbirine bağlıdır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A30ED0-F019-4DC5-91C1-C7CE9AC1D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63455332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FE67C8-F800-41D6-BE9B-68A9419AE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8DC14F-5295-4598-9948-17BAA7B79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Üç aşamalı ArcGIS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FD3BF4-A8B6-42E7-B215-3D0A2B2D6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DERIN ÖĞRENME IŞ AKIŞI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9714D2-351A-45DC-9017-2F7E11618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439F7D-4137-4CB5-A888-A1FD78B8A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7E420F-6E85-4924-824D-94E1E3138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1EB197-B8A9-4499-B0B9-DECE99C18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Her aşama ayrı veri ve kalite çıktısı üretir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1ABBD7-1DCC-4EEF-9AB2-D62FB5F5C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FD62D9-BC2E-4EE7-8B85-73851914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Prepare Training Data: etiket, chip ve metadata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Train a Model: mimari, backbone, epoch ve öğrenme oranı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Use the Model: piksel sınıflandırma, tespit veya segmentasyon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Review: metrik, görsel hata ve coğrafi test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E54CD8-49BC-43E7-A044-58EF2AFCD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15bc05334b4f02"/>
          <a:stretch xmlns:a="http://schemas.openxmlformats.org/drawingml/2006/main"/>
        </p:blipFill>
        <p:spPr>
          <a:xfrm xmlns:a="http://schemas.openxmlformats.org/drawingml/2006/main">
            <a:off x="6572250" y="2491700"/>
            <a:ext cx="4810125" cy="2541349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1CFE19-A65F-44BD-9315-3C94EC20F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0A2732-59FB-4A54-A9C6-B7FE96A12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https://pro.arcgis.com/en/pro-app/latest/help/analysis/deep-learning/deep-learning-in-arcgis-pro.htm</a:t>
            </a:r>
          </a:p>
        </p:txBody>
      </p:sp>
    </p:spTree>
    <p:extLst>
      <p:ext uri="{BB962C8B-B14F-4D97-AF65-F5344CB8AC3E}">
        <p14:creationId xmlns:p14="http://schemas.microsoft.com/office/powerpoint/2010/main" val="136081695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6CBA35-AE54-4B75-A65B-AFCE4DE7B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A2035B-B2E8-46D8-83A4-D67AFB206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Export Training Data for Deep Learning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A6845F-9CDB-43F9-A208-98FA8507D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DERIN ÖĞRENME IŞ AKIŞI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0B577F-6D42-4B3F-A0CB-CB0A40F41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13C19C-B529-47FD-9E25-FAD9FFF97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0FF6DF-0632-4293-91E8-70636235F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AC3840-F82C-420B-BFCD-C0250B085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Dışa aktarma ayarları modelin gördüğü dünyayı belirler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856FB6-AA97-448E-A134-87902F1D5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A86FA6-2F0A-4502-A772-20ABB9542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Metadata formatı model türüyle eşleşmelidir.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Tile size ve stride nesne ölçeğine göre seçilir.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No feature chip ve rotation ayarları görev için gerekçelendirilir.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image ve label klasörleriyle birlikte kontrol edilir.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3F03BC-747E-4BF6-BC56-E34C46911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1d77410d474e3b"/>
          <a:stretch xmlns:a="http://schemas.openxmlformats.org/drawingml/2006/main"/>
        </p:blipFill>
        <p:spPr>
          <a:xfrm xmlns:a="http://schemas.openxmlformats.org/drawingml/2006/main">
            <a:off x="2083748" y="2143125"/>
            <a:ext cx="1823729" cy="32385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DA63F0-B39C-499A-83C4-6553C09F6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6EEC62-5EC0-49C5-ADE6-6669EE839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https://pro.arcgis.com/en/pro-app/3.6/help/analysis/image-analyst/classify-pixels.htm</a:t>
            </a:r>
          </a:p>
        </p:txBody>
      </p:sp>
    </p:spTree>
    <p:extLst>
      <p:ext uri="{BB962C8B-B14F-4D97-AF65-F5344CB8AC3E}">
        <p14:creationId xmlns:p14="http://schemas.microsoft.com/office/powerpoint/2010/main" val="109357578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7820C2-8B50-4608-AEB3-0AADC9814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C2CE00-C7BF-4573-A018-084B97DA1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Train Deep Learning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3B26F1-A73D-4B1C-B5C3-DCA5CECDB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DERIN ÖĞRENME IŞ AKIŞI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60DEAE-2D97-46C7-BE9B-7F5CD711D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ADD16C-44F3-4D2D-8708-82AE7092E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20F049-C97C-412F-B25D-40F1947D3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ED0AE6-AACA-4057-A2EB-2D52D7362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Eğitim eğrileri aşırı uyum ve öğrenme sorunlarını gösterir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63AA05-1FA8-4D24-8704-5DE0EF5FF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075479-A079-4F49-9FAE-F46442BAC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type ve backbone seçilir.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Batch size GPU belleğine göre ayarlanır.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Training ve validation loss birlikte izlenir.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Early stopping ve checkpoint en iyi modeli korur.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model_metric.html raporu arşivlenir.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30D690-3034-4444-A554-7DC3A09DE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118cee84c84f9c"/>
          <a:stretch xmlns:a="http://schemas.openxmlformats.org/drawingml/2006/main"/>
        </p:blipFill>
        <p:spPr>
          <a:xfrm xmlns:a="http://schemas.openxmlformats.org/drawingml/2006/main">
            <a:off x="8073374" y="2143125"/>
            <a:ext cx="1807877" cy="32385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4857D1-64D2-496A-9DA8-7353AB153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4ED55B-9DFB-4CDF-90A5-C4D7A3988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https://pro.arcgis.com/en/pro-app/latest/help/analysis/deep-learning/deep-learning-in-arcgis-pro.htm</a:t>
            </a:r>
          </a:p>
        </p:txBody>
      </p:sp>
    </p:spTree>
    <p:extLst>
      <p:ext uri="{BB962C8B-B14F-4D97-AF65-F5344CB8AC3E}">
        <p14:creationId xmlns:p14="http://schemas.microsoft.com/office/powerpoint/2010/main" val="138581389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712805-2915-4BDF-86E7-0DC54957D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E5F2EA-C6D4-49A3-A027-8A479CE20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Classify Pixels Using Deep Learning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FB9B7D-AC34-4886-AC58-ABC237CB3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DERIN ÖĞRENME IŞ AKIŞI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FABF38-9FC1-47BD-9F4D-9E180115D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ABDF79-AED6-4374-95C1-E47AAD98D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A1C908-D49A-471C-8C4C-80CD726A9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964362-24FF-41F3-9A51-83A2EAC06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Model paketi ve inference parametreleri çıktı rasterını belirler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39DE67-7D8A-484F-B14F-6152BB7F9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4401BA-D12D-4E38-A1FC-FC81FDAAA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Input Raster ve Model Definition seçilir.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Padding kenar etkisini azaltabilir.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Tile size eğitim ayarlarıyla uyumlu olmalıdır.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rasterı sınıf şeması ve referans veriyle karşılaştırılır.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39C75A-A1E1-4EE6-8CA3-1418EB2FA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894c78777d4902"/>
          <a:stretch xmlns:a="http://schemas.openxmlformats.org/drawingml/2006/main"/>
        </p:blipFill>
        <p:spPr>
          <a:xfrm xmlns:a="http://schemas.openxmlformats.org/drawingml/2006/main">
            <a:off x="1530398" y="2143125"/>
            <a:ext cx="2930429" cy="32385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3B0111-F2C2-41D8-B204-6B04C5E62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4E1832-039F-4147-AAE0-88885EE37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https://pro.arcgis.com/en/pro-app/3.6/help/analysis/image-analyst/classify-pixels.htm</a:t>
            </a:r>
          </a:p>
        </p:txBody>
      </p:sp>
    </p:spTree>
    <p:extLst>
      <p:ext uri="{BB962C8B-B14F-4D97-AF65-F5344CB8AC3E}">
        <p14:creationId xmlns:p14="http://schemas.microsoft.com/office/powerpoint/2010/main" val="111440246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0A17DC-54DA-473A-B8B4-7CAE8AF84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2AE5D3-01EB-47B6-9CAA-28D053B21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Sınıflandırılmış raster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5EC750-7617-4537-B7DA-250BE83C0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ARCGIS PRO DERIN ÖĞRENME IŞ AKIŞI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312646-5D76-456F-8295-DEBD61EC0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9A755F-AC10-4047-867A-D7A56BAD1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5AAA87-5BD8-4AEE-84B3-0F9DA77A4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7F5DF0-143F-4569-98EA-C5D168406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Temiz görünen harita nicel doğrulamanın yerini tutmaz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69C4FF-9EDC-45DB-ADC9-D4B7914AE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47E7A9-759C-4631-96C7-06469A6C9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Küçük gürültülü bölgeler post-processing gerektirebilir.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Sınırlar gerçek nesne sınırlarıyla karşılaştırılmalıdır.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sınıf için örnek tabanlı doğrulama yapılmalıdır.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hata kümeleri sensör, arazi veya etiket problemi gösterebilir.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A8B3ED-AF2A-4411-8B78-DDB5F5549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cd941d86904984"/>
          <a:stretch xmlns:a="http://schemas.openxmlformats.org/drawingml/2006/main"/>
        </p:blipFill>
        <p:spPr>
          <a:xfrm xmlns:a="http://schemas.openxmlformats.org/drawingml/2006/main">
            <a:off x="6572250" y="2144424"/>
            <a:ext cx="4810125" cy="3235902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2B0957-E817-44BC-86EF-710E639EE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6244F0-E555-4BA4-8972-5E1441B97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https://pro.arcgis.com/en/pro-app/3.6/help/analysis/image-analyst/classify-pixels.htm</a:t>
            </a:r>
          </a:p>
        </p:txBody>
      </p:sp>
    </p:spTree>
    <p:extLst>
      <p:ext uri="{BB962C8B-B14F-4D97-AF65-F5344CB8AC3E}">
        <p14:creationId xmlns:p14="http://schemas.microsoft.com/office/powerpoint/2010/main" val="168902960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AE3096-7AE4-446D-B952-0BC5EB459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276104-7D1E-41DC-AC59-D0FF41106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160FCB-9041-4460-8F8E-67DF9AB2D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Değerlendirme ve aktarılabilirlik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1F03B0-D351-42FF-8C91-D6FA197A4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Piksel veya nesne skoru coğrafi genelleme ile birlikte yorumlanır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993E6A-ACA4-44FD-86E7-F652C9228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149265765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32952F8-D72C-425F-A400-2F88F79ED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2A8663-508A-47EC-AF60-E54F720C5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Precision, recall ve F1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A107FA-4721-4643-807D-0C09E7BA7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 VE AKTARILABILIRLIK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367186-AC4F-44A0-B2D3-49C83DD4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D03D4F-1D68-4A75-9151-F6FAC8D09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A3E90E-FAA4-471E-B2F3-A4B8C1286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FF2C6A-8D59-4F55-BDC7-0C4414C53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Hata maliyeti görev türüne göre değişir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A82E20-6726-4E35-B4D0-9A4F7421E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CF4541-D6D3-4FBF-B0E7-CD9AB2470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Precision: tahmin edilen nesnelerin ne kadarı doğru?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Recall: gerçek nesnelerin ne kadarı bulundu?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F1: precision ve recall'un harmonik ortalaması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Afet hasarı taramasında yüksek recall, kesin envanterde yüksek precision öncelikli olabilir.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E42B83-5134-487B-BF8F-CA4610A71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20B33B-E641-4619-8801-A4BB17564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9E70F2-03D8-4B49-A3A5-6500A0CDD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D5BFCE-EE8F-42B7-9410-E406BEAE1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84461D-64E7-4A4C-9754-279BC6FD3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Precision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60D50D-A926-4F43-8B6A-E25E05250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E8515E-AF13-456E-9FAD-20C124AA4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F39ACE-7C59-4965-80C4-5E0C9F675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D6354D-57C8-4468-9EE2-212138D3F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Recall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04D62E-3563-442F-BCD1-E664FE4EE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3E4155-72AC-44BE-9BE4-35BB4F4AF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B1A86B-0AA6-40D2-85A8-A83671A50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29CD9C-9F1B-41B8-B2E3-CB5F1DC9C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F1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B16D70-96C6-4EED-ADA6-DEEA55D77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https://pro.arcgis.com/en/pro-app/latest/help/analysis/deep-learning/what-is-deep-learning-.htm</a:t>
            </a:r>
          </a:p>
        </p:txBody>
      </p:sp>
    </p:spTree>
    <p:extLst>
      <p:ext uri="{BB962C8B-B14F-4D97-AF65-F5344CB8AC3E}">
        <p14:creationId xmlns:p14="http://schemas.microsoft.com/office/powerpoint/2010/main" val="144931016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7092E7-CD67-47E3-AD20-F6E547D0C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FE37D1-79FC-4601-9A7B-9838D9957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IoU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D07190-F5FC-427A-B79B-7169D7CD4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 VE AKTARILABILIRLIK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DD5B61-782B-4404-AAFF-E9558642D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E68CFF-E869-41EA-B005-DE7DDCC27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7FB09D-4EAB-446F-B64A-63432B690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14F503-91FB-47E2-826A-7249E597E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Tahmin ve referans maskenin örtüşmesini ölçer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B2B21D-C716-44EA-94A8-A62AB4BED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ADB6EB-4A44-45AA-820F-95E530246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Kesişim alanı birleşim alanına bölünür.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Sınır hatalarına duyarlıdır.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 bazında ve ortalama IoU raporlanabilir.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Küçük nesnelerde az piksel hatası büyük IoU düşüşü yaratabilir.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3C9324-2096-4211-BF7B-37FD3A1CC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44F856-4226-4094-8BB8-DB389A15B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D3F952-BEA1-4088-80D3-52B23ADF5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178957-6096-4ED1-A899-B1F2B1605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1D9FEA-95F8-41BA-95A7-0EA20E016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Kesişim alanı birleşim alanına bölünür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43F722-FAB1-47D5-90B0-E23BC51A7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26C749-0C82-40DB-B2EB-19EDBE7C9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8FD658-A6FC-44B0-970C-CC4ECCF3F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Sınır hatalarına duyarlıdır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25688C-9B1F-4F4D-A351-4AB82A19F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36BD86-B7D8-4942-BF32-6A7FC44F8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B47E2A-7C4F-40AF-9829-AC3C6445B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 bazında ve ortalama IoU raporlanabilir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ACAECF-7FDD-42D1-B4FE-CB6C97D15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AA8CEA-78DB-4B12-A406-DF2E03632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71FBA1-7DC6-42A4-9B5D-1BD5B9E8F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711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Küçük nesnelerde az piksel hatası büyük IoU d…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94BC725-1551-44F1-8139-301909994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https://pro.arcgis.com/en/pro-app/latest/help/analysis/deep-learning/what-is-deep-learning-.htm</a:t>
            </a:r>
          </a:p>
        </p:txBody>
      </p:sp>
    </p:spTree>
    <p:extLst>
      <p:ext uri="{BB962C8B-B14F-4D97-AF65-F5344CB8AC3E}">
        <p14:creationId xmlns:p14="http://schemas.microsoft.com/office/powerpoint/2010/main" val="126210343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596E24-E950-44FE-8D94-70907A5C1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C32299-0771-4EED-9CB4-EA49F8368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Average Precision ve 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6FFC37-ADE8-4873-9180-19FAAE1D7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 VE AKTARILABILIRLIK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1D6777-F6DB-41A0-8115-FE2085454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C9B5D3-E87C-47C9-BF9C-3A986D0B4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43BD15-F227-4210-B971-22C29896D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6F9DBD-15AE-48E1-9E8D-AE3A0C9AD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Nesne tespitinde güven eşiği boyunca precision–recall ilişkisini özetler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AA359D-39C6-4090-BC68-B21D414CF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C9522F-5CB1-4B51-93AB-73864B482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Eşleşme için IoU eşiği belirlenir.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sınıf için AP hesaplanır.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 sınıflar veya IoU eşikleri üzerinden ortalamadır.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Tek mAP değeri küçük ve büyük nesne farkını gizleyebilir.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A92CEB-A4CE-495D-B34D-B6DC02E82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A5E144-BB17-4934-9A9E-F92FD0486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88F00B-E701-40CD-851C-2AD40AD92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57475"/>
            <a:ext cx="2952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F7ACE0-5D63-4DA6-940D-D946D1FF2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336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Eşleşme için IoU eşiği belirlenir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257E86-D7BA-47DA-A537-FE1AC69F5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295650"/>
            <a:ext cx="26098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59C46E-75E8-4F4F-92D1-3508FF940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371850"/>
            <a:ext cx="2324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sınıf için AP hesaplanır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34D5AF-D2DC-43DA-96A0-4BB1E6AD5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3933825"/>
            <a:ext cx="22669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EC5EDE-EEDF-4689-85F2-F4660C534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010025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mAP sınıflar veya IoU eşikleri üzerinden orta…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79C9E8-E146-409F-BCA8-05B804F35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572000"/>
            <a:ext cx="19240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1CA071-A7F0-496C-900D-4899E1EB1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64820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Tek mAP değeri küçük ve büyük nesne farkını g…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9B54C2-9EF6-4861-9DFA-8E103CBEC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578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genelden uygulamaya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05C6C0-FB31-4FE2-BD26-25AF2C100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https://pro.arcgis.com/en/pro-app/latest/help/analysis/deep-learning/what-is-deep-learning-.htm</a:t>
            </a:r>
          </a:p>
        </p:txBody>
      </p:sp>
    </p:spTree>
    <p:extLst>
      <p:ext uri="{BB962C8B-B14F-4D97-AF65-F5344CB8AC3E}">
        <p14:creationId xmlns:p14="http://schemas.microsoft.com/office/powerpoint/2010/main" val="167427046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3D1D78-FC7E-4B55-99CF-092BFDC0A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21CF07-ED4C-485D-8FC1-7C27A3F65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Coğrafi ve zamansal test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0AAF66-30C5-43EA-9894-AF3223137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 VE AKTARILABILIRLIK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316E45-EB90-42C0-B737-11BBEB3E5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1D7A65-68AF-45EA-9181-35E70E57E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D3EF98-2E75-4756-8526-C850058F6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A7B82B-CBFC-41F7-B3C6-8053E61A2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Aynı görüntü mozaiğinden rastgele chip ayırmak gerçek genellemeyi ölçmez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991A8A-947F-42DD-AF46-EC4680BF5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2514A4-3A4C-4141-82A3-72E450A1E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Farklı şehir, sensör veya mevsim test için ayrılabilir.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ve test bölgeleri arasında tampon bırakılabilir.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Coğrafi skor düşüşü domain shift büyüklüğünü gösterir.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Yerel fine-tuning gereksinimi açıkça raporlanır.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D751BB-84B8-4512-BBD6-035067C0D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91ADB8-6499-4129-83EF-13BADD0AC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C0702E-5EF3-4777-9D8A-77F5CFAFD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CB7295-1966-40B7-892A-A1A9E1030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Farklı şehir, sensör veya mevsim test için ay…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6BA465-CB81-4B40-807E-B429F369C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5045DB-FCE5-48EE-A1BE-89B4399EE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196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ve test bölgeleri arasında tampon bıra…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4C4B42-2292-49F2-9055-CA6EC87E5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09DD24-C663-429A-ADA2-1520DBD5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Coğrafi skor düşüşü domain shift büyüklüğünü…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8E5D17-B7E7-48EC-BA0B-CA4959A94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Yerel fine-tuning gereksinimi açıkça raporlan…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322752-5194-4C9B-B74D-6FC37E094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https://doi.org/10.1111/ecog.02881</a:t>
            </a:r>
          </a:p>
        </p:txBody>
      </p:sp>
    </p:spTree>
    <p:extLst>
      <p:ext uri="{BB962C8B-B14F-4D97-AF65-F5344CB8AC3E}">
        <p14:creationId xmlns:p14="http://schemas.microsoft.com/office/powerpoint/2010/main" val="207459856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76FD822-334A-49C1-A578-7B33BEA8C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4C9262-3784-4BF4-83F3-7E8687E81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Hata inceleme matrisi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19DB23-21A3-4F23-9AD1-B351AB900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 VE AKTARILABILIRLIK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65E970-0511-463E-8C90-1F4296AC1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225299-0F59-40FE-B361-C1926EA64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1787C5-AE8C-4539-88FD-C53623C39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8A1B3E-80D1-4367-8028-0ECD23D54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Her hata için olası neden ve düzeltme kaydedilir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56BF36-8969-493A-92C1-86ADADD76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D23FB5-A6D7-4F84-9F16-D194CA724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Gölge veya bulut: veri ön işleme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Küçük nesne: çözünürlük veya chip boyutu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 karışması: etiket şeması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Kenar artefaktı: overlap ve padding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coğrafyada hata: domain adaptation veya fine-tuning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D07962-A5DB-4E15-9068-78893C314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D3BFF6-392C-42C0-BC37-2F7638AA8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DE0054-2E7C-44D5-8976-00284F919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35541C-6869-4AEB-AA91-0A618EEFD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D2F367-40C4-4850-8110-D5D2BBBFC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2ADC30-EC6C-4EE1-B193-CC20D5FCB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39E8A5-4D50-491D-AB8E-D5DBD0BE3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Gölge veya bulut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D2D4D1-ACED-4378-9A26-92B6C21CA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D59CA9-AA7E-4432-B240-A8BEDD334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7DA70C-8F47-4FF7-B5A4-614F1BAA1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Küçük nesne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3C31D5-737D-4AE6-8E40-5A0A3A177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125EAB-AE1D-42BA-84F5-2B70905AC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D66ABD-CF12-46F8-979D-2FCA36A3F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 karışması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30C9D9-16E9-4D45-B9E4-FA65A9F1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https://arxiv.org/abs/2508.00858</a:t>
            </a:r>
          </a:p>
        </p:txBody>
      </p:sp>
    </p:spTree>
    <p:extLst>
      <p:ext uri="{BB962C8B-B14F-4D97-AF65-F5344CB8AC3E}">
        <p14:creationId xmlns:p14="http://schemas.microsoft.com/office/powerpoint/2010/main" val="150284301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8F11F7-62D6-47CB-B5F0-4F8630B3F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F03929-E125-4B39-AB49-FF29A5E81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095375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YÖNLENDİRİLMİŞ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36C5D5-234F-4330-B30F-C6E3F14C5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906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Görüntü etiketleme ve çıkarım laboratuvarı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535836-844E-4834-8C83-C59CDDC81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95625"/>
            <a:ext cx="9810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Bina veya arazi örtüsü için küçük bir eğitim veri seti hazırlayın ve uygun pretrained modelle çıkarım planlayın.</a:t>
            </a:r>
          </a:p>
        </p:txBody>
      </p:sp>
    </p:spTree>
    <p:extLst>
      <p:ext uri="{BB962C8B-B14F-4D97-AF65-F5344CB8AC3E}">
        <p14:creationId xmlns:p14="http://schemas.microsoft.com/office/powerpoint/2010/main" val="103232467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4E2D95-AC33-44A0-B54D-C3AB856A1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02491B-727F-4C0F-B1B9-10CD3DEA9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senaryosu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95C94F-6BFA-47C5-969D-29F6A2124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11BFD5-5230-4E49-8075-8FE40CF03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541E0B-2338-442D-8157-E0B615C88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CFE225-9807-4B15-AC26-4E2404EE5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289EB1-4FCA-42F0-AD05-B5E1DFC55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28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Bina veya arazi örtüsü için küçük bir eğitim veri seti hazırlayın ve uygun pretrained modelle çıkarım planlayın.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98CB6D-10D7-4F81-97BC-52B09F08D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857500"/>
            <a:ext cx="95250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Çalışma alanı ve analiz birimini belirtin.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Karar kullanıcısını ve beklenen çıktıyı tanımlayın.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Veri, yöntem ve doğrulama arasında tutarlı bir zincir kurun.</a:t>
            </a:r>
          </a:p>
        </p:txBody>
      </p:sp>
    </p:spTree>
    <p:extLst>
      <p:ext uri="{BB962C8B-B14F-4D97-AF65-F5344CB8AC3E}">
        <p14:creationId xmlns:p14="http://schemas.microsoft.com/office/powerpoint/2010/main" val="183606632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6C730D-5027-484C-89C3-B587E4140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0A455B-9DB1-4FEC-90DD-5DF333A10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işlem adımları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C8944B-31A3-4544-BA27-C389230C3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634FD3-4A7C-4A61-9DFB-FF94A045C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3F6DB4-0A1F-414C-8C66-9687CDB82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4882EF-D1ED-40DE-9C5E-D981861ED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42723-5018-4B6D-9221-123234BDF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81125"/>
            <a:ext cx="1028700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Görev türünü seçin: tespit, semantic veya instance segmentasyon.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 şeması ve etiketleme kılavuzu oluşturun.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Chip size, stride ve metadata formatını gerekçelendirin.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ve test bölgelerini coğrafi olarak ayırın.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IoU/F1 veya AP yanında görsel hata inceleme tablosu hazırlayın.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86356F-938D-4C20-9609-FA5D9BE52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90550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B83B3B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B83B3B"/>
                </a:solidFill>
                <a:latin typeface="Aptos"/>
                <a:ea typeface="Aptos"/>
                <a:cs typeface="Aptos"/>
              </a:rPr>
              <a:t>Her adım için ekran görüntüsü veya işlem geçmişi kanıtı saklanmalıdır.</a:t>
            </a:r>
          </a:p>
        </p:txBody>
      </p:sp>
    </p:spTree>
    <p:extLst>
      <p:ext uri="{BB962C8B-B14F-4D97-AF65-F5344CB8AC3E}">
        <p14:creationId xmlns:p14="http://schemas.microsoft.com/office/powerpoint/2010/main" val="387803023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D96B71-709A-43E7-94BA-EC02B94D9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48942A-0FB3-4F3F-90CD-848956BA3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kalite kontrolü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E4C4AD-8707-4A9F-8565-A3ED9E115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EED6E3-68D1-44A7-8E0C-A1621EEBA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AC5FFC-766A-4684-B108-F5E630E39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A9FE0F-F559-4152-94B2-149FE1BA8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8CCAD3-753D-4BE0-A2EC-2C0354340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81125"/>
            <a:ext cx="102870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verisinin tarihi, koordinat sistemi ve çözünürlüğü kaydedildi mi?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ve test verisi coğrafi veya zamansal olarak bağımsız mı?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 parametreleri ve random seed kaydedildi mi?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Sonuç nicel ölçüt ve harita üzerinden doğrulandı mı?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Sınırlılık ve kullanım sınırı açıklandı mı?</a:t>
            </a:r>
          </a:p>
        </p:txBody>
      </p:sp>
    </p:spTree>
    <p:extLst>
      <p:ext uri="{BB962C8B-B14F-4D97-AF65-F5344CB8AC3E}">
        <p14:creationId xmlns:p14="http://schemas.microsoft.com/office/powerpoint/2010/main" val="769095343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8B4C59-C78E-4199-AA07-43920E9BF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9A2816-E57F-4BCD-8299-E70B47FDC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teslim paketi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5D19C9-5368-4C2F-9BFC-1BC23047C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AA35B6-02FB-4CDE-9285-2787A81ED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AA76A9-7722-4604-9C50-389B23EC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4304E3-BE2E-4501-A683-EC33C1CA4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4A17A8-D84C-4CFE-8A1D-F5C44E829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2875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Etiket şeması, örnek chip'ler, ArcGIS parametre ekranı ve değerlendirme planı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4DC63E-054E-4A7A-9DE6-31733CE57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09875"/>
            <a:ext cx="95250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 veya model çıktısı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ve yöntem açıklaması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Doğrulama kanıtı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Hata veya belirsizlik yorumu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Kaynaklar ve kısa kullanım sınırı</a:t>
            </a:r>
          </a:p>
        </p:txBody>
      </p:sp>
    </p:spTree>
    <p:extLst>
      <p:ext uri="{BB962C8B-B14F-4D97-AF65-F5344CB8AC3E}">
        <p14:creationId xmlns:p14="http://schemas.microsoft.com/office/powerpoint/2010/main" val="1290482923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9E77CB-BD65-436C-9B7F-3F6C4965A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9C737A-312E-4BE2-B024-64B353441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BBCF05-352D-489A-B178-671E362EA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F3DC30-8858-41E8-B3BB-2A698C26A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40928E-7BBF-49E4-8A6C-17A372DEE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CAAF63-73FF-462A-BA16-54F94D6F8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7EECDD-A54F-4D7E-AA25-AD0624C92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Semantik segmentasyon hangi çıktıyı üretir?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A056CF-BE0B-4D95-830A-6C016AD89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907040-57EA-4AA7-B3CC-4F1FB00AF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259B8B-1DFF-4156-BBA8-049181FAA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görüntü için tek etiket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ED7D8C-AA7E-4F67-9A0A-56CB3358A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9EAB03-6C97-4925-BFF3-1211DE9B7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C88016-D57C-482B-8F49-6702A9D89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piksel için sınıf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703B98-3589-4192-8CB5-0C02CEA1E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DFFE67-C93B-49ED-81C2-26214EE7F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30C834-1445-4805-B2DF-398609C9B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bounding box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DE67A9-56EB-480C-B3A3-EEC127082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7B6407-46BC-49D2-B983-8BCD31E0B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9F659C-4B24-4038-BD59-3F48F73F0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Sadece koordinat tablosu</a:t>
            </a:r>
          </a:p>
        </p:txBody>
      </p:sp>
    </p:spTree>
    <p:extLst>
      <p:ext uri="{BB962C8B-B14F-4D97-AF65-F5344CB8AC3E}">
        <p14:creationId xmlns:p14="http://schemas.microsoft.com/office/powerpoint/2010/main" val="1654987840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336141-0504-4CC9-A552-A8CE14682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F68F5A-0F8E-44DA-A898-BEEBDDB05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68D5A8-39E3-4339-9DD9-5E96D39C0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E04B60-3644-41C5-9E95-57FF553E9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7C2A84-2B25-4803-87F0-1AF98576F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9A6FB1-2AA2-4006-8162-E4DDB697B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A3DD46-55B7-48CB-994B-1035DB75E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Yakın chip'lerin eğitim ve teste rastgele dağıtılması hangi soruna yol açar?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D2C315-FDEF-443E-8A88-AF9705DC0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BF2BEA-6F9E-47F6-974F-2E74C795D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DA1700-6AD9-427C-8EC4-0F3867041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Projeksiyon kayması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14F5FC-9DD4-4754-91E4-0B8F26ED3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9FEE47-924D-425B-9128-FFE30706D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6C0C95-B497-4E22-9769-7A23ADBF5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sızıntı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005807-405C-4E65-80EA-EC2D24487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491163-99DA-490A-9337-6EAA342D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293D75-8162-4127-9684-D1F69FF6D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 sayısının azalması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B500C5-7B5F-4D4B-847B-3739CDA70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224CC5-0D57-4C4F-9FC8-82675BFA6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54A9AA-1D8F-429A-9EA5-F030B6B34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GPU belleğinin artması</a:t>
            </a:r>
          </a:p>
        </p:txBody>
      </p:sp>
    </p:spTree>
    <p:extLst>
      <p:ext uri="{BB962C8B-B14F-4D97-AF65-F5344CB8AC3E}">
        <p14:creationId xmlns:p14="http://schemas.microsoft.com/office/powerpoint/2010/main" val="831833744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50BD62-7B42-4165-B923-25695EF87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B6A553-873F-4E33-9147-CE70F7793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9FC295-CB23-4FFD-903B-21E989365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BD3EBB-F57A-4F8F-B3EE-F898E0C2E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B3104D-FCAA-4154-951A-1902A4237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DE723B-1F10-4044-A8B9-2515602D4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ECCFBF-1391-487F-9CB4-573BE8772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IoU neyi ölçer?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CCF44F-7D95-4978-B925-8EEDA5AA8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7FFEEE-35B7-4981-80F6-5144FBEDA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334D12-7A11-4784-9A80-1343EE752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Tahmin ve referans maskenin örtüşmesini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D3A8C9-B97C-481F-9DCC-9688CF0FC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82C42A-16D7-4F0E-B7BE-15C45F91F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5E6B2B-C0DD-452D-A410-311313064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Ağaç sayısını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66E3A7-9F43-4067-84CB-7837C82AE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AAFC81-CBA5-4A16-AC1D-3EEA97569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53EDE3-7DF4-4AC7-B787-8B4D55CD1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süresini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16CEE4-7A93-4857-AF9F-2C58B2229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1BA032-5B87-4577-ABFA-A0F094E79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78C537-08F5-43AB-95F9-1CE74EF88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Renk doğruluğunu</a:t>
            </a:r>
          </a:p>
        </p:txBody>
      </p:sp>
    </p:spTree>
    <p:extLst>
      <p:ext uri="{BB962C8B-B14F-4D97-AF65-F5344CB8AC3E}">
        <p14:creationId xmlns:p14="http://schemas.microsoft.com/office/powerpoint/2010/main" val="905598669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8B8A37-E215-4DC2-8B59-2282AF96A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CE124C-FC80-4EFD-9D7F-A5A48E7AF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666750"/>
            <a:ext cx="285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718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 ÖZETİ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2D52EA-CE86-4C26-B86F-6707AF6A5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43000"/>
            <a:ext cx="10287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Derin Öğrenme ile Coğrafi Görüntü Analizi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CB3D98-65FA-47F2-BE33-2F4FF0ADF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81250"/>
            <a:ext cx="68580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Görüntüden coğrafi bilgi üretimi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Eğitim verisi ve model öğrenmesi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derin öğrenme iş akışı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Değerlendirme ve aktarılabilirlik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18B8CB-69E4-4F51-B89C-20308322B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4765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Ana ilke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4A36F4-0E9E-49F4-B1E9-A26C18403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000375"/>
            <a:ext cx="276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481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Coğrafi veri yapısı, doğrulama düzeni ve kullanım bağlamı model seçiminden önce gelir.</a:t>
            </a:r>
          </a:p>
        </p:txBody>
      </p:sp>
    </p:spTree>
    <p:extLst>
      <p:ext uri="{BB962C8B-B14F-4D97-AF65-F5344CB8AC3E}">
        <p14:creationId xmlns:p14="http://schemas.microsoft.com/office/powerpoint/2010/main" val="148307993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1666E2-2EE9-4716-A6A5-5EFFED183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D41540-EA4D-45FE-9AE1-546AE7A78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Kaynaklar ve ileri okuma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CD0AEA-8656-4205-8C11-7A904652F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12.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DDD288-FC92-4DA6-8850-30601AAEB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A50CEC-9B1E-470C-AF3A-05885ED21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073CA1-7B3D-48D9-85B8-B4C18071A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447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https://pro.arcgis.com/en/pro-app/latest/help/analysis/deep-learning/what-is-deep-learning-.htm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https://pro.arcgis.com/en/pro-app/latest/help/analysis/deep-learning/deep-learning-in-arcgis-pro.htm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https://pro.arcgis.com/en/pro-app/3.6/help/analysis/image-analyst/classify-pixels.htm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https://doi.org/10.1111/ecog.02881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F26C64-57D8-4F79-ABB1-6C2742D7B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5787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Sunumdaki her dış görselin kaynağı ilgili slaydın alt bilgisinde ve konuşmacı notlarında belirtilmiştir.</a:t>
            </a:r>
          </a:p>
        </p:txBody>
      </p:sp>
    </p:spTree>
    <p:extLst>
      <p:ext uri="{BB962C8B-B14F-4D97-AF65-F5344CB8AC3E}">
        <p14:creationId xmlns:p14="http://schemas.microsoft.com/office/powerpoint/2010/main" val="17732607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2026-09-20T12:55:58.5990000Z</dcterms:created>
  <dcterms:modified xsi:type="dcterms:W3CDTF">2026-09-20T12:55:58.5990000Z</dcterms:modified>
</coreProperties>
</file>