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58ae7ca53fc4033" /><Relationship Type="http://schemas.openxmlformats.org/officeDocument/2006/relationships/extended-properties" Target="/docProps/app.xml" Id="R0e6991e2d7654bc7" /><Relationship Type="http://schemas.openxmlformats.org/officeDocument/2006/relationships/officeDocument" Target="/ppt/presentation.xml" Id="Ra87503051fd5464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69fedf1f7a44381"/>
  </p:sldMasterIdLst>
  <p:notesMasterIdLst>
    <p:notesMasterId xmlns:r="http://schemas.openxmlformats.org/officeDocument/2006/relationships" r:id="Rf8003768e5af4965"/>
  </p:notesMasterIdLst>
  <p:sldIdLst>
    <p:sldId xmlns:r="http://schemas.openxmlformats.org/officeDocument/2006/relationships" id="256" r:id="Rbadfbe806bd04799"/>
    <p:sldId xmlns:r="http://schemas.openxmlformats.org/officeDocument/2006/relationships" id="257" r:id="R74e384f424294a75"/>
    <p:sldId xmlns:r="http://schemas.openxmlformats.org/officeDocument/2006/relationships" id="258" r:id="R586b92daf76d4159"/>
    <p:sldId xmlns:r="http://schemas.openxmlformats.org/officeDocument/2006/relationships" id="259" r:id="R49b27fb42d1e4323"/>
    <p:sldId xmlns:r="http://schemas.openxmlformats.org/officeDocument/2006/relationships" id="260" r:id="R4607373714c14690"/>
    <p:sldId xmlns:r="http://schemas.openxmlformats.org/officeDocument/2006/relationships" id="261" r:id="R1ddd3a996e334e62"/>
    <p:sldId xmlns:r="http://schemas.openxmlformats.org/officeDocument/2006/relationships" id="262" r:id="R5495522e81b14de7"/>
    <p:sldId xmlns:r="http://schemas.openxmlformats.org/officeDocument/2006/relationships" id="263" r:id="R319d56539bda418f"/>
    <p:sldId xmlns:r="http://schemas.openxmlformats.org/officeDocument/2006/relationships" id="264" r:id="Re966a26453d44806"/>
    <p:sldId xmlns:r="http://schemas.openxmlformats.org/officeDocument/2006/relationships" id="265" r:id="R0dbd0113141d437d"/>
    <p:sldId xmlns:r="http://schemas.openxmlformats.org/officeDocument/2006/relationships" id="266" r:id="R5eddfb3cd8814cb6"/>
    <p:sldId xmlns:r="http://schemas.openxmlformats.org/officeDocument/2006/relationships" id="267" r:id="R25fae93e1d5846bb"/>
    <p:sldId xmlns:r="http://schemas.openxmlformats.org/officeDocument/2006/relationships" id="268" r:id="Rad6fee47ad6e4b7e"/>
    <p:sldId xmlns:r="http://schemas.openxmlformats.org/officeDocument/2006/relationships" id="269" r:id="Reeaf5bb37d664c1e"/>
    <p:sldId xmlns:r="http://schemas.openxmlformats.org/officeDocument/2006/relationships" id="270" r:id="Rd5d54f0bae0d4122"/>
    <p:sldId xmlns:r="http://schemas.openxmlformats.org/officeDocument/2006/relationships" id="271" r:id="R2ad0fe9ddddf442c"/>
    <p:sldId xmlns:r="http://schemas.openxmlformats.org/officeDocument/2006/relationships" id="272" r:id="R88b6cf1b5ab14f93"/>
    <p:sldId xmlns:r="http://schemas.openxmlformats.org/officeDocument/2006/relationships" id="273" r:id="R01eebdd6bf8d410d"/>
    <p:sldId xmlns:r="http://schemas.openxmlformats.org/officeDocument/2006/relationships" id="274" r:id="Rad62f9c1256d473f"/>
    <p:sldId xmlns:r="http://schemas.openxmlformats.org/officeDocument/2006/relationships" id="275" r:id="R72d4b8d7d95a47e9"/>
    <p:sldId xmlns:r="http://schemas.openxmlformats.org/officeDocument/2006/relationships" id="276" r:id="R4ef46524d24b4ccc"/>
    <p:sldId xmlns:r="http://schemas.openxmlformats.org/officeDocument/2006/relationships" id="277" r:id="R039718807dcf4f6c"/>
    <p:sldId xmlns:r="http://schemas.openxmlformats.org/officeDocument/2006/relationships" id="278" r:id="R7a36b29973c64756"/>
    <p:sldId xmlns:r="http://schemas.openxmlformats.org/officeDocument/2006/relationships" id="279" r:id="Rfca08ffb95ed41f8"/>
    <p:sldId xmlns:r="http://schemas.openxmlformats.org/officeDocument/2006/relationships" id="280" r:id="R715fc1ccf3f34957"/>
    <p:sldId xmlns:r="http://schemas.openxmlformats.org/officeDocument/2006/relationships" id="281" r:id="Rf411f56fb83e477f"/>
    <p:sldId xmlns:r="http://schemas.openxmlformats.org/officeDocument/2006/relationships" id="282" r:id="R076c3db337f34674"/>
    <p:sldId xmlns:r="http://schemas.openxmlformats.org/officeDocument/2006/relationships" id="283" r:id="R9bfe7d5359a94648"/>
    <p:sldId xmlns:r="http://schemas.openxmlformats.org/officeDocument/2006/relationships" id="284" r:id="R0a92eaf134cd4137"/>
    <p:sldId xmlns:r="http://schemas.openxmlformats.org/officeDocument/2006/relationships" id="285" r:id="R5e6da11e876e4848"/>
    <p:sldId xmlns:r="http://schemas.openxmlformats.org/officeDocument/2006/relationships" id="286" r:id="R7bc6439bf6074d67"/>
    <p:sldId xmlns:r="http://schemas.openxmlformats.org/officeDocument/2006/relationships" id="287" r:id="R7f06223eb8554ad1"/>
    <p:sldId xmlns:r="http://schemas.openxmlformats.org/officeDocument/2006/relationships" id="288" r:id="Rf6ad000d8acf47bd"/>
    <p:sldId xmlns:r="http://schemas.openxmlformats.org/officeDocument/2006/relationships" id="289" r:id="R77f5c18581694b53"/>
    <p:sldId xmlns:r="http://schemas.openxmlformats.org/officeDocument/2006/relationships" id="290" r:id="Rd55bd704370a443a"/>
    <p:sldId xmlns:r="http://schemas.openxmlformats.org/officeDocument/2006/relationships" id="291" r:id="Rf708cdf8363e488a"/>
    <p:sldId xmlns:r="http://schemas.openxmlformats.org/officeDocument/2006/relationships" id="292" r:id="R0779846693f844c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05fe3ea1e794eef" /><Relationship Type="http://schemas.openxmlformats.org/officeDocument/2006/relationships/slideMaster" Target="/ppt/slideMasters/slideMaster1.xml" Id="Ra69fedf1f7a44381" /><Relationship Type="http://schemas.openxmlformats.org/officeDocument/2006/relationships/notesMaster" Target="/ppt/notesMasters/notesMaster1.xml" Id="Rf8003768e5af4965" /><Relationship Type="http://schemas.openxmlformats.org/officeDocument/2006/relationships/presProps" Target="/ppt/presProps.xml" Id="R07682c858b074f75" /><Relationship Type="http://schemas.openxmlformats.org/officeDocument/2006/relationships/tableStyles" Target="/ppt/tableStyles.xml" Id="R781c5998ce3b47c2" /><Relationship Type="http://schemas.openxmlformats.org/officeDocument/2006/relationships/slide" Target="/ppt/slides/slide1.xml" Id="Rbadfbe806bd04799" /><Relationship Type="http://schemas.openxmlformats.org/officeDocument/2006/relationships/slide" Target="/ppt/slides/slide2.xml" Id="R74e384f424294a75" /><Relationship Type="http://schemas.openxmlformats.org/officeDocument/2006/relationships/slide" Target="/ppt/slides/slide3.xml" Id="R586b92daf76d4159" /><Relationship Type="http://schemas.openxmlformats.org/officeDocument/2006/relationships/slide" Target="/ppt/slides/slide4.xml" Id="R49b27fb42d1e4323" /><Relationship Type="http://schemas.openxmlformats.org/officeDocument/2006/relationships/slide" Target="/ppt/slides/slide5.xml" Id="R4607373714c14690" /><Relationship Type="http://schemas.openxmlformats.org/officeDocument/2006/relationships/slide" Target="/ppt/slides/slide6.xml" Id="R1ddd3a996e334e62" /><Relationship Type="http://schemas.openxmlformats.org/officeDocument/2006/relationships/slide" Target="/ppt/slides/slide7.xml" Id="R5495522e81b14de7" /><Relationship Type="http://schemas.openxmlformats.org/officeDocument/2006/relationships/slide" Target="/ppt/slides/slide8.xml" Id="R319d56539bda418f" /><Relationship Type="http://schemas.openxmlformats.org/officeDocument/2006/relationships/slide" Target="/ppt/slides/slide9.xml" Id="Re966a26453d44806" /><Relationship Type="http://schemas.openxmlformats.org/officeDocument/2006/relationships/slide" Target="/ppt/slides/slide10.xml" Id="R0dbd0113141d437d" /><Relationship Type="http://schemas.openxmlformats.org/officeDocument/2006/relationships/slide" Target="/ppt/slides/slide11.xml" Id="R5eddfb3cd8814cb6" /><Relationship Type="http://schemas.openxmlformats.org/officeDocument/2006/relationships/slide" Target="/ppt/slides/slide12.xml" Id="R25fae93e1d5846bb" /><Relationship Type="http://schemas.openxmlformats.org/officeDocument/2006/relationships/slide" Target="/ppt/slides/slide13.xml" Id="Rad6fee47ad6e4b7e" /><Relationship Type="http://schemas.openxmlformats.org/officeDocument/2006/relationships/slide" Target="/ppt/slides/slide14.xml" Id="Reeaf5bb37d664c1e" /><Relationship Type="http://schemas.openxmlformats.org/officeDocument/2006/relationships/slide" Target="/ppt/slides/slide15.xml" Id="Rd5d54f0bae0d4122" /><Relationship Type="http://schemas.openxmlformats.org/officeDocument/2006/relationships/slide" Target="/ppt/slides/slide16.xml" Id="R2ad0fe9ddddf442c" /><Relationship Type="http://schemas.openxmlformats.org/officeDocument/2006/relationships/slide" Target="/ppt/slides/slide17.xml" Id="R88b6cf1b5ab14f93" /><Relationship Type="http://schemas.openxmlformats.org/officeDocument/2006/relationships/slide" Target="/ppt/slides/slide18.xml" Id="R01eebdd6bf8d410d" /><Relationship Type="http://schemas.openxmlformats.org/officeDocument/2006/relationships/slide" Target="/ppt/slides/slide19.xml" Id="Rad62f9c1256d473f" /><Relationship Type="http://schemas.openxmlformats.org/officeDocument/2006/relationships/slide" Target="/ppt/slides/slide20.xml" Id="R72d4b8d7d95a47e9" /><Relationship Type="http://schemas.openxmlformats.org/officeDocument/2006/relationships/slide" Target="/ppt/slides/slide21.xml" Id="R4ef46524d24b4ccc" /><Relationship Type="http://schemas.openxmlformats.org/officeDocument/2006/relationships/slide" Target="/ppt/slides/slide22.xml" Id="R039718807dcf4f6c" /><Relationship Type="http://schemas.openxmlformats.org/officeDocument/2006/relationships/slide" Target="/ppt/slides/slide23.xml" Id="R7a36b29973c64756" /><Relationship Type="http://schemas.openxmlformats.org/officeDocument/2006/relationships/slide" Target="/ppt/slides/slide24.xml" Id="Rfca08ffb95ed41f8" /><Relationship Type="http://schemas.openxmlformats.org/officeDocument/2006/relationships/slide" Target="/ppt/slides/slide25.xml" Id="R715fc1ccf3f34957" /><Relationship Type="http://schemas.openxmlformats.org/officeDocument/2006/relationships/slide" Target="/ppt/slides/slide26.xml" Id="Rf411f56fb83e477f" /><Relationship Type="http://schemas.openxmlformats.org/officeDocument/2006/relationships/slide" Target="/ppt/slides/slide27.xml" Id="R076c3db337f34674" /><Relationship Type="http://schemas.openxmlformats.org/officeDocument/2006/relationships/slide" Target="/ppt/slides/slide28.xml" Id="R9bfe7d5359a94648" /><Relationship Type="http://schemas.openxmlformats.org/officeDocument/2006/relationships/slide" Target="/ppt/slides/slide29.xml" Id="R0a92eaf134cd4137" /><Relationship Type="http://schemas.openxmlformats.org/officeDocument/2006/relationships/slide" Target="/ppt/slides/slide30.xml" Id="R5e6da11e876e4848" /><Relationship Type="http://schemas.openxmlformats.org/officeDocument/2006/relationships/slide" Target="/ppt/slides/slide31.xml" Id="R7bc6439bf6074d67" /><Relationship Type="http://schemas.openxmlformats.org/officeDocument/2006/relationships/slide" Target="/ppt/slides/slide32.xml" Id="R7f06223eb8554ad1" /><Relationship Type="http://schemas.openxmlformats.org/officeDocument/2006/relationships/slide" Target="/ppt/slides/slide33.xml" Id="Rf6ad000d8acf47bd" /><Relationship Type="http://schemas.openxmlformats.org/officeDocument/2006/relationships/slide" Target="/ppt/slides/slide34.xml" Id="R77f5c18581694b53" /><Relationship Type="http://schemas.openxmlformats.org/officeDocument/2006/relationships/slide" Target="/ppt/slides/slide35.xml" Id="Rd55bd704370a443a" /><Relationship Type="http://schemas.openxmlformats.org/officeDocument/2006/relationships/slide" Target="/ppt/slides/slide36.xml" Id="Rf708cdf8363e488a" /><Relationship Type="http://schemas.openxmlformats.org/officeDocument/2006/relationships/slide" Target="/ppt/slides/slide37.xml" Id="R0779846693f844c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83a60c8ff94a8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d214ea9160743e6" /><Relationship Type="http://schemas.openxmlformats.org/officeDocument/2006/relationships/notesMaster" Target="/ppt/notesMasters/notesMaster1.xml" Id="R3d188445933d44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499557977a64826" /><Relationship Type="http://schemas.openxmlformats.org/officeDocument/2006/relationships/notesMaster" Target="/ppt/notesMasters/notesMaster1.xml" Id="R3f672a80aedc468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3bcd00594684931" /><Relationship Type="http://schemas.openxmlformats.org/officeDocument/2006/relationships/notesMaster" Target="/ppt/notesMasters/notesMaster1.xml" Id="R032ef75f614846a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676ca6fc12d4b24" /><Relationship Type="http://schemas.openxmlformats.org/officeDocument/2006/relationships/notesMaster" Target="/ppt/notesMasters/notesMaster1.xml" Id="Rbc4756db32ee422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8a95ce045954800" /><Relationship Type="http://schemas.openxmlformats.org/officeDocument/2006/relationships/notesMaster" Target="/ppt/notesMasters/notesMaster1.xml" Id="R8c170b58672f453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26580d36b56482e" /><Relationship Type="http://schemas.openxmlformats.org/officeDocument/2006/relationships/notesMaster" Target="/ppt/notesMasters/notesMaster1.xml" Id="R0f48a9c0e11c472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043542712f24ec6" /><Relationship Type="http://schemas.openxmlformats.org/officeDocument/2006/relationships/notesMaster" Target="/ppt/notesMasters/notesMaster1.xml" Id="R20a3f3ba064e40d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d6db375ed694439" /><Relationship Type="http://schemas.openxmlformats.org/officeDocument/2006/relationships/notesMaster" Target="/ppt/notesMasters/notesMaster1.xml" Id="Rb64f916039cc4f5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70784a37a6d4a1d" /><Relationship Type="http://schemas.openxmlformats.org/officeDocument/2006/relationships/notesMaster" Target="/ppt/notesMasters/notesMaster1.xml" Id="Rb4b119b8e3db4dd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b05fc2160454d28" /><Relationship Type="http://schemas.openxmlformats.org/officeDocument/2006/relationships/notesMaster" Target="/ppt/notesMasters/notesMaster1.xml" Id="R7b0acec19942458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f7e36a5ff7045c8" /><Relationship Type="http://schemas.openxmlformats.org/officeDocument/2006/relationships/notesMaster" Target="/ppt/notesMasters/notesMaster1.xml" Id="Rd73b56326f414c0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d610be0d8f846bf" /><Relationship Type="http://schemas.openxmlformats.org/officeDocument/2006/relationships/notesMaster" Target="/ppt/notesMasters/notesMaster1.xml" Id="R6902554e171b4d9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786dc367ee6484b" /><Relationship Type="http://schemas.openxmlformats.org/officeDocument/2006/relationships/notesMaster" Target="/ppt/notesMasters/notesMaster1.xml" Id="R9262e4f994b6467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7f955af921046bc" /><Relationship Type="http://schemas.openxmlformats.org/officeDocument/2006/relationships/notesMaster" Target="/ppt/notesMasters/notesMaster1.xml" Id="R5b7d0c0559f74ed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0700e9b45f7487b" /><Relationship Type="http://schemas.openxmlformats.org/officeDocument/2006/relationships/notesMaster" Target="/ppt/notesMasters/notesMaster1.xml" Id="R65c8d66dfa6144d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f12a85591fe4bd2" /><Relationship Type="http://schemas.openxmlformats.org/officeDocument/2006/relationships/notesMaster" Target="/ppt/notesMasters/notesMaster1.xml" Id="Rf244830a570e416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41eeb2daabe48e0" /><Relationship Type="http://schemas.openxmlformats.org/officeDocument/2006/relationships/notesMaster" Target="/ppt/notesMasters/notesMaster1.xml" Id="R56fd0fca4fc1429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93a56e4122f4eb7" /><Relationship Type="http://schemas.openxmlformats.org/officeDocument/2006/relationships/notesMaster" Target="/ppt/notesMasters/notesMaster1.xml" Id="R534f29d4b1fc426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db9d30c58e24961" /><Relationship Type="http://schemas.openxmlformats.org/officeDocument/2006/relationships/notesMaster" Target="/ppt/notesMasters/notesMaster1.xml" Id="Rc8c8182724e443d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6d7fc2f4de94e6a" /><Relationship Type="http://schemas.openxmlformats.org/officeDocument/2006/relationships/notesMaster" Target="/ppt/notesMasters/notesMaster1.xml" Id="R761a8afc2720443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d255c0ce66d4de7" /><Relationship Type="http://schemas.openxmlformats.org/officeDocument/2006/relationships/notesMaster" Target="/ppt/notesMasters/notesMaster1.xml" Id="R5fd58e0187f94dd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dbdde9c4862466c" /><Relationship Type="http://schemas.openxmlformats.org/officeDocument/2006/relationships/notesMaster" Target="/ppt/notesMasters/notesMaster1.xml" Id="Re3636adf523044d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ccd2a5ba7f04ac3" /><Relationship Type="http://schemas.openxmlformats.org/officeDocument/2006/relationships/notesMaster" Target="/ppt/notesMasters/notesMaster1.xml" Id="R0a6b86813c064a1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d9a0eaed33a45a6" /><Relationship Type="http://schemas.openxmlformats.org/officeDocument/2006/relationships/notesMaster" Target="/ppt/notesMasters/notesMaster1.xml" Id="Rf29afaad0053431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d4600518b034475" /><Relationship Type="http://schemas.openxmlformats.org/officeDocument/2006/relationships/notesMaster" Target="/ppt/notesMasters/notesMaster1.xml" Id="Re8467523ca1c476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9913c075e1d4ace" /><Relationship Type="http://schemas.openxmlformats.org/officeDocument/2006/relationships/notesMaster" Target="/ppt/notesMasters/notesMaster1.xml" Id="R5d982743843e435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e53d371d2194b88" /><Relationship Type="http://schemas.openxmlformats.org/officeDocument/2006/relationships/notesMaster" Target="/ppt/notesMasters/notesMaster1.xml" Id="R8d23a17d818b4d6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783ba0b449d42c6" /><Relationship Type="http://schemas.openxmlformats.org/officeDocument/2006/relationships/notesMaster" Target="/ppt/notesMasters/notesMaster1.xml" Id="R61ae55e6b044443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0ff1bf32003426a" /><Relationship Type="http://schemas.openxmlformats.org/officeDocument/2006/relationships/notesMaster" Target="/ppt/notesMasters/notesMaster1.xml" Id="Rba1f04e616c343c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f39e181c9aa464f" /><Relationship Type="http://schemas.openxmlformats.org/officeDocument/2006/relationships/notesMaster" Target="/ppt/notesMasters/notesMaster1.xml" Id="Rd71fbd28869e4d8d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85bce009c6cc4270" /><Relationship Type="http://schemas.openxmlformats.org/officeDocument/2006/relationships/notesMaster" Target="/ppt/notesMasters/notesMaster1.xml" Id="R17d1d48a64ca469b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cd6c899131ce4138" /><Relationship Type="http://schemas.openxmlformats.org/officeDocument/2006/relationships/notesMaster" Target="/ppt/notesMasters/notesMaster1.xml" Id="R237f17b155844fd6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9d3a844f7c4247ae" /><Relationship Type="http://schemas.openxmlformats.org/officeDocument/2006/relationships/notesMaster" Target="/ppt/notesMasters/notesMaster1.xml" Id="Rba855bb29ed141c2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36be4f96308d4668" /><Relationship Type="http://schemas.openxmlformats.org/officeDocument/2006/relationships/notesMaster" Target="/ppt/notesMasters/notesMaster1.xml" Id="R5ca05ba8a4b04175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91305d40624e4c57" /><Relationship Type="http://schemas.openxmlformats.org/officeDocument/2006/relationships/notesMaster" Target="/ppt/notesMasters/notesMaster1.xml" Id="Rfda2cdc18a3d4671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0f834c87ffba436b" /><Relationship Type="http://schemas.openxmlformats.org/officeDocument/2006/relationships/notesMaster" Target="/ppt/notesMasters/notesMaster1.xml" Id="R45c3a4161faf4500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0e365fef62e24438" /><Relationship Type="http://schemas.openxmlformats.org/officeDocument/2006/relationships/notesMaster" Target="/ppt/notesMasters/notesMaster1.xml" Id="R3e71c42e6734449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Bu haftanın önceki GIS kavramlarının üzerine nasıl kurulduğunu açıklayın. Kapaktaki görseli yalnız konuya giriş için kullanın.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Öğrenme çıktılarını dersin başında okuyun ve laboratuvar teslimiyle ilişkilendirin.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https://doc.esri.com/en/arcgis-pro/latest/tool-reference/spatial-statistics/h-how-cluster-and-outlier-analysis-anselin-local-m.html; https://pro.arcgis.com/en/pro-app/latest/tool-reference/spatial-statistics/densitybasedclustering.htm;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Dersin üç saatlik yapısını açıklayın. Görsel inceleme ve öğrenci tartışması için zaman ayırın.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Benzer değerlerin yakınlığı bağımsızlık varsayımını bozar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Tek bir istatistik tüm çalışma alanındaki genel eğilimi özetler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İstatistik sonucu komşuluğun nasıl tanımlandığına duyarlıdır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Sıcak nokta yalnızca veri özelliği değil, analiz ölçeğinin de sonucudur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Çok sayıda yerel test yanlış pozitif riskini artırır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Yerel kümeler ile komşularından farklı aykırı değerleri ayırır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Yüksek veya düşük değerlerin yerel yoğunlaşmasını ölçer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İki yöntem farklı araştırma sorularını yanıtlar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Aykırılık bağlama göre tanımlanır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Yerel istatistik karar alanlarını görünür kılar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Kümeler özellik uzayındaki benzerliğe dayanır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Yoğun bölgeleri bulur ve seyrek noktaları gürültü olarak ayırır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https://pro.arcgis.com/en/pro-app/latest/tool-reference/spatial-statistics/densitybasedclustering.htm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Değişken yoğunluklu örüntülerde DBSCAN'e alternatif sunar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https://pro.arcgis.com/en/pro-app/latest/tool-reference/spatial-statistics/densitybasedclustering.htm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Coğrafi bütünlük istatistiksel benzerlikle dengelenir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Tek bir görsel ayrışma yeterli değildir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https://pro.arcgis.com/en/pro-app/3.5/help/analysis/ai/geoai.htm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Bölümün önceki bölümle bağlantısını tek cümlede kurun.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Her konumun zaman serisi üç boyutlu kutularda tutulur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Araç sıcak ve soğuk noktaların zaman içindeki davranışını sınıflandırır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Sürekli sıcak olmak ile giderek güçlenmek aynı değildir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Konum zaman içinde sıcak ve soğuk durumlar arasında değişebilir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Örüntü sınıfı yöntemsel ayarlarla birlikte sunulur Öğrencilerden görsel veya kavram üzerinde veri, yöntem, çıktı ve sınırlılığı ayrı ayrı belirtmelerini isteyin.</a:t>
            </a:r>
          </a:p>
          <a:p xmlns:a="http://schemas.openxmlformats.org/drawingml/2006/main">
            <a:r>
              <a:t>Kaynak: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Laboratuvarın sonunda öğrencilerin hangi dosyaları teslim edeceğini baştan açıklayın.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Senaryoyu kendi dönem projesine uyarlamak isteyen öğrencilerin kapsamı büyütmemesini sağlayın.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Adımları öğrencilerle sırayla yürütün; sonuç yerine kararların gerekçesini kontrol edin.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https://doc.esri.com/en/arcgis-pro/latest/tool-reference/spatial-statistics/h-how-cluster-and-outlier-analysis-anselin-local-m.html; https://pro.arcgis.com/en/pro-app/latest/tool-reference/spatial-statistics/densitybasedclustering.htm;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Bu listeyi ders sonunda öğrencilerin birbirinin çalışmasını kontrol etmesi için kullanın.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Teslim paketini dönem projesinin bir parçası olarak saklamalarını isteyin.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 yanıt C. Yanlış seçeneklerin neden uygun olmadığını da açıklayın.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 yanıt B. Yanlış seçeneklerin neden uygun olmadığını da açıklayın.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Doğru yanıt B. Yanlış seçeneklerin neden uygun olmadığını da açıklayın.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Öğrencilerden haftanın dört bölümünü kendi örnekleriyle birer cümlede özetlemelerini isteyin.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https://doc.esri.com/en/arcgis-pro/latest/tool-reference/spatial-statistics/h-how-cluster-and-outlier-analysis-anselin-local-m.html; https://pro.arcgis.com/en/pro-app/latest/tool-reference/spatial-statistics/densitybasedclustering.htm;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anlatım notu: Kaynakları öğrencilerle paylaşın. Makale okumalarında yöntem, veri bölme ve sınırlılık bölümlerine odaklanmalarını isteyin.</a:t>
            </a:r>
          </a:p>
          <a:p xmlns:a="http://schemas.openxmlformats.org/drawingml/2006/main">
            <a:r>
              <a:t>Kaynak: https://doc.esri.com/en/arcgis-pro/latest/tool-reference/spatial-statistics/h-how-cluster-and-outlier-analysis-anselin-local-m.html; https://pro.arcgis.com/en/pro-app/latest/tool-reference/spatial-statistics/densitybasedclustering.htm; https://doc.esri.com/en/arcgis-pro/latest/tool-reference/space-time-pattern-mining/learnmoreemerging.html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c5684c81f043d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748005124204f45" /><Relationship Type="http://schemas.openxmlformats.org/officeDocument/2006/relationships/slideLayout" Target="/ppt/slideLayouts/slideLayout1.xml" Id="Ra685231e0bcd4e6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685231e0bcd4e6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aacd3e8fb64f1f" /><Relationship Type="http://schemas.openxmlformats.org/officeDocument/2006/relationships/image" Target="/ppt/media/image.png" Id="Rdf7ff967bebe49cd" /><Relationship Type="http://schemas.openxmlformats.org/officeDocument/2006/relationships/notesSlide" Target="/ppt/notesSlides/notesSlide1.xml" Id="R42e83c04799a4a9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1385aa619843ae" /><Relationship Type="http://schemas.openxmlformats.org/officeDocument/2006/relationships/notesSlide" Target="/ppt/notesSlides/notesSlide2.xml" Id="Re3130dfc2bf5465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36448d12dd42c6" /><Relationship Type="http://schemas.openxmlformats.org/officeDocument/2006/relationships/notesSlide" Target="/ppt/notesSlides/notesSlide3.xml" Id="R54a4a7323ef5409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ffaea9ffc04931" /><Relationship Type="http://schemas.openxmlformats.org/officeDocument/2006/relationships/notesSlide" Target="/ppt/notesSlides/notesSlide4.xml" Id="Rfbfc537c31cc417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3a4fedab8e4d76" /><Relationship Type="http://schemas.openxmlformats.org/officeDocument/2006/relationships/notesSlide" Target="/ppt/notesSlides/notesSlide5.xml" Id="R49f4d73b1309486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3fb771950e4f9b" /><Relationship Type="http://schemas.openxmlformats.org/officeDocument/2006/relationships/notesSlide" Target="/ppt/notesSlides/notesSlide6.xml" Id="Reec4f00bf1d54ba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b1f44a19c34b1f" /><Relationship Type="http://schemas.openxmlformats.org/officeDocument/2006/relationships/image" Target="/ppt/media/image2.png" Id="R881c6a1eeaf34716" /><Relationship Type="http://schemas.openxmlformats.org/officeDocument/2006/relationships/notesSlide" Target="/ppt/notesSlides/notesSlide7.xml" Id="Rc291c48f384a41a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54cd9cc9fd4478" /><Relationship Type="http://schemas.openxmlformats.org/officeDocument/2006/relationships/notesSlide" Target="/ppt/notesSlides/notesSlide8.xml" Id="Re0075b7bfed347e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24da5c5d264b72" /><Relationship Type="http://schemas.openxmlformats.org/officeDocument/2006/relationships/notesSlide" Target="/ppt/notesSlides/notesSlide9.xml" Id="Rbc8ef2944027487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ced7b2b57045e9" /><Relationship Type="http://schemas.openxmlformats.org/officeDocument/2006/relationships/notesSlide" Target="/ppt/notesSlides/notesSlide10.xml" Id="R4369bcaded694c9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c6d073737e463e" /><Relationship Type="http://schemas.openxmlformats.org/officeDocument/2006/relationships/notesSlide" Target="/ppt/notesSlides/notesSlide11.xml" Id="R46039994e410423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a60ccea1344ac5" /><Relationship Type="http://schemas.openxmlformats.org/officeDocument/2006/relationships/image" Target="/ppt/media/image3.png" Id="R65366f139b2f4328" /><Relationship Type="http://schemas.openxmlformats.org/officeDocument/2006/relationships/notesSlide" Target="/ppt/notesSlides/notesSlide12.xml" Id="Rde3b0c49a6bc48c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b56dda86124d78" /><Relationship Type="http://schemas.openxmlformats.org/officeDocument/2006/relationships/notesSlide" Target="/ppt/notesSlides/notesSlide13.xml" Id="Rba5db36ea8554fc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2ac7ac46e4459d" /><Relationship Type="http://schemas.openxmlformats.org/officeDocument/2006/relationships/notesSlide" Target="/ppt/notesSlides/notesSlide14.xml" Id="R52eba108f8d44b2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4a69a9c09d468a" /><Relationship Type="http://schemas.openxmlformats.org/officeDocument/2006/relationships/notesSlide" Target="/ppt/notesSlides/notesSlide15.xml" Id="Rf01b650a72ae4f8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c2697ca829459a" /><Relationship Type="http://schemas.openxmlformats.org/officeDocument/2006/relationships/notesSlide" Target="/ppt/notesSlides/notesSlide16.xml" Id="Rd6b28eeafb234e9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2d80e1f81a4ef2" /><Relationship Type="http://schemas.openxmlformats.org/officeDocument/2006/relationships/notesSlide" Target="/ppt/notesSlides/notesSlide17.xml" Id="R8ef6059e490b43c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bc66cc125e4ff1" /><Relationship Type="http://schemas.openxmlformats.org/officeDocument/2006/relationships/notesSlide" Target="/ppt/notesSlides/notesSlide18.xml" Id="R38e3c41cb00f467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4623246b6e4303" /><Relationship Type="http://schemas.openxmlformats.org/officeDocument/2006/relationships/notesSlide" Target="/ppt/notesSlides/notesSlide19.xml" Id="R0f302c2630774a0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d41cfa932b43d8" /><Relationship Type="http://schemas.openxmlformats.org/officeDocument/2006/relationships/notesSlide" Target="/ppt/notesSlides/notesSlide20.xml" Id="R3ec1c40780c84d1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620c25a1d040ab" /><Relationship Type="http://schemas.openxmlformats.org/officeDocument/2006/relationships/notesSlide" Target="/ppt/notesSlides/notesSlide21.xml" Id="R798fee40034e478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5a78f4fb7c4468" /><Relationship Type="http://schemas.openxmlformats.org/officeDocument/2006/relationships/notesSlide" Target="/ppt/notesSlides/notesSlide22.xml" Id="R8186f5c1e49341c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94b4a24d534d3c" /><Relationship Type="http://schemas.openxmlformats.org/officeDocument/2006/relationships/notesSlide" Target="/ppt/notesSlides/notesSlide23.xml" Id="Ra791c9e1fcd04c2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a6b0c8788d4121" /><Relationship Type="http://schemas.openxmlformats.org/officeDocument/2006/relationships/image" Target="/ppt/media/image4.png" Id="R48df6e87f4124a4a" /><Relationship Type="http://schemas.openxmlformats.org/officeDocument/2006/relationships/notesSlide" Target="/ppt/notesSlides/notesSlide24.xml" Id="R4c693150787d486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fdfe83de2048f8" /><Relationship Type="http://schemas.openxmlformats.org/officeDocument/2006/relationships/image" Target="/ppt/media/image5.png" Id="R909cd39f24ac4302" /><Relationship Type="http://schemas.openxmlformats.org/officeDocument/2006/relationships/notesSlide" Target="/ppt/notesSlides/notesSlide25.xml" Id="R661c63bf66294a2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f2098a24a44b78" /><Relationship Type="http://schemas.openxmlformats.org/officeDocument/2006/relationships/image" Target="/ppt/media/image6.png" Id="Rad685fd9dc9f4d0f" /><Relationship Type="http://schemas.openxmlformats.org/officeDocument/2006/relationships/notesSlide" Target="/ppt/notesSlides/notesSlide26.xml" Id="R11ec0e43726b441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4ed8cc5a6a4eeb" /><Relationship Type="http://schemas.openxmlformats.org/officeDocument/2006/relationships/notesSlide" Target="/ppt/notesSlides/notesSlide27.xml" Id="R8ca5248493b54d1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12ef86784944ee" /><Relationship Type="http://schemas.openxmlformats.org/officeDocument/2006/relationships/notesSlide" Target="/ppt/notesSlides/notesSlide28.xml" Id="Rde6b0402b01748c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f218567df24c72" /><Relationship Type="http://schemas.openxmlformats.org/officeDocument/2006/relationships/notesSlide" Target="/ppt/notesSlides/notesSlide29.xml" Id="Re8cce490d345425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8dc619e473470e" /><Relationship Type="http://schemas.openxmlformats.org/officeDocument/2006/relationships/notesSlide" Target="/ppt/notesSlides/notesSlide30.xml" Id="R2bd20ad4639d4f5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977f1551ef4eb2" /><Relationship Type="http://schemas.openxmlformats.org/officeDocument/2006/relationships/notesSlide" Target="/ppt/notesSlides/notesSlide31.xml" Id="R1c5c5cc1b7694801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f290647208425c" /><Relationship Type="http://schemas.openxmlformats.org/officeDocument/2006/relationships/notesSlide" Target="/ppt/notesSlides/notesSlide32.xml" Id="Raf9307f36f144d07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2b095c13874752" /><Relationship Type="http://schemas.openxmlformats.org/officeDocument/2006/relationships/notesSlide" Target="/ppt/notesSlides/notesSlide33.xml" Id="Rd6cd3e9c690649eb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1e7a77527f4f33" /><Relationship Type="http://schemas.openxmlformats.org/officeDocument/2006/relationships/notesSlide" Target="/ppt/notesSlides/notesSlide34.xml" Id="R138a2cf3f23a4c81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cf934823334f72" /><Relationship Type="http://schemas.openxmlformats.org/officeDocument/2006/relationships/notesSlide" Target="/ppt/notesSlides/notesSlide35.xml" Id="R8ac090d4acf140de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c70dc7448142c5" /><Relationship Type="http://schemas.openxmlformats.org/officeDocument/2006/relationships/notesSlide" Target="/ppt/notesSlides/notesSlide36.xml" Id="R71c8f41f0be14a6e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7df77661394199" /><Relationship Type="http://schemas.openxmlformats.org/officeDocument/2006/relationships/notesSlide" Target="/ppt/notesSlides/notesSlide37.xml" Id="R7153209551bb4df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788277-C373-4A50-974D-048807E3D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B5BC08-7B33-4CB1-BAE5-2DFBF4941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66750"/>
            <a:ext cx="4762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YAPAY ZEKÂ DESTEKLİ</a:t>
            </a:r>
          </a:p>
          <a:p xmlns:a="http://schemas.openxmlformats.org/drawingml/2006/main">
            <a:pPr>
              <a:defRPr sz="15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COĞRAFİ BİLGİ SİSTEMLERİ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773D65-0E9B-4175-B29E-3213F435E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5EB99C-670E-4824-8709-D460270E0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28875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9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Mekânsal Örüntü, Kümeleme ve Anomali Analizi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A53891-0DAF-4A69-BC6B-746B2D1DE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81625"/>
            <a:ext cx="438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YBS 363 · Ankara Bilim Üniversitesi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6DA58B-AC06-4B2A-BB7B-941BA2FED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43575"/>
            <a:ext cx="323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701266-A23D-4169-9C09-8329C558C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619125"/>
            <a:ext cx="5381625" cy="538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7ff967bebe49cd"/>
          <a:stretch xmlns:a="http://schemas.openxmlformats.org/drawingml/2006/main"/>
        </p:blipFill>
        <p:spPr>
          <a:xfrm xmlns:a="http://schemas.openxmlformats.org/drawingml/2006/main">
            <a:off x="6191250" y="2536770"/>
            <a:ext cx="5095875" cy="154633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842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8C7912-384C-4311-A544-736D348A9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01E16F-0ACF-43B6-BA43-5B2FF7F44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Öğrenme çıktıları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9C515C-EAF9-4583-BF18-A56066290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7CE47C-B453-4475-AA75-10ECD99FD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9855C4-D709-4EB7-9ED6-417A5ACA0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CA0018-2032-427B-820C-B7642A911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Ders sonunda öğrenci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AFD12A-DB9E-47E7-99B6-DC4A53260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57375"/>
            <a:ext cx="10001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Global ve yerel mekânsal otokorelasyon arasındaki farkı açıklar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Hot Spot, Local Moran's I ve yoğunluk tabanlı kümeleme sonuçlarını ayırt eder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Mekân-zaman küpü ve Emerging Hot Spot sonuçlarını yorumlar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Küme ve anomali analizlerinde ölçek, komşuluk ve çoklu test risklerini değerlendirir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326CF9-72D3-45BB-A7D7-4D72B1F12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287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78B8CD-C6AB-4117-B690-ECE110422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53125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Çıktılar kavram, uygulama ve eleştirel değerlendirme düzeylerini birlikte kapsar.</a:t>
            </a:r>
          </a:p>
        </p:txBody>
      </p:sp>
    </p:spTree>
    <p:extLst>
      <p:ext uri="{BB962C8B-B14F-4D97-AF65-F5344CB8AC3E}">
        <p14:creationId xmlns:p14="http://schemas.microsoft.com/office/powerpoint/2010/main" val="18731668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CC70CA-A906-4B36-99E2-B84FAAF0F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4A6D84-A6B7-442D-ACD2-4C8B2552D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Üç saatlik ders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EE04E4-A47F-48B3-9C8D-5679BCC56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06DD2E-1076-41DB-B931-3E44B74A5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9D16C6-D1FC-4A9A-BE58-5B457DADC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DA8DCC-2E0A-4B37-838A-154030E93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8587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00–55 dk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92D037-8C55-472A-898B-0E00CE0C5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28587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örüntünün istatistiksel temeli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6027B5-1791-4603-B940-34903F8C3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866900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C3EDF0-D1BD-4CEE-87D2-AC1EA1B33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71700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55–110 dk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4943FF-2115-44F9-99ED-50F729E9C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17170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Yerel kümeler ve mekânsal aykırılar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370C76-3983-4D16-938F-CECF2F20B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52725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706178-0F56-462D-B059-6C0D304EC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5752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Ara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57DF30-F8CD-4488-9172-70330033B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05752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10 dakika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C55FE8-6DE2-47FA-9B3E-7CBB4DBBC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38550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AC26CB-CFE6-4056-B7D8-B6045C4C8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43350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120–165 dk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44B4D9-5D1A-4B56-A6B3-5DE1181E7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94335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Kümeleme ve yoğunluk ve Mekân-zaman örüntüleri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F40A06-2B86-4AA7-9294-29084D862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24375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F9F7F1-4DA2-4E48-B85A-E620CD07C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29175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165–180 dk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C876E3-28B4-4363-AC31-B04D6AFFB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29175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Laboratuvar başlangıcı ve değerlendirme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C766CB-12B4-4EE7-BE3D-096C0E62E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10200"/>
            <a:ext cx="981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DE0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9564208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EA57A1-4F0E-4F68-973C-98B15F45D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2AA40F-95E6-4E27-82AC-515CD84BD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089029-BFF9-4C40-8168-6E28170B4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Mekânsal örüntünün istatistiksel temeli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C6F484-0443-47A7-82D9-76C3A066C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Görünen kümelenmenin rastlantısal olup olmadığı sınanır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5155B5-03DD-4408-8A3C-049B08418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1173827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B2F0E3-723A-40FA-A14E-43BE660E4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135CD1-E0AC-48BC-9AC7-40C585566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otokorelasyon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AD7E04-AAD9-43FB-ACD1-C17028668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MEKÂNSAL ÖRÜNTÜNÜN ISTATISTIKSEL TEMELI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55C519-CC88-4374-B520-EAECBEAE6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5D86D5-4AA4-44FC-A3AF-263DCA08C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FB3345-C024-4C46-9AF6-ED265E5A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D7890A-53EA-40CB-9552-A08E47709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Benzer değerlerin yakınlığı bağımsızlık varsayımını bozar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143334-5B5F-4B2B-BAEE-0501D9D33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EFA72A-E34E-44B1-AA9D-D6D97BAEA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Pozitif otokorelasyon benzer değerlerin komşu olmasını ifade eder.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Negatif otokorelasyon komşuların birbirinden farklı olmasını ifade eder.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Komşuluk matrisi hangi gözlemlerin ilişkili olduğunu tanımlar.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Mesafe, bitişiklik veya ağ bağlantısı farklı ağırlık yapıları üretir.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BCA7F0-CA4E-41B1-B694-AB13D8D18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7CF9C8-0EDE-47BB-8760-D314E1C4A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16F620-EEF5-48AB-98BC-B4D4B63D6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C4C724-7EF8-47A8-8F3A-1427CF2E1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6D95E9-29A1-402A-9B93-01174CA44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Pozitif otokorelasyon benzer değerlerin komşu…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540457-0144-4518-9834-38AFE668C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2F8F2E-69CA-4AA3-9BB4-49707F2D8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967B0E-2936-48F5-BE53-04F435806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93851D-95E7-417D-9765-1ED9B7A79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Negatif otokorelasyon komşuların birbirinden…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0F759C-D433-42D8-BD45-2DE06CB96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6F90B2-2074-4707-BB31-0EF4F6B5A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503E86-BF5F-4D25-91D9-C816A4C2C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03A91B-11B0-4752-BCE5-745E4438A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Komşuluk matrisi hangi gözlemlerin ilişkili o…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8485F3-A96B-40BD-AB3A-C725AD0BF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https://doc.esri.com/en/arcgis-pro/latest/tool-reference/spatial-statistics/h-how-cluster-and-outlier-analysis-anselin-local-m.html</a:t>
            </a:r>
          </a:p>
        </p:txBody>
      </p:sp>
    </p:spTree>
    <p:extLst>
      <p:ext uri="{BB962C8B-B14F-4D97-AF65-F5344CB8AC3E}">
        <p14:creationId xmlns:p14="http://schemas.microsoft.com/office/powerpoint/2010/main" val="6074953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ACC47B2-0063-4B54-8152-868F71D1A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244198-9472-450D-9FB0-44287F40B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Global Moran's 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64D0D9-6C3F-4D96-9D80-DCA9789EA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MEKÂNSAL ÖRÜNTÜNÜN ISTATISTIKSEL TEMELI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7B74DD-F40A-4D9F-992B-16E02C289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A0FAE6-27F9-4290-A1A0-FE332F540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650E1E-56F3-43F4-9276-E466F46FC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1A54E7-E11C-476A-BAD0-A390FBC4A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Tek bir istatistik tüm çalışma alanındaki genel eğilimi özetler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C9252B-0EA3-427C-88FD-2E21527C3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1909F0-F289-457F-A42A-B0DE831FB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Pozitif ve anlamlı değer kümelenmeyi destekler.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Negatif ve anlamlı değer dağınık veya dama tahtası örüntüsünü gösterir.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Anlamsız sonuç belirgin bir global örüntü olmadığını düşündürür.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Global sonuç kümelerin nerede olduğunu göstermez.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07CB3B-DC98-455C-B07A-C6454E53D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CF61F8-432B-411C-888D-9A6E36E6F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E2A8BD-D41F-4088-B154-532F4FB77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32B336-663F-4155-B129-4B38A1931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01D656-0FB4-4CD1-963B-3039BA977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23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Pozitif ve anlamlı değer kümelenmeyi destekler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2F2011-C89C-43FC-B0EE-C1C90DCEF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044F0D-7AEB-4EEC-A2FA-778D37A8F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945140-5AD9-4BA5-9548-8EE39639F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932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Negatif ve anlamlı değer dağınık veya dama ta…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F36B86-C790-4C3D-90F6-388083878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E9F3A9-B9FF-4315-87CA-4CE3F4709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63DA0D-DC47-4837-84AB-2040A687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832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Anlamsız sonuç belirgin bir global örüntü olm…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9DA2F0-9BF2-4C9C-AEC4-B1888D9A6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81E504-BEF8-4EF8-A93C-9C0C242DD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F2F70A-7361-4857-9827-55AE31C4F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1582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Global sonuç kümelerin nerede olduğunu göster…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21EABF-E0A4-40FC-9A82-8DCF4C741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https://doc.esri.com/en/arcgis-pro/latest/tool-reference/spatial-statistics/h-how-cluster-and-outlier-analysis-anselin-local-m.html</a:t>
            </a:r>
          </a:p>
        </p:txBody>
      </p:sp>
    </p:spTree>
    <p:extLst>
      <p:ext uri="{BB962C8B-B14F-4D97-AF65-F5344CB8AC3E}">
        <p14:creationId xmlns:p14="http://schemas.microsoft.com/office/powerpoint/2010/main" val="12263992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7C64F8-D721-4546-80E0-98C518940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3BFEFC-66C0-45CD-8292-953EA52FF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Komşuluk seçimi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84E1FB-E3F8-43D2-B992-01CBE0559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MEKÂNSAL ÖRÜNTÜNÜN ISTATISTIKSEL TEMELI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F80506-2A0F-4BC3-B2B8-3D2E7C231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23F9BF-09F6-4135-BB34-52AF60600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F72BB8-4B57-4D44-B205-23BF0F557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00F2E1-8B61-4DDA-B4E8-7D1AA7273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İstatistik sonucu komşuluğun nasıl tanımlandığına duyarlıdır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8A556B-2816-4FFA-95C7-8B6A97F31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9D996A-C8EA-4B5F-ACB1-7E9A8FC04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Sabit mesafe tüm gözlemler için aynı etki yarıçapını kullanır.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K en yakın komşu her gözleme en az belirli sayıda komşu verir.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Poligonlarda rook veya queen bitişikliği kullanılabilir.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Ağ tabanlı komşuluk ulaşım veya akış süreçleri için daha anlamlı olabilir.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5E6ED3-D4C4-4382-B4CA-4ADE06BFF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1c6a1eeaf34716"/>
          <a:stretch xmlns:a="http://schemas.openxmlformats.org/drawingml/2006/main"/>
        </p:blipFill>
        <p:spPr>
          <a:xfrm xmlns:a="http://schemas.openxmlformats.org/drawingml/2006/main">
            <a:off x="7178750" y="2143125"/>
            <a:ext cx="3597126" cy="32385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655B82-9107-4A64-86B6-3A9A9FF99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C34E97-AD1F-4E6C-A9FD-F045A24C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https://doc.esri.com/en/arcgis-pro/latest/tool-reference/space-time-pattern-mining/learnmoreemerging.html</a:t>
            </a:r>
          </a:p>
        </p:txBody>
      </p:sp>
    </p:spTree>
    <p:extLst>
      <p:ext uri="{BB962C8B-B14F-4D97-AF65-F5344CB8AC3E}">
        <p14:creationId xmlns:p14="http://schemas.microsoft.com/office/powerpoint/2010/main" val="18676731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8A4F6C-5574-4B08-BA7D-65037D93C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5F0F2F-921E-46E4-B660-45F5C9001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 etkisi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FDC3E7-2A2E-4169-8320-CA491EFEC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MEKÂNSAL ÖRÜNTÜNÜN ISTATISTIKSEL TEMELI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9F40F8-0B3C-4673-8F6D-BBE84E0DF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7F92CA-34D6-4EBF-B854-839F7A2E9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C939B7-F094-45DE-8175-4BB254112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233C7B-1A77-4EF5-8BAB-7E94E03CB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Sıcak nokta yalnızca veri özelliği değil, analiz ölçeğinin de sonucudur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15D558-4C7A-4C17-A6E6-78A01758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0DA6C3-B94C-4877-BE86-3E14D97A4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Çok küçük mesafe birçok gözlemi komşusuz bırakabilir.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Çok büyük mesafe yerel farklılıkları ortalamaya dönüştürür.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Incremental Spatial Autocorrelation uygun mesafe adaylarını gösterebilir.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Sonuçlar birden fazla anlamlı ölçekte karşılaştırılmalıdır.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5B4213-52AB-4815-A3BC-F4434EE59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BD656C-8800-4B09-BBB5-6B167AEA6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EEA074-039D-4A55-885C-BA501FB60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C2E73F-4A6F-4FAD-B274-A9D36038B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Çok küçük mesafe birçok gözlemi komşusuz bıra…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CF2BA1-A0D0-4DD0-9500-B8DCD985E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9AFB45-771D-4644-86CB-2F6E6C89E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Çok büyük mesafe yerel farklılıkları ortalama…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260C69-1741-4B79-B68D-901D9B252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C01D4A-C0D4-4E57-A2C1-3D881B48F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Incremental Spatial Autocorrelation uygun mes…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36515D-CD6A-4E34-AF69-418170586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Sonuçlar birden fazla anlamlı ölçekte karşıla…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4C03E7-AEF4-47E4-AF9B-069AB3897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https://doc.esri.com/en/arcgis-pro/latest/tool-reference/spatial-statistics/h-how-cluster-and-outlier-analysis-anselin-local-m.html</a:t>
            </a:r>
          </a:p>
        </p:txBody>
      </p:sp>
    </p:spTree>
    <p:extLst>
      <p:ext uri="{BB962C8B-B14F-4D97-AF65-F5344CB8AC3E}">
        <p14:creationId xmlns:p14="http://schemas.microsoft.com/office/powerpoint/2010/main" val="11490746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0567EE-3AEB-4F96-894C-FAB840C61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D900DE-FE86-4CE8-8BB2-F647680C1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Anlamlılık ve çoklu test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E831E7-D98A-4306-89A3-792462777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MEKÂNSAL ÖRÜNTÜNÜN ISTATISTIKSEL TEMELI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8A55F8-A4E5-495C-959A-9F9674C1C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B9DB11-900C-4EFB-B254-B9BA5D8D9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7C5BF4-847E-4D4D-8A36-F411B5B08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DB61FF-2D0A-4679-A29A-A433F5344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Çok sayıda yerel test yanlış pozitif riskini artırır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E178ED-0D9B-4568-9819-337FA7D7C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CEDADC-572F-4905-9AB3-4044C27AD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konum için ayrı test yapıldığında tesadüfi anlamlılıklar oluşabilir.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FDR düzeltmesi yanlış keşif oranını kontrol etmeye yardımcı olur.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p-değeri etki büyüklüğü değildir.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 yorumunda z-skoru, sınıf ve komşuluk birlikte belirtilmelidir.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332CCF-63D9-4ED7-A600-313942C73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D193F1-0A4B-4DD4-ADEB-EA3FB0F94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C44B76-3062-40B5-A450-114A6CC21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619A58-38DB-4195-9F8B-E1B0BB615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F19193-C236-455A-8FB3-A2AFA727D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365B73-3D51-4A6A-94A6-4A534DF98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480B7B-21C4-4B53-87BD-0C38B566C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45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konum için ayrı test yapıldığında tesadüf…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5EBDED-F3C5-42B8-ACB5-34587B1E3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E89A72-6B8D-4C7E-98E1-FEA51C383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C2A7CA-352E-492D-97D2-2EFF48F12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FDR düzeltmesi yanlış keşif oranını kontrol e…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28B6FA-2231-4086-897C-F05ECF382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7679D6-68E4-454E-96A2-34C7C2C56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CDC800-6D6F-4499-9117-D18D284EE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795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p-değeri etki büyüklüğü değildir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365E92-6005-4198-A8BF-C30303715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https://doc.esri.com/en/arcgis-pro/latest/tool-reference/space-time-pattern-mining/learnmoreemerging.html</a:t>
            </a:r>
          </a:p>
        </p:txBody>
      </p:sp>
    </p:spTree>
    <p:extLst>
      <p:ext uri="{BB962C8B-B14F-4D97-AF65-F5344CB8AC3E}">
        <p14:creationId xmlns:p14="http://schemas.microsoft.com/office/powerpoint/2010/main" val="150151933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5D8BDE-DE1A-423C-A0FA-242CE7248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968DEA-5B67-424B-A627-C5300232B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5C1E87-9A00-4077-A303-44D7E69E3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Yerel kümeler ve mekânsal aykırılar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AB11E8-9329-413F-95B3-454EFB068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Yerel istatistikler örüntünün konumunu belirler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E15495-99F4-4A54-835E-BE600A5D3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10287306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3C254F-8602-4C9C-BAB3-474531185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9AA832-DC3E-470E-BAAC-9F5C03E65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Anselin Local Moran's 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0E3C5B-0005-452C-889C-A0B65F66A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YEREL KÜMELER VE MEKÂNSAL AYKIRILAR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E1E441-4209-4AA3-9CB8-9972D5F28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7B8C8C-500B-4C1D-B7E9-C4ECDA579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E3BA73-3101-4D6E-A4CD-395FFF595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BFD701-CA30-4787-BD7F-5F03A82AA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Yerel kümeler ile komşularından farklı aykırı değerleri ayırır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809AB9-4BF8-480D-AA5D-751716876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9C1FB9-C11F-4B0D-983F-B99952850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HH: yüksek değer, yüksek komşular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LL: düşük değer, düşük komşular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HL: yüksek değer, düşük komşular arasında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LH: düşük değer, yüksek komşular arasında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anlamlı konumlar sınıflandırılır.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84670E-2D2E-4A6B-9101-5CCBFEAC7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C6D1A8-8A5A-4531-A1C2-2F3EDC9F1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393F0D-1AF7-4C88-8338-1F6F34C91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6BA9EF-226E-4682-8D36-E62D396F1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FD3A72-EBC9-4BB9-B9A2-09016EC68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6FB9BA-6D8E-4B5A-9551-317D86F41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DEA036-E47D-4E3B-8591-378749181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FE9EEB-209F-4581-9AC8-C7FE9FF5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26CD64-EFB4-4BA4-AAE9-DE9FA72DF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LL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D012A8-7349-4DD3-A54B-F09FC0887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45C012-6741-45E1-A754-8C3D1FFAE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4C6D90-4831-4129-8BCA-8D6A3239E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9F6A76-ACBE-4EA2-AC65-3CCFB3E7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175FE1-53ED-4703-9ACB-C37A63189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https://doc.esri.com/en/arcgis-pro/latest/tool-reference/spatial-statistics/h-how-cluster-and-outlier-analysis-anselin-local-m.html</a:t>
            </a:r>
          </a:p>
        </p:txBody>
      </p:sp>
    </p:spTree>
    <p:extLst>
      <p:ext uri="{BB962C8B-B14F-4D97-AF65-F5344CB8AC3E}">
        <p14:creationId xmlns:p14="http://schemas.microsoft.com/office/powerpoint/2010/main" val="212288722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F4F6F1-B630-4340-8D5A-D7E49B570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EA011C-CC35-4DA9-8291-6ADF718DA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Hot Spot Analysis Getis-Ord Gi*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DF0385-4941-48C0-B819-BE20807E8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YEREL KÜMELER VE MEKÂNSAL AYKIRILAR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A4B106-4E7C-474C-919D-04B20ABF7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35489E-D13E-4ABB-8F5F-F78A0FB88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20676F-9D7C-4AA8-AED3-40732B686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13EB71-F696-4E76-9D25-82B304AA3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Yüksek veya düşük değerlerin yerel yoğunlaşmasını ölçer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8C9C85-4765-4EFE-B3DA-1F9C45628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25B4AA-560C-4352-B97E-CB471142F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Yüksek pozitif z-skoru sıcak noktayı gösterir.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Düşük negatif z-skoru soğuk noktayı gösterir.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Tek başına yüksek değer sıcak nokta olmak için yeterli değildir.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Komşuların da yüksek olması ve örüntünün anlamlı olması gerekir.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41351D-8667-4C24-9CF8-F00D180BE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366f139b2f4328"/>
          <a:stretch xmlns:a="http://schemas.openxmlformats.org/drawingml/2006/main"/>
        </p:blipFill>
        <p:spPr>
          <a:xfrm xmlns:a="http://schemas.openxmlformats.org/drawingml/2006/main">
            <a:off x="7301247" y="2143125"/>
            <a:ext cx="3352132" cy="32385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52615A-727E-4FDC-8B86-43D48DF54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7E9232-DE0A-4866-A489-544F0A3FD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https://doc.esri.com/en/arcgis-pro/latest/tool-reference/space-time-pattern-mining/learnmoreemerging.html</a:t>
            </a:r>
          </a:p>
        </p:txBody>
      </p:sp>
    </p:spTree>
    <p:extLst>
      <p:ext uri="{BB962C8B-B14F-4D97-AF65-F5344CB8AC3E}">
        <p14:creationId xmlns:p14="http://schemas.microsoft.com/office/powerpoint/2010/main" val="184716322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8E11DE-781E-447C-B39A-5F821E898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80A176-B11B-41C6-9629-034DD950B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Local Moran ve Gi* farkı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A1D9D6-EDFC-404A-BC51-92E8868F9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YEREL KÜMELER VE MEKÂNSAL AYKIRILAR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CC990E-0A2E-4F4B-8817-DF99642F0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09098C-F035-42AB-A8DD-C68C860B5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06B1A7-489F-4456-A1EB-9CB1AC1A2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902B86-C7C0-4EF2-9CAE-3374542AB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İki yöntem farklı araştırma sorularını yanıtlar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9148A3-D249-4FC8-BE54-861AF91C2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F1D8A4-81D8-4ED5-B198-B1801A02E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Local Moran's 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3C81F3-255F-4A87-9DA5-1D1E5EF15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Küme ve mekânsal aykırı değer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HH, LL, HL, LH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Sınır ve anomali soruları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8E8993-5D2F-49AE-996B-85B5202CA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047875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AD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0295A1-2A4E-481F-94A5-0BDBC285B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Getis-Ord Gi*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9D5449-862E-4DF8-9613-5A32A8DF7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Sıcak ve soğuk yoğunlaşma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Yüksek ve düşük kümeler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Kaynak tahsisi ve önceliklendirme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096E6A-3C3D-40BE-BBAF-4E93A2FD0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https://doc.esri.com/en/arcgis-pro/latest/tool-reference/spatial-statistics/h-how-cluster-and-outlier-analysis-anselin-local-m.html</a:t>
            </a:r>
          </a:p>
        </p:txBody>
      </p:sp>
    </p:spTree>
    <p:extLst>
      <p:ext uri="{BB962C8B-B14F-4D97-AF65-F5344CB8AC3E}">
        <p14:creationId xmlns:p14="http://schemas.microsoft.com/office/powerpoint/2010/main" val="7952541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387B6C-30F1-4E86-AC54-9487BC0A2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B2E4C4-307F-4C28-B8B5-16D831C37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aykırı değer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2843A2-AA5E-4888-BA62-F332430E8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YEREL KÜMELER VE MEKÂNSAL AYKIRILAR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85FC00-3541-4501-87CE-7FE4A0886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4FAD6B-2DE3-4A1E-8E20-1193D6EE7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0E0F20-68FC-4B07-9ECC-13BD1AF31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1D0F7F-6AF9-4385-A224-3AF06EFBD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Aykırılık bağlama göre tanımlanır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D9CC55-7824-4DBB-ADC5-E154FEBC9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341BCE-7FDA-47EE-B72C-E84B8DFB5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Global olarak sıradan bir değer yerel olarak aykırı olabilir.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HL ve LH alanları keskin geçiş veya veri hatası gösterebilir.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Aykırı konum önce veri kalitesi, sonra süreç açıklaması açısından incelenir.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Aykırı değeri otomatik silmek önemli bir yerel olguyu kaybettirebilir.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96AD8A-C015-4DCF-8868-13664F5F0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6F9283-A0D1-48D9-88EA-5B74196CD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6326C2-2D70-471D-AE38-594ECE853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268553-7EF8-49AE-A909-7A689EADB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98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Global olarak sıradan bir değer yerel olarak…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DD115C-CB91-4E65-95CE-AE4F29B4D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D6C8A6-C3CC-4F6F-AE28-A853A2F2E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103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HL ve LH alanları keskin geçiş veya veri hata…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C1D5FC-E100-434F-B7FB-19D1CF80E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B8312B-AEB9-41B4-9A4F-A4414F166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646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Aykırı konum önce veri kalitesi, sonra süreç…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4B9574-9A8D-48FF-86B6-2233BDCB7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Aykırı değeri otomatik silmek önemli bir yere…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55A6F5-BAEA-42A2-BDF1-C40958AE7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https://doc.esri.com/en/arcgis-pro/latest/tool-reference/spatial-statistics/h-how-cluster-and-outlier-analysis-anselin-local-m.html</a:t>
            </a:r>
          </a:p>
        </p:txBody>
      </p:sp>
    </p:spTree>
    <p:extLst>
      <p:ext uri="{BB962C8B-B14F-4D97-AF65-F5344CB8AC3E}">
        <p14:creationId xmlns:p14="http://schemas.microsoft.com/office/powerpoint/2010/main" val="163492968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3C169F-DF0C-4EC1-AA99-C0E4F41F8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29ED46-0AF9-4339-9EB8-2203A723C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Uygulama örneği: erişim eşitsizliği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867C1-4949-4703-A337-269379C69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YEREL KÜMELER VE MEKÂNSAL AYKIRILAR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A33E43-62AE-496F-801B-726D82C7E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B48392-E764-4CEF-AAB8-1C20ADC4B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40F0D2-7937-428C-A153-FCF5119F5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1E04B4-3DD7-4502-B79A-7F52D4777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Yerel istatistik karar alanlarını görünür kılar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6C5D4F-4930-4B23-89B5-4442DDA9A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B3B089-2C8C-43DF-BB0A-219C2FD22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HH: yüksek nüfus ve yüksek hizmet açığı kümesi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HL: çevresine göre beklenmedik yüksek açık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LL: düşük açık ve düşük komşular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Gi*: müdahalenin yoğunlaştırılacağı sıcak alanlar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Sonuçlar nüfus ve idari sınırlarla birlikte yorumlanır.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52AEFF-6E07-4688-85E6-9C387858A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2C2EFD-7B38-414D-8D4A-E35F7C9BA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8738DD-AAE2-4604-84F7-ED1DAA4CD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D19F82-14E5-4E88-83DD-BE2DE0F16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951500-F35C-435A-BCD2-B6C571F5C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4F6B9D-BD95-456B-94EA-B16D25E2E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3ACEF8-D326-41B2-A5A2-047B3FAED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F6694F-88E8-4BBB-A8EB-B8697D530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A22BDF-CDB8-4113-AADD-E1DD8BD69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1BB1B7-21A5-4574-9239-AA564D380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BDCD4C-4F69-4D0F-8FF6-3AF516DAD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7F5654-4477-4534-ADD7-D8298807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D53F5F-4072-4333-AA02-1AF761EEA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LL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168B17-8DBE-4D50-B4AD-1F4654BAF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https://doc.esri.com/en/arcgis-pro/latest/tool-reference/spatial-statistics/h-how-cluster-and-outlier-analysis-anselin-local-m.html</a:t>
            </a:r>
          </a:p>
        </p:txBody>
      </p:sp>
    </p:spTree>
    <p:extLst>
      <p:ext uri="{BB962C8B-B14F-4D97-AF65-F5344CB8AC3E}">
        <p14:creationId xmlns:p14="http://schemas.microsoft.com/office/powerpoint/2010/main" val="114693536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0A551A-BEF6-4246-BC3C-41AC5E4B6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58EDF4-EBC7-43EE-9378-D6F30C357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A9A11E-1C76-4F03-9206-20D9A9451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Kümeleme ve yoğunluk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08604F-26CA-441A-A619-FE7FFD901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Etiketsiz öğrenme benzer veya yoğun gözlemleri gruplar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B2C0D2-23BA-48B7-8157-643419601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157230283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2D7BFE-3CDB-42BD-93FB-F73F16982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7FC73C-1432-4BF5-AA8E-011F3E946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K-means ve çok değişkenli kümeleme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D02F44-70C2-4B25-BE94-7424D2A3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KÜMELEME VE YOĞUNLUK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E95A54-F861-4F35-A735-1D0C966A9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037549-0BB4-4F2E-8505-9DC4B0C92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3EA541-74BD-4748-AB07-D578564F3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F94456-86B4-4F61-943F-E2E08FC23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Kümeler özellik uzayındaki benzerliğe dayanır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D8C46C-78B7-49B5-B452-BA42B95BE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F9DA55-9DA5-43F6-941B-3DED7201E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Küme sayısı önceden belirlenir.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Değişkenler ortak ölçeğe getirilmelidir.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Aykırı değerler merkezleri etkileyebilir.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Küme numaralarının doğal sırası yoktur.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olarak parçalı kümeler oluşabilir.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1429D6-A6CC-4764-9684-7E79F6D5C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691445-0D62-4416-90FB-7D2032D91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435C0E-A3EA-4E57-9A63-3BCF749E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A31B8B-595A-459D-98AD-ABB34C387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3DB512-7C67-4CC8-92D5-58A491E4C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Küme sayısı önceden belirlenir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F76214-5067-4450-AE6F-7DCE8D48E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794A5A-E8CD-4203-9CE9-8B525DDA7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E9D6F0-CF06-4A80-AD32-4E65F50C0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979817-08AE-4578-8BCA-C0AC4976C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Değişkenler ortak ölçeğe getirilmelidir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338712-644C-446A-88FC-0018DEAD7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B8FDB9-A942-4ACA-A6FE-03D6148B1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9D862B-EC6C-4900-B06F-22CFB9553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359CD9-4AF1-4FBD-BE9F-94525B346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Aykırı değerler merkezleri etkileyebilir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E8C7C5-9007-4561-8F56-FE1643650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17359543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1B9194-1CB0-4F20-BA5E-2A2ACECFC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A961D3-7C62-46DD-B795-480C99D83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DBSCAN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AF59F7-D3BD-4E15-BEFE-BF7D169BC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KÜMELEME VE YOĞUNLUK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79611C-F6D3-486A-84A1-D4219FA1C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48F1FE-DE22-47F7-86B2-9CBC997B0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ED905B-B04B-4064-AD9E-23D21BA11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AB636C-AE3F-4257-909F-FAC66D403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Yoğun bölgeleri bulur ve seyrek noktaları gürültü olarak ayırır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AA519D-9131-4EB0-91E5-B8765C66B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C89F82-F6D7-49EE-BB9E-4639048FE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Epsilon komşuluk mesafesini tanımlar.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Minimum points çekirdek yoğunluğunu belirler.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Küme sayısı önceden verilmez.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Düzensiz biçimli kümeleri yakalayabilir.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Farklı yoğunluklara sahip veri tek epsilon ile zorlanabilir.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AB6F2E-3919-4EEC-B6D4-8BB029E0F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D214E1-419A-476C-98AE-8EA8DBA22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E2ED1F-99B1-435E-A8C6-DDBA67A82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B67C3D-8A4F-42FF-842D-B4B37A102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3FD247-6CB0-40D6-BABD-8AFAE92D1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711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Epsilon komşuluk mesafesini tanımlar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11AA57-F243-4B46-B251-FE95E078D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65747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7145BA-867C-4AB6-ABA6-CB504F40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733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0D0083-FA02-480E-A048-41A5F5B79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8132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98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Minimum points çekirdek yoğunluğunu belirler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6AA3EA-168C-42E6-AC59-9A7F1698C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4C1D94-3A75-4BB9-AE67-69D3867E1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281EA4-62BD-481E-BBEC-8FBD4E102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Küme sayısı önceden verilmez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E88A33-9940-47BB-82C2-EA6A239DA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895725"/>
            <a:ext cx="1381125" cy="990600"/>
          </a:xfrm>
          <a:prstGeom xmlns:a="http://schemas.openxmlformats.org/drawingml/2006/main" prst="roundRect">
            <a:avLst>
              <a:gd name="adj" fmla="val 9615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DF98F6-D6F4-40BF-B330-BC52A9F72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9719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1E2929-589D-444C-9092-CBAF41CB7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219575"/>
            <a:ext cx="11525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Düzensiz biçimli kümeleri yakalayabilir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BB7DDA-AC8C-4063-82A2-45A82435D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https://pro.arcgis.com/en/pro-app/latest/tool-reference/spatial-statistics/densitybasedclustering.htm</a:t>
            </a:r>
          </a:p>
        </p:txBody>
      </p:sp>
    </p:spTree>
    <p:extLst>
      <p:ext uri="{BB962C8B-B14F-4D97-AF65-F5344CB8AC3E}">
        <p14:creationId xmlns:p14="http://schemas.microsoft.com/office/powerpoint/2010/main" val="106732078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64F111-FCA6-4C62-A0B9-FD847A54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126229-D04E-4CD1-AF3D-E7FC922D3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HDBSCAN ve OPTICS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827244-0D5C-480C-BC61-8208D897E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KÜMELEME VE YOĞUNLUK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FA0178-2AE4-4F3C-9EE1-6284EE5F1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5DD7F3-A061-4333-9FDA-2FC6606FF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F6C72B-7718-4956-BE83-E3A5D38E2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046B4A-F862-45C8-A83B-7BFB306DD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Değişken yoğunluklu örüntülerde DBSCAN'e alternatif sunar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05F35A-B34D-47CD-A86F-6F9EE7F1D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CDE92B-5938-4A98-B8CE-1037E24FC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HDBSCAN farklı mesafelerde kararlı kümeler arar.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OPTICS noktaları erişilebilirlik yapısına göre sıralar.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aracı defined distance, self-adjusting ve multi-scale seçenekleri sunar.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Küme olasılığı ve gürültü sınıfı ayrıca değerlendirilmelidir.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4C57C9-241A-4C29-BD53-11D2FF84B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29436D-CEC0-4D4C-9274-FDC7AA9D2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22B4AE-4105-465E-90BB-D4F3E8766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57475"/>
            <a:ext cx="2952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549BBA-E619-4AB0-9A05-38A1C7989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336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68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HDBSCAN farklı mesafelerde kararlı kümeler ar…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228658-2299-4A7A-8AE1-CD3E601C8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295650"/>
            <a:ext cx="26098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5BDDBF-6619-48D9-B201-E1971AA6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371850"/>
            <a:ext cx="2324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4996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OPTICS noktaları erişilebilirlik yapısına gör…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07EDC1-7615-407A-AA68-1DD036FC2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3933825"/>
            <a:ext cx="22669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E83FEE-513F-4305-BF37-B3BCA6DE8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010025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aracı defined distance, self-adjus…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8D4FC2-363B-4F85-9A9A-F582D6F2E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572000"/>
            <a:ext cx="19240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758DD5-B82A-42DD-92C3-A8F826820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64820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Küme olasılığı ve gürültü sınıfı ayrıca değer…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321F49-6811-423B-90E7-81507B3DD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578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genelden uygulamaya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43EB16-A1A2-43F8-A4F5-EC8958DCD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https://pro.arcgis.com/en/pro-app/latest/tool-reference/spatial-statistics/densitybasedclustering.htm</a:t>
            </a:r>
          </a:p>
        </p:txBody>
      </p:sp>
    </p:spTree>
    <p:extLst>
      <p:ext uri="{BB962C8B-B14F-4D97-AF65-F5344CB8AC3E}">
        <p14:creationId xmlns:p14="http://schemas.microsoft.com/office/powerpoint/2010/main" val="119643158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D53625-139A-4DA7-A6E8-F354AB15F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05E14B-6617-402B-9C2D-77D936E6E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kısıtlı kümeleme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D9DDD2-1822-4F24-AE0F-9C4539A0F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KÜMELEME VE YOĞUNLUK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93E927-E8D8-4A6C-A1D4-A5AC5A461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651D8F-355E-48A0-9F89-F3E98E016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00833F-1B4E-4E1A-B68A-5C2107B06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D7DE5C-EF12-4866-B42B-01BCCA09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Coğrafi bütünlük istatistiksel benzerlikle dengelenir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12B196-2336-4EDF-87F5-1A85D4C7E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FDF873-2B27-48DF-9669-CA0A4CE56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Bitişik alanların aynı bölgede olması zorunlu tutulabilir.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Sonuç planlama bölgeleri için daha uygulanabilir olabilir.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Kısıt, kümeler içindeki homojenliği azaltabilir.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Kısıtlı ve kısıtsız çözümler birlikte raporlanmalıdır.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C017F9-0630-4518-9D80-BC5126038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631F3B-C732-48D6-972D-C46782F77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52B690-D5E3-4E5B-8D71-D1C8F2E43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3F7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C76292-D6A8-4F39-B840-94EF1AFE9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103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Bitişik alanların aynı bölgede olması zorunlu…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472792-6A0A-495D-B3AA-CBF0B1ED0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64807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B7C6C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CAD2C6-CBDD-4597-A281-9AD94EA79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09575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Sonuç planlama bölgeleri için daha uygulanabi…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B4FB27-C07A-415C-875F-6EEDC9C4C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67025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E40074-47D0-496B-9F70-41D7ED912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97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048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Kısıt, kümeler içindeki homojenliği azaltabil…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21D472-06F0-4371-B56C-B8B8A39A5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905375"/>
            <a:ext cx="2590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Kısıtlı ve kısıtsız çözümler birlikte raporla…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8DA704-CAD8-41CC-82F1-C9EB4C89C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81768974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233141-7ECB-454E-93D7-BD022141F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FD4EFE-72B2-40B0-A2D2-B53A074BC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Küme kalitesini değerlendirme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7396F8-4418-4ACE-A1B1-F99FCE6ED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KÜMELEME VE YOĞUNLUK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BC359B-749A-4BA7-B3BB-3C000F081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B303AC-D4A9-4444-A7D6-198164FE4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C8084B-2DF0-40F9-B7A1-8E9848190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32269A-8E3D-4D30-B743-2E2AE20BD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Tek bir görsel ayrışma yeterli değildir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AB12F2-521C-4111-AB37-75A88656C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F0A189-086F-4B4B-A033-FC5036420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Silhouette değeri kümeler arası ayrımı ölçer.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Küme boyutları ve değişken profilleri incelenir.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Farklı başlangıç ve parametrelerle çözüm kararlılığı sınanır.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 üzerinde coğrafi anlam ve uygulanabilirlik kontrol edilir.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C13394-53C7-414B-A749-6B83085A4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980AAB-5832-447F-8A42-A3C8400A7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CC9A53-511F-4350-9150-BD818E48F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9280D2-0CF2-4E2F-B9F6-BA515B213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22F9F7-573C-4886-AD44-9A2D4F131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3410FA-B712-4006-9758-5DA671200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958D4E-0848-4490-835B-4A97E98FA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Silhouette değeri kümeler arası ayrımı ölçer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E158CF-0A19-483A-92A0-A6FD661E9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82D485-4752-4A04-BC52-5492805AD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98A27A-B85F-46FF-950C-B4187C50B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Küme boyutları ve değişken profilleri incelen…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FFC52D-DE7D-47FB-B5E0-3649836B3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02A981-A7DB-41CC-9576-873674694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57B3D4-1628-490D-A1DF-A0AE5BA5D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36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Farklı başlangıç ve parametrelerle çözüm kara…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5B3402-F3D4-4009-822F-338ADBFCF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https://pro.arcgis.com/en/pro-app/3.5/help/analysis/ai/geoai.htm</a:t>
            </a:r>
          </a:p>
        </p:txBody>
      </p:sp>
    </p:spTree>
    <p:extLst>
      <p:ext uri="{BB962C8B-B14F-4D97-AF65-F5344CB8AC3E}">
        <p14:creationId xmlns:p14="http://schemas.microsoft.com/office/powerpoint/2010/main" val="50913377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60A116-E50B-4132-B205-95CF87CAF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17CB8B-F4FB-4C75-B031-CFF12AE83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705B22-14B2-4674-8ECE-EAFBE6403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1009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Mekân-zaman örüntüleri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C19987-9AB7-47A3-83A0-4624D3694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Küme davranışının zaman içinde nasıl değiştiği incelenir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47F254-6AB8-473C-B834-0F9686557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F4B400"/>
                </a:solidFill>
                <a:latin typeface="Aptos"/>
                <a:ea typeface="Aptos"/>
                <a:cs typeface="Aptos"/>
              </a:rPr>
              <a:t>Bu bölümde kavram, yöntem ve uygulama bağlantısı kurulacaktır.</a:t>
            </a:r>
          </a:p>
        </p:txBody>
      </p:sp>
    </p:spTree>
    <p:extLst>
      <p:ext uri="{BB962C8B-B14F-4D97-AF65-F5344CB8AC3E}">
        <p14:creationId xmlns:p14="http://schemas.microsoft.com/office/powerpoint/2010/main" val="23749126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48FD52-B6F3-460F-97B6-EC8D3D503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682CC5-5815-43B7-9422-7F60B85CC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Space Time Cube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7D0B93-864F-4680-83B8-F6320FC8A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MEKÂN-ZAMAN ÖRÜNTÜLERI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F8A299-737E-4345-827F-DF387556A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DAB76B-F200-4263-93C1-BD4414D6B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6F9268-E951-4A9A-85DA-C70DA5684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6F18F7-9882-4B15-976A-63E437D29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Her konumun zaman serisi üç boyutlu kutularda tutulur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73D866-BBF2-4706-B148-5D26BA0F8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E6D533-6A60-4341-959C-27406AA2A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X ve Y konumu, Z ekseni zamanı temsil eder.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bin için olay sayısı veya özet değer hesaplanır.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Eksik zaman adımları ve zaman aralığı sonucu etkiler.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Küp, Emerging Hot Spot ve zaman serisi araçlarının girdisidir.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10E37B-C683-4245-878D-2804385F8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F34225-2D61-4373-AD8F-A01330914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64CED8-0452-4B45-874B-82675C3A4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384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AF1FE5-19E0-46FA-998E-B9A8843D8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62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F0A3FF-1C1F-4F60-979D-A9D782444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051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X ve Y konumu, Z ekseni zamanı temsil eder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4AD5A9-9539-493A-B4C8-40C5FA18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9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D09CB5-899B-4B08-AB17-56DD5B120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147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5775E4-E6EF-42CC-84E7-348CE21AC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385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B80CF2-8C3D-4F7E-BDE2-438A7E09B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5814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bin için olay sayısı veya özet değer hesa…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490959-FA8B-4C5E-A491-542850403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862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4C46FA-C088-49C9-A564-B1836BE78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91025"/>
            <a:ext cx="27432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CF3061-43BD-49B0-8A8E-3AE655325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148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C8D96C-F249-40A7-854B-98A503072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5770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56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Eksik zaman adımları ve zaman aralığı sonucu…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2ABFD4-6238-4191-8AB0-BA430F079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https://doc.esri.com/en/arcgis-pro/latest/tool-reference/space-time-pattern-mining/learnmoreemerging.html</a:t>
            </a:r>
          </a:p>
        </p:txBody>
      </p:sp>
    </p:spTree>
    <p:extLst>
      <p:ext uri="{BB962C8B-B14F-4D97-AF65-F5344CB8AC3E}">
        <p14:creationId xmlns:p14="http://schemas.microsoft.com/office/powerpoint/2010/main" val="126848581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B19910-0076-412F-8F3A-2CFAB3CF7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699E98-185D-46BE-A55C-D1FB1324A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Emerging Hot Spot Analysis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D25C45-7B6B-4A02-A2EE-3774CEA2D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MEKÂN-ZAMAN ÖRÜNTÜLERI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B73FF5-29C7-40D4-8ECA-FBD83A5D2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69976E-6BB1-447B-A318-88CEFF25D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3D0DCE-122F-4C65-AB0C-8717A2DA8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6C5A3D-3A8D-4C94-BF75-8D6487621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Araç sıcak ve soğuk noktaların zaman içindeki davranışını sınıflandırır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4D8F07-E1AE-4E11-AD74-70BB0DCFB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25EEA9-91A1-461F-BCCB-5A02E4EC1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New, consecutive, intensifying, persistent ve diminishing örüntüler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Sporadic, oscillating ve historical örüntüler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konum için Gi* zaman serisi ve Mann-Kendall eğilimi kullanılır.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FDR düzeltmesi mekânsal ve çoklu test etkisini azaltır.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35B381-6E56-43BE-8B39-1E175593D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df6e87f4124a4a"/>
          <a:stretch xmlns:a="http://schemas.openxmlformats.org/drawingml/2006/main"/>
        </p:blipFill>
        <p:spPr>
          <a:xfrm xmlns:a="http://schemas.openxmlformats.org/drawingml/2006/main">
            <a:off x="7358063" y="2143125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1E7320-305B-4B3B-ACA6-1B873B990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93B0EA-ADC7-4E4D-82A8-ACC7BA01C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https://doc.esri.com/en/arcgis-pro/latest/tool-reference/space-time-pattern-mining/learnmoreemerging.html</a:t>
            </a:r>
          </a:p>
        </p:txBody>
      </p:sp>
    </p:spTree>
    <p:extLst>
      <p:ext uri="{BB962C8B-B14F-4D97-AF65-F5344CB8AC3E}">
        <p14:creationId xmlns:p14="http://schemas.microsoft.com/office/powerpoint/2010/main" val="144874755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E9D86B-916D-489F-98A8-4928543AE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B6CC54-3109-4E55-BB1E-5FBAF0096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Intensifying ve persistent farkı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7B6E66-6499-442D-9EC2-9CFDE5373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MEKÂN-ZAMAN ÖRÜNTÜLERI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08F7B5-3BFD-4A4E-A373-1776FBC3F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002760-4EE4-42C2-8D86-F7858FBD5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112396-BAE8-4752-8B95-BBB4A9822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EEE95A-AA1C-4699-9908-458FD76BF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Sürekli sıcak olmak ile giderek güçlenmek aynı değildir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E1C083-E4D4-4101-93A9-06A6AC50B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9E7775-BB43-417A-AA48-5F82B784D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Persistent hot spot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064BB4-5FED-4BEB-A9B7-247C178E8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Zaman adımlarının büyük bölümünde anlamlı sıcak nokta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Belirgin artış veya azalış eğilimi yok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A6BDCE-858B-43EA-87E4-CA747B358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047875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AD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F94C3E-DF32-4CEB-AD2C-7D4F17F6D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4787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Intensifying hot spot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58CDF4-A6C0-4973-825A-87545513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19375"/>
            <a:ext cx="4476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Son dönemlerde sıcak nokta</a:t>
            </a:r>
          </a:p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Z-skorlarında anlamlı artış eğilimi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9cd39f24ac4302"/>
          <a:stretch xmlns:a="http://schemas.openxmlformats.org/drawingml/2006/main"/>
        </p:blipFill>
        <p:spPr>
          <a:xfrm xmlns:a="http://schemas.openxmlformats.org/drawingml/2006/main">
            <a:off x="5514295" y="5048250"/>
            <a:ext cx="1163411" cy="1143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32EA31-8796-453D-89F1-6240130EB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https://doc.esri.com/en/arcgis-pro/latest/tool-reference/space-time-pattern-mining/learnmoreemerging.html</a:t>
            </a:r>
          </a:p>
        </p:txBody>
      </p:sp>
    </p:spTree>
    <p:extLst>
      <p:ext uri="{BB962C8B-B14F-4D97-AF65-F5344CB8AC3E}">
        <p14:creationId xmlns:p14="http://schemas.microsoft.com/office/powerpoint/2010/main" val="66098494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1A43F2-2C78-4B49-A178-A28B049D2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A1E562-3C91-4BFE-82E4-D33225A4A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Oscillating örüntü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E9DC7B-EC7C-4633-857D-084C89400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MEKÂN-ZAMAN ÖRÜNTÜLERI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61FC46-42C8-43E2-A24A-C384A2787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ABE867-8DDC-4669-B048-8684B921A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AC5A52-849C-4F4E-B266-DCD3CDF65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45D959-EB08-4962-9D77-44C8338EB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Konum zaman içinde sıcak ve soğuk durumlar arasında değişebilir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893A03-2338-49EA-B907-2A0C66F4A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EFA19A-DD55-4AB0-99F9-EEC49DC11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476250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Son dönem sıcak noktadır ancak daha önce anlamlı soğuk dönemler vardır.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Tek tarihli harita bu geçişi göstermez.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42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263238"/>
                </a:solidFill>
                <a:latin typeface="Aptos"/>
                <a:ea typeface="Aptos"/>
                <a:cs typeface="Aptos"/>
              </a:rPr>
              <a:t>Politika, altyapı veya veri toplama değişiklikleri zaman çizelgesiyle karşılaştırılmalıdır.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92BABA-79A6-49DE-8796-0C2C53748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0250"/>
            <a:ext cx="5048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685fd9dc9f4d0f"/>
          <a:stretch xmlns:a="http://schemas.openxmlformats.org/drawingml/2006/main"/>
        </p:blipFill>
        <p:spPr>
          <a:xfrm xmlns:a="http://schemas.openxmlformats.org/drawingml/2006/main">
            <a:off x="7329655" y="2143125"/>
            <a:ext cx="3295316" cy="32385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CC3335-7A3B-4A4B-AD81-AE9DAC7C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429250"/>
            <a:ext cx="4810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Görsel okuma: önce girdi/çıktıyı, sonra renk ve sembollerin neyi temsil ettiğini belirleyin.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8BD9DC-D85C-4E24-A796-5C7167654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https://doc.esri.com/en/arcgis-pro/latest/tool-reference/space-time-pattern-mining/learnmoreemerging.html</a:t>
            </a:r>
          </a:p>
        </p:txBody>
      </p:sp>
    </p:spTree>
    <p:extLst>
      <p:ext uri="{BB962C8B-B14F-4D97-AF65-F5344CB8AC3E}">
        <p14:creationId xmlns:p14="http://schemas.microsoft.com/office/powerpoint/2010/main" val="117169597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78B9F24-3076-4E72-9B9E-761C42AF1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EF1E72-6A74-44CD-992B-3A8E88C39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Sonuçların raporlanması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96BABA-7A29-440A-B3AE-63360C92A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MEKÂN-ZAMAN ÖRÜNTÜLERI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C3C5EF-1EDE-4C9E-A2A4-182ED637B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CC2DF7-3DAB-4450-AD3D-8C37E5B1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3B3330-BA72-45DB-9E99-CC9BFE87C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AE6957-7A8C-4F8B-99E1-45E9C5520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33475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Örüntü sınıfı yöntemsel ayarlarla birlikte sunulur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C3D3CE-59CC-4A84-B3D1-78FE02DC2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104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C580EE-0F92-4564-B7CA-AAF868A59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Zaman aralığı ve toplam dönem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bin boyutu ve komşuluk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Eksik veri yöntemi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FDR ve anlamlılık düzeyi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263238"/>
                </a:solidFill>
                <a:latin typeface="Aptos"/>
                <a:ea typeface="Aptos"/>
                <a:cs typeface="Aptos"/>
              </a:rPr>
              <a:t>Örüntü haritası, zaman grafiği ve saha açıklaması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6AC28A-F052-4ACB-9054-70C0B2156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47875"/>
            <a:ext cx="3429000" cy="3667125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9525">
            <a:solidFill>
              <a:srgbClr val="D7DD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621433-D0A0-4CC6-945A-90BBDF790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0275"/>
            <a:ext cx="304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ANLATIM ŞEMASI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4B9AFB-EB6F-4DF5-9476-32739618C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9557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4CF"/>
          </a:solidFill>
          <a:ln xmlns:a="http://schemas.openxmlformats.org/drawingml/2006/main" w="9525">
            <a:solidFill>
              <a:srgbClr val="F4B40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72ABFD-C0C7-48D2-A785-0BFFA2125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622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BCBC71-31E2-43A8-A0F3-873E826F6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AD9EC3-B051-475D-A80D-72A310BBD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5C9DCA-5DE8-46CB-BD56-8C835F223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795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Zaman aralığı ve toplam dönem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C4C65C-E03D-4997-A02A-9BA73E510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51F7C3-F1F3-409C-BA67-AE3B5B461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5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C409B3-D324-4C98-8A9D-7B1EDE055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795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bin boyutu ve komşuluk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D01A27-C21A-476B-A7C1-F2E494FA3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2725" y="3571875"/>
            <a:ext cx="28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D6C18C-4CA9-4BA7-94BA-F3F1C0166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000500"/>
            <a:ext cx="971550" cy="1000125"/>
          </a:xfrm>
          <a:prstGeom xmlns:a="http://schemas.openxmlformats.org/drawingml/2006/main" prst="roundRect">
            <a:avLst>
              <a:gd name="adj" fmla="val 980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9525">
            <a:solidFill>
              <a:srgbClr val="1688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43B757-7DB1-4F13-96D4-7DAB4D3CD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171950"/>
            <a:ext cx="8001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Eksik veri yöntemi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A02B33-FD2E-46E8-9B01-A76127DC0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29350"/>
            <a:ext cx="11049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037"/>
          </a:bodyPr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7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Kaynak: https://doc.esri.com/en/arcgis-pro/latest/tool-reference/space-time-pattern-mining/learnmoreemerging.html</a:t>
            </a:r>
          </a:p>
        </p:txBody>
      </p:sp>
    </p:spTree>
    <p:extLst>
      <p:ext uri="{BB962C8B-B14F-4D97-AF65-F5344CB8AC3E}">
        <p14:creationId xmlns:p14="http://schemas.microsoft.com/office/powerpoint/2010/main" val="16043157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76A443-DA3B-4CC6-86F9-2EA1F67E8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6A6B09-23C5-4DAB-80E1-F0B92B1D5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095375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YÖNLENDİRİLMİŞ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4CECC3-9C32-4100-B1F2-98916525D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906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Küme ve anomali karşılaştırma laboratuvarı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6761D8-66BD-40ED-9389-BD298F39E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95625"/>
            <a:ext cx="9810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Aynı olay verisini Local Moran's I, Gi* ve DBSCAN ile analiz ederek yöntemlerin ürettiği farklı bilgiyi karşılaştırın.</a:t>
            </a:r>
          </a:p>
        </p:txBody>
      </p:sp>
    </p:spTree>
    <p:extLst>
      <p:ext uri="{BB962C8B-B14F-4D97-AF65-F5344CB8AC3E}">
        <p14:creationId xmlns:p14="http://schemas.microsoft.com/office/powerpoint/2010/main" val="161121877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79498E-99F6-46A2-AF5C-CA51BAD78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F894A7-1549-48FF-B037-2ACCCA32A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senaryosu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4A2C8A-D470-45E0-B461-2CD2ACE01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FF61EB-184E-4DE8-A7AA-6EE2780FB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82EE33-132C-4BFB-B632-3B5ED51E2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4CD18A-3057-4C76-BF9E-307CB4C67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9D9C2C-A13B-4982-A68F-CACB0C305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28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Aynı olay verisini Local Moran's I, Gi* ve DBSCAN ile analiz ederek yöntemlerin ürettiği farklı bilgiyi karşılaştırın.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93BDB9-ECF2-40E5-951F-99F2A0FB3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857500"/>
            <a:ext cx="95250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Çalışma alanı ve analiz birimini belirtin.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Karar kullanıcısını ve beklenen çıktıyı tanımlayın.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Veri, yöntem ve doğrulama arasında tutarlı bir zincir kurun.</a:t>
            </a:r>
          </a:p>
        </p:txBody>
      </p:sp>
    </p:spTree>
    <p:extLst>
      <p:ext uri="{BB962C8B-B14F-4D97-AF65-F5344CB8AC3E}">
        <p14:creationId xmlns:p14="http://schemas.microsoft.com/office/powerpoint/2010/main" val="65848745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B88283-B193-458C-877F-BBD3E03AA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61E118-EE8C-4C3D-8594-CFDD2F045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işlem adımları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249655-0334-495E-AAC9-5B62650D7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4334F0-6D1E-48EA-BEC6-37E35F997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0E551B-701C-4910-B315-585E217E4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BF05F3-A4B0-4C14-AD8E-F7DFF453C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4E2EC8-308E-4736-950A-F7EB601A2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81125"/>
            <a:ext cx="1028700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Olayları anlamlı bir mekânsal birimde toplayın.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Komşuluk mesafesini gerekçelendirin ve Global Moran's I hesaplayın.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Local Moran ve Gi* sonuçlarını aynı renk ve anlamlılık düzeyiyle haritalayın.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DBSCAN parametrelerini iki farklı değerle sınayın.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Yöntemlerin ortak ve farklı bulgularını kısa bir karar notunda açıklayın.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8F0295-F0D6-4274-BA96-88BBB6D8B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90550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B83B3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B83B3B"/>
                </a:solidFill>
                <a:latin typeface="Aptos"/>
                <a:ea typeface="Aptos"/>
                <a:cs typeface="Aptos"/>
              </a:rPr>
              <a:t>Her adım için ekran görüntüsü veya işlem geçmişi kanıtı saklanmalıdır.</a:t>
            </a:r>
          </a:p>
        </p:txBody>
      </p:sp>
    </p:spTree>
    <p:extLst>
      <p:ext uri="{BB962C8B-B14F-4D97-AF65-F5344CB8AC3E}">
        <p14:creationId xmlns:p14="http://schemas.microsoft.com/office/powerpoint/2010/main" val="205505941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C56C84-EE89-4BD4-9894-ED2260505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1D3DDF-68B7-40D5-8940-6B65A2A40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kalite kontrolü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3D918D-082E-448B-AE12-24E1206EB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6DC05F-F8E1-4989-BA64-DD9BD4527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2D3164-65DD-4415-8756-5DE348ADD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0A525D-959E-4862-B7D3-2EEBCB711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DD50D1-BD11-4636-B87A-2F446EBA2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81125"/>
            <a:ext cx="102870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verisinin tarihi, koordinat sistemi ve çözünürlüğü kaydedildi mi?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Eğitim ve test verisi coğrafi veya zamansal olarak bağımsız mı?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 parametreleri ve random seed kaydedildi mi?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Sonuç nicel ölçüt ve harita üzerinden doğrulandı mı?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75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Sınırlılık ve kullanım sınırı açıklandı mı?</a:t>
            </a:r>
          </a:p>
        </p:txBody>
      </p:sp>
    </p:spTree>
    <p:extLst>
      <p:ext uri="{BB962C8B-B14F-4D97-AF65-F5344CB8AC3E}">
        <p14:creationId xmlns:p14="http://schemas.microsoft.com/office/powerpoint/2010/main" val="972447013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F9A7AA-1CE8-423C-9315-051DA7FF1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B77EFF-1919-447E-A411-8A8E14F1C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teslim paketi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3232A2-8CF5-4164-B3CC-05294883E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5B9FDA-BA78-44E8-ACBA-C6ED70910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C9EB82-4D52-4EAC-ABFF-C1AF31A0E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99516E-8C4B-4859-8860-E680BA983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2EC135-7BAB-4663-A909-A5119ED84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2875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24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24D"/>
                </a:solidFill>
                <a:latin typeface="Aptos"/>
                <a:ea typeface="Aptos"/>
                <a:cs typeface="Aptos"/>
              </a:rPr>
              <a:t>Üç karşılaştırmalı harita, parametre tablosu ve 250 kelimelik yöntem yorumu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7AAD4B-7205-4AED-AC89-BBDF47B6C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09875"/>
            <a:ext cx="95250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 veya model çıktısı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ve yöntem açıklaması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Doğrulama kanıtı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Hata veya belirsizlik yorumu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65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263238"/>
                </a:solidFill>
                <a:latin typeface="Aptos"/>
                <a:ea typeface="Aptos"/>
                <a:cs typeface="Aptos"/>
              </a:rPr>
              <a:t>Kaynaklar ve kısa kullanım sınırı</a:t>
            </a:r>
          </a:p>
        </p:txBody>
      </p:sp>
    </p:spTree>
    <p:extLst>
      <p:ext uri="{BB962C8B-B14F-4D97-AF65-F5344CB8AC3E}">
        <p14:creationId xmlns:p14="http://schemas.microsoft.com/office/powerpoint/2010/main" val="1426156480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020B5E-4868-460D-9A60-B5CDCB652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550529-F4C3-49BB-9254-C5D01C795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4483E3-B6AE-4683-9E41-FDBD53B65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8DF8C7-3BBD-4F92-ACAC-34F69B7BF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1EA5CD-9E5E-42F1-B851-23E3FDCB9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A8A0E0-9C30-4B88-B1A8-72061578D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1E0D8D-0C05-4BBB-893C-BD9DF70FE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HL sınıfı neyi ifade eder?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323007-015F-43A6-A325-E45E9B8E1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05ABE0-7D16-4E85-A769-E216D9FAB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1E0943-D488-4B3E-B86C-0C8696FBA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Yüksek değerlerin kümesini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9811F5-5779-4B21-989D-92ECDD5E9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9FA76E-2D19-46CA-A073-1C2978E9A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CB7EE0-7E56-4B64-AD15-886A1D8FC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Düşük değerlerin kümesini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3CB6AA-AAB3-48C0-9D2B-9C6AF212B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EFA2BE-6AEA-495B-BD4C-BA069F009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EE7A53-8677-4CF9-AD2C-169F8E5C8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Düşük komşular arasında yüksek bir mekânsal aykırıyı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57DCB1-A94D-4BA3-A324-E01F27C92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1A36EC-CB33-4A53-8A59-133DCFD46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9EA462-E18E-4F13-9640-08A038507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Zaman içinde artan sıcak noktayı</a:t>
            </a:r>
          </a:p>
        </p:txBody>
      </p:sp>
    </p:spTree>
    <p:extLst>
      <p:ext uri="{BB962C8B-B14F-4D97-AF65-F5344CB8AC3E}">
        <p14:creationId xmlns:p14="http://schemas.microsoft.com/office/powerpoint/2010/main" val="148832752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0F2587-EBCD-4B7C-95BD-D57024694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E1C9F5-CD5A-4820-A82C-B9AF86FDA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7F5A76-CDD0-42E0-9652-95914169F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94589D-B27E-4042-B2A3-7AC2DE799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AB0169-A920-4BB4-AB0A-47A58468F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1856C7-652A-40F1-8438-2F2A71DEF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DB5831-D411-4F59-BB5B-7C4E871EF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DBSCAN'in temel avantajı hangisidir?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5AD967-B68D-4266-A835-CDD09283E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F20101-41B9-4AFE-B776-479E90F3A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33E682-6C45-4EF5-8538-F9545B36E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Küme sayısını önceden istemesi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B518AA-598B-469B-92E4-1BA1FA25A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116975-D119-4D8E-B051-C802F5499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FC2325-40E6-47A9-B784-7D9E9D211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Düzensiz biçimli yoğun kümeleri ve gürültüyü ayırması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228034-BDA0-45E9-AE8D-6D6DCE534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445CE3-C4A9-4681-B35C-71611D4A0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334B3B-679D-4942-95B0-F7FC91941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zaman eşit büyüklükte küme üretmesi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4DC28E-635B-4139-B22D-950A2F671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53626D-90F5-4053-BE70-B81FF3417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A87696-81CA-4647-AD37-718E6B65C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Sadece poligonlarla çalışması</a:t>
            </a:r>
          </a:p>
        </p:txBody>
      </p:sp>
    </p:spTree>
    <p:extLst>
      <p:ext uri="{BB962C8B-B14F-4D97-AF65-F5344CB8AC3E}">
        <p14:creationId xmlns:p14="http://schemas.microsoft.com/office/powerpoint/2010/main" val="606183250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1C8CC9-BC92-42E1-ABCB-95181C14A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91BB70-4DEC-4988-B52E-18E3C713F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016E13-EB86-4BDD-847B-F2E3A01BC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95350"/>
            <a:ext cx="742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067B9A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067B9A"/>
                </a:solidFill>
                <a:latin typeface="Aptos"/>
                <a:ea typeface="Aptos"/>
                <a:cs typeface="Aptos"/>
              </a:rPr>
              <a:t>DEĞERLENDIRME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4B6B69-3F3F-45D3-827B-4E5F927DE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416094-F98C-450E-AF17-468C5CA36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E0CA13-C928-48E9-B871-DB5383877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73B953-FA89-4DEC-AC0F-02749FEA7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66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Intensifying hot spot hangi ek bilgiyi taşır?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88F1B9-3336-440D-AA07-696D963A4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B4A29C-AB0D-4A28-875F-E4E6A35F1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2955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2B9B8F-F459-4B9D-93A5-48767A122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2764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son tarihte yüksek değer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17831E-C3E7-4C4E-9657-70F6312A4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337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3A6F27-A3A4-4A1C-9351-AA0AB345E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384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6885E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85E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EA199B-9F63-416E-8209-F0C53A2E4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0194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Sıcak nokta gücünde zamanla anlamlı artış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2AADC6-A8C2-4FCB-A74E-AD036CA77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932F1B-3AD5-4948-B281-FD82B3DDC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7CEB51-D077-403B-AC81-C5AD1D366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aykırı değer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923C92-F354-4C3A-9610-970F61E20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103822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4F6F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52D4D3-D39E-4323-9BB9-54BA73FC0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5737B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961A13-CB53-496E-9320-DDA5961CB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5053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Rastgele dağılım</a:t>
            </a:r>
          </a:p>
        </p:txBody>
      </p:sp>
    </p:spTree>
    <p:extLst>
      <p:ext uri="{BB962C8B-B14F-4D97-AF65-F5344CB8AC3E}">
        <p14:creationId xmlns:p14="http://schemas.microsoft.com/office/powerpoint/2010/main" val="1879338264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1EFA50-AB65-45EB-ADCA-F5D0733BA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19F66B-2213-45C7-B7E6-3ECB5EA88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666750"/>
            <a:ext cx="285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71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 ÖZETİ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814340-A9CF-43B2-B247-6E33CA1FA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43000"/>
            <a:ext cx="10287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Mekânsal Örüntü, Kümeleme ve Anomali Analizi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9C5114-FDB5-4383-97C1-28BC8948A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81250"/>
            <a:ext cx="68580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Mekânsal örüntünün istatistiksel temeli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Yerel kümeler ve mekânsal aykırılar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Kümeleme ve yoğunluk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5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>
                <a:solidFill>
                  <a:srgbClr val="FFFFFF"/>
                </a:solidFill>
                <a:latin typeface="Aptos"/>
                <a:ea typeface="Aptos"/>
                <a:cs typeface="Aptos"/>
              </a:rPr>
              <a:t>Mekân-zaman örüntüleri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D32C1E-5074-41CF-96A5-810275EE1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4765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Ana ilke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B05A31-F5B7-430A-8D29-E1896CBB1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000375"/>
            <a:ext cx="276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48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Coğrafi veri yapısı, doğrulama düzeni ve kullanım bağlamı model seçiminden önce gelir.</a:t>
            </a:r>
          </a:p>
        </p:txBody>
      </p:sp>
    </p:spTree>
    <p:extLst>
      <p:ext uri="{BB962C8B-B14F-4D97-AF65-F5344CB8AC3E}">
        <p14:creationId xmlns:p14="http://schemas.microsoft.com/office/powerpoint/2010/main" val="282491529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50789B-0785-4014-8AEA-DDC03E53B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BF6E7A-E1D4-485A-A53D-259395FF2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Kaynaklar ve ileri okuma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FC5665-8EFF-411B-AA30-0247B9998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66700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7ABE12-15B3-4141-AB3E-481D9DA62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4953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YBS 363 · Yapay Zekâ Destekli Coğrafi Bilgi Sistemleri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7979B8-9CF0-4665-BB69-73CF14E35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5833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21D7C8-D63E-4D26-8744-19AC94433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447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https://doc.esri.com/en/arcgis-pro/latest/tool-reference/spatial-statistics/h-how-cluster-and-outlier-analysis-anselin-local-m.html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https://pro.arcgis.com/en/pro-app/latest/tool-reference/spatial-statistics/densitybasedclustering.htm</a:t>
            </a:r>
          </a:p>
          <a:p xmlns:a="http://schemas.openxmlformats.org/drawingml/2006/main">
            <a:pPr marL="215900" indent="-101600">
              <a:spcAft>
                <a:spcPts val="900"/>
              </a:spcAft>
              <a:buChar char="•"/>
              <a:defRPr sz="120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https://doc.esri.com/en/arcgis-pro/latest/tool-reference/space-time-pattern-mining/learnmoreemerging.html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12BFDD-6940-4BBE-9963-3E9351389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5787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5737B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5737B"/>
                </a:solidFill>
                <a:latin typeface="Aptos"/>
                <a:ea typeface="Aptos"/>
                <a:cs typeface="Aptos"/>
              </a:rPr>
              <a:t>Sunumdaki her dış görselin kaynağı ilgili slaydın alt bilgisinde ve konuşmacı notlarında belirtilmiştir.</a:t>
            </a:r>
          </a:p>
        </p:txBody>
      </p:sp>
    </p:spTree>
    <p:extLst>
      <p:ext uri="{BB962C8B-B14F-4D97-AF65-F5344CB8AC3E}">
        <p14:creationId xmlns:p14="http://schemas.microsoft.com/office/powerpoint/2010/main" val="15561468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2026-09-20T12:55:50.8890000Z</dcterms:created>
  <dcterms:modified xsi:type="dcterms:W3CDTF">2026-09-20T12:55:50.8890000Z</dcterms:modified>
</coreProperties>
</file>