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31395fa82041f2" /><Relationship Type="http://schemas.openxmlformats.org/officeDocument/2006/relationships/extended-properties" Target="/docProps/app.xml" Id="R440eec6620b245d1" /><Relationship Type="http://schemas.openxmlformats.org/officeDocument/2006/relationships/officeDocument" Target="/ppt/presentation.xml" Id="R69f346c936c84e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5abbe03e9440f6"/>
  </p:sldMasterIdLst>
  <p:notesMasterIdLst>
    <p:notesMasterId xmlns:r="http://schemas.openxmlformats.org/officeDocument/2006/relationships" r:id="R3c94299ff4324bba"/>
  </p:notesMasterIdLst>
  <p:sldIdLst>
    <p:sldId xmlns:r="http://schemas.openxmlformats.org/officeDocument/2006/relationships" id="256" r:id="R7b358220df4c49a3"/>
    <p:sldId xmlns:r="http://schemas.openxmlformats.org/officeDocument/2006/relationships" id="257" r:id="R8f506d6e32cf4e25"/>
    <p:sldId xmlns:r="http://schemas.openxmlformats.org/officeDocument/2006/relationships" id="258" r:id="R411f06fd77564ea2"/>
    <p:sldId xmlns:r="http://schemas.openxmlformats.org/officeDocument/2006/relationships" id="259" r:id="Rd047d869815b4b6d"/>
    <p:sldId xmlns:r="http://schemas.openxmlformats.org/officeDocument/2006/relationships" id="260" r:id="R7ae38681317642bf"/>
    <p:sldId xmlns:r="http://schemas.openxmlformats.org/officeDocument/2006/relationships" id="261" r:id="Rbc813c67d26349c4"/>
    <p:sldId xmlns:r="http://schemas.openxmlformats.org/officeDocument/2006/relationships" id="262" r:id="R96a96e0b9d8d446b"/>
    <p:sldId xmlns:r="http://schemas.openxmlformats.org/officeDocument/2006/relationships" id="263" r:id="R4281e44d2d34439c"/>
    <p:sldId xmlns:r="http://schemas.openxmlformats.org/officeDocument/2006/relationships" id="264" r:id="R90a46ed7628f4749"/>
    <p:sldId xmlns:r="http://schemas.openxmlformats.org/officeDocument/2006/relationships" id="265" r:id="Raeb2734c940f40fd"/>
    <p:sldId xmlns:r="http://schemas.openxmlformats.org/officeDocument/2006/relationships" id="266" r:id="R810a0d426cc4404a"/>
    <p:sldId xmlns:r="http://schemas.openxmlformats.org/officeDocument/2006/relationships" id="267" r:id="R1c8b863174214c9f"/>
    <p:sldId xmlns:r="http://schemas.openxmlformats.org/officeDocument/2006/relationships" id="268" r:id="Ra3e5110727fa4821"/>
    <p:sldId xmlns:r="http://schemas.openxmlformats.org/officeDocument/2006/relationships" id="269" r:id="Rbf69e37132624841"/>
    <p:sldId xmlns:r="http://schemas.openxmlformats.org/officeDocument/2006/relationships" id="270" r:id="Rd830c72da82d4963"/>
    <p:sldId xmlns:r="http://schemas.openxmlformats.org/officeDocument/2006/relationships" id="271" r:id="R4236aecc7f44401d"/>
    <p:sldId xmlns:r="http://schemas.openxmlformats.org/officeDocument/2006/relationships" id="272" r:id="R96bcc94b404a4f4c"/>
    <p:sldId xmlns:r="http://schemas.openxmlformats.org/officeDocument/2006/relationships" id="273" r:id="R46e45c1018224eac"/>
    <p:sldId xmlns:r="http://schemas.openxmlformats.org/officeDocument/2006/relationships" id="274" r:id="Rf80f32acc4aa42a8"/>
    <p:sldId xmlns:r="http://schemas.openxmlformats.org/officeDocument/2006/relationships" id="275" r:id="Rdd579133c1e24f06"/>
    <p:sldId xmlns:r="http://schemas.openxmlformats.org/officeDocument/2006/relationships" id="276" r:id="Rbb6f1c32987142b1"/>
    <p:sldId xmlns:r="http://schemas.openxmlformats.org/officeDocument/2006/relationships" id="277" r:id="R3e8092745a134db6"/>
    <p:sldId xmlns:r="http://schemas.openxmlformats.org/officeDocument/2006/relationships" id="278" r:id="R6a7ffc22a6984531"/>
    <p:sldId xmlns:r="http://schemas.openxmlformats.org/officeDocument/2006/relationships" id="279" r:id="R97c5a303a4c4475d"/>
    <p:sldId xmlns:r="http://schemas.openxmlformats.org/officeDocument/2006/relationships" id="280" r:id="Rde0699e2a15b45d7"/>
    <p:sldId xmlns:r="http://schemas.openxmlformats.org/officeDocument/2006/relationships" id="281" r:id="R5b5bafdd724a4eff"/>
    <p:sldId xmlns:r="http://schemas.openxmlformats.org/officeDocument/2006/relationships" id="282" r:id="Rc88b6d076f234c30"/>
    <p:sldId xmlns:r="http://schemas.openxmlformats.org/officeDocument/2006/relationships" id="283" r:id="Rd03537aa9b9d4e4c"/>
    <p:sldId xmlns:r="http://schemas.openxmlformats.org/officeDocument/2006/relationships" id="284" r:id="R4f4f5776213d41cb"/>
    <p:sldId xmlns:r="http://schemas.openxmlformats.org/officeDocument/2006/relationships" id="285" r:id="R1dbe47e342da4ef3"/>
    <p:sldId xmlns:r="http://schemas.openxmlformats.org/officeDocument/2006/relationships" id="286" r:id="Ra1ace84845884d7a"/>
    <p:sldId xmlns:r="http://schemas.openxmlformats.org/officeDocument/2006/relationships" id="287" r:id="R0bb2609a89594b5f"/>
    <p:sldId xmlns:r="http://schemas.openxmlformats.org/officeDocument/2006/relationships" id="288" r:id="Rd7266f822f83473c"/>
    <p:sldId xmlns:r="http://schemas.openxmlformats.org/officeDocument/2006/relationships" id="289" r:id="R302f86ac1b0043a9"/>
    <p:sldId xmlns:r="http://schemas.openxmlformats.org/officeDocument/2006/relationships" id="290" r:id="R223ac37ea1644fc1"/>
    <p:sldId xmlns:r="http://schemas.openxmlformats.org/officeDocument/2006/relationships" id="291" r:id="Rbe43b0d6b6584d38"/>
    <p:sldId xmlns:r="http://schemas.openxmlformats.org/officeDocument/2006/relationships" id="292" r:id="R01c033631cf148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148a7fd36149aa" /><Relationship Type="http://schemas.openxmlformats.org/officeDocument/2006/relationships/slideMaster" Target="/ppt/slideMasters/slideMaster1.xml" Id="R515abbe03e9440f6" /><Relationship Type="http://schemas.openxmlformats.org/officeDocument/2006/relationships/notesMaster" Target="/ppt/notesMasters/notesMaster1.xml" Id="R3c94299ff4324bba" /><Relationship Type="http://schemas.openxmlformats.org/officeDocument/2006/relationships/presProps" Target="/ppt/presProps.xml" Id="R662ebe915b8841f1" /><Relationship Type="http://schemas.openxmlformats.org/officeDocument/2006/relationships/tableStyles" Target="/ppt/tableStyles.xml" Id="R33007530b36543aa" /><Relationship Type="http://schemas.openxmlformats.org/officeDocument/2006/relationships/slide" Target="/ppt/slides/slide1.xml" Id="R7b358220df4c49a3" /><Relationship Type="http://schemas.openxmlformats.org/officeDocument/2006/relationships/slide" Target="/ppt/slides/slide2.xml" Id="R8f506d6e32cf4e25" /><Relationship Type="http://schemas.openxmlformats.org/officeDocument/2006/relationships/slide" Target="/ppt/slides/slide3.xml" Id="R411f06fd77564ea2" /><Relationship Type="http://schemas.openxmlformats.org/officeDocument/2006/relationships/slide" Target="/ppt/slides/slide4.xml" Id="Rd047d869815b4b6d" /><Relationship Type="http://schemas.openxmlformats.org/officeDocument/2006/relationships/slide" Target="/ppt/slides/slide5.xml" Id="R7ae38681317642bf" /><Relationship Type="http://schemas.openxmlformats.org/officeDocument/2006/relationships/slide" Target="/ppt/slides/slide6.xml" Id="Rbc813c67d26349c4" /><Relationship Type="http://schemas.openxmlformats.org/officeDocument/2006/relationships/slide" Target="/ppt/slides/slide7.xml" Id="R96a96e0b9d8d446b" /><Relationship Type="http://schemas.openxmlformats.org/officeDocument/2006/relationships/slide" Target="/ppt/slides/slide8.xml" Id="R4281e44d2d34439c" /><Relationship Type="http://schemas.openxmlformats.org/officeDocument/2006/relationships/slide" Target="/ppt/slides/slide9.xml" Id="R90a46ed7628f4749" /><Relationship Type="http://schemas.openxmlformats.org/officeDocument/2006/relationships/slide" Target="/ppt/slides/slide10.xml" Id="Raeb2734c940f40fd" /><Relationship Type="http://schemas.openxmlformats.org/officeDocument/2006/relationships/slide" Target="/ppt/slides/slide11.xml" Id="R810a0d426cc4404a" /><Relationship Type="http://schemas.openxmlformats.org/officeDocument/2006/relationships/slide" Target="/ppt/slides/slide12.xml" Id="R1c8b863174214c9f" /><Relationship Type="http://schemas.openxmlformats.org/officeDocument/2006/relationships/slide" Target="/ppt/slides/slide13.xml" Id="Ra3e5110727fa4821" /><Relationship Type="http://schemas.openxmlformats.org/officeDocument/2006/relationships/slide" Target="/ppt/slides/slide14.xml" Id="Rbf69e37132624841" /><Relationship Type="http://schemas.openxmlformats.org/officeDocument/2006/relationships/slide" Target="/ppt/slides/slide15.xml" Id="Rd830c72da82d4963" /><Relationship Type="http://schemas.openxmlformats.org/officeDocument/2006/relationships/slide" Target="/ppt/slides/slide16.xml" Id="R4236aecc7f44401d" /><Relationship Type="http://schemas.openxmlformats.org/officeDocument/2006/relationships/slide" Target="/ppt/slides/slide17.xml" Id="R96bcc94b404a4f4c" /><Relationship Type="http://schemas.openxmlformats.org/officeDocument/2006/relationships/slide" Target="/ppt/slides/slide18.xml" Id="R46e45c1018224eac" /><Relationship Type="http://schemas.openxmlformats.org/officeDocument/2006/relationships/slide" Target="/ppt/slides/slide19.xml" Id="Rf80f32acc4aa42a8" /><Relationship Type="http://schemas.openxmlformats.org/officeDocument/2006/relationships/slide" Target="/ppt/slides/slide20.xml" Id="Rdd579133c1e24f06" /><Relationship Type="http://schemas.openxmlformats.org/officeDocument/2006/relationships/slide" Target="/ppt/slides/slide21.xml" Id="Rbb6f1c32987142b1" /><Relationship Type="http://schemas.openxmlformats.org/officeDocument/2006/relationships/slide" Target="/ppt/slides/slide22.xml" Id="R3e8092745a134db6" /><Relationship Type="http://schemas.openxmlformats.org/officeDocument/2006/relationships/slide" Target="/ppt/slides/slide23.xml" Id="R6a7ffc22a6984531" /><Relationship Type="http://schemas.openxmlformats.org/officeDocument/2006/relationships/slide" Target="/ppt/slides/slide24.xml" Id="R97c5a303a4c4475d" /><Relationship Type="http://schemas.openxmlformats.org/officeDocument/2006/relationships/slide" Target="/ppt/slides/slide25.xml" Id="Rde0699e2a15b45d7" /><Relationship Type="http://schemas.openxmlformats.org/officeDocument/2006/relationships/slide" Target="/ppt/slides/slide26.xml" Id="R5b5bafdd724a4eff" /><Relationship Type="http://schemas.openxmlformats.org/officeDocument/2006/relationships/slide" Target="/ppt/slides/slide27.xml" Id="Rc88b6d076f234c30" /><Relationship Type="http://schemas.openxmlformats.org/officeDocument/2006/relationships/slide" Target="/ppt/slides/slide28.xml" Id="Rd03537aa9b9d4e4c" /><Relationship Type="http://schemas.openxmlformats.org/officeDocument/2006/relationships/slide" Target="/ppt/slides/slide29.xml" Id="R4f4f5776213d41cb" /><Relationship Type="http://schemas.openxmlformats.org/officeDocument/2006/relationships/slide" Target="/ppt/slides/slide30.xml" Id="R1dbe47e342da4ef3" /><Relationship Type="http://schemas.openxmlformats.org/officeDocument/2006/relationships/slide" Target="/ppt/slides/slide31.xml" Id="Ra1ace84845884d7a" /><Relationship Type="http://schemas.openxmlformats.org/officeDocument/2006/relationships/slide" Target="/ppt/slides/slide32.xml" Id="R0bb2609a89594b5f" /><Relationship Type="http://schemas.openxmlformats.org/officeDocument/2006/relationships/slide" Target="/ppt/slides/slide33.xml" Id="Rd7266f822f83473c" /><Relationship Type="http://schemas.openxmlformats.org/officeDocument/2006/relationships/slide" Target="/ppt/slides/slide34.xml" Id="R302f86ac1b0043a9" /><Relationship Type="http://schemas.openxmlformats.org/officeDocument/2006/relationships/slide" Target="/ppt/slides/slide35.xml" Id="R223ac37ea1644fc1" /><Relationship Type="http://schemas.openxmlformats.org/officeDocument/2006/relationships/slide" Target="/ppt/slides/slide36.xml" Id="Rbe43b0d6b6584d38" /><Relationship Type="http://schemas.openxmlformats.org/officeDocument/2006/relationships/slide" Target="/ppt/slides/slide37.xml" Id="R01c033631cf148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dfcdb2af434e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57ba0cf22e47f4" /><Relationship Type="http://schemas.openxmlformats.org/officeDocument/2006/relationships/notesMaster" Target="/ppt/notesMasters/notesMaster1.xml" Id="R587096f244d64c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daf4cb35a643bf" /><Relationship Type="http://schemas.openxmlformats.org/officeDocument/2006/relationships/notesMaster" Target="/ppt/notesMasters/notesMaster1.xml" Id="Ree0ff0fa7ea547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731d258e3f44d1" /><Relationship Type="http://schemas.openxmlformats.org/officeDocument/2006/relationships/notesMaster" Target="/ppt/notesMasters/notesMaster1.xml" Id="Rde466173f9f841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16f3dd52194324" /><Relationship Type="http://schemas.openxmlformats.org/officeDocument/2006/relationships/notesMaster" Target="/ppt/notesMasters/notesMaster1.xml" Id="R18db694f847643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e0cb3494a1498a" /><Relationship Type="http://schemas.openxmlformats.org/officeDocument/2006/relationships/notesMaster" Target="/ppt/notesMasters/notesMaster1.xml" Id="R9c897371a7564f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429272e9c24bb4" /><Relationship Type="http://schemas.openxmlformats.org/officeDocument/2006/relationships/notesMaster" Target="/ppt/notesMasters/notesMaster1.xml" Id="R86ea4e83fdb942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72556190464880" /><Relationship Type="http://schemas.openxmlformats.org/officeDocument/2006/relationships/notesMaster" Target="/ppt/notesMasters/notesMaster1.xml" Id="Rb3afaeac39f44d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d02d3815d34346" /><Relationship Type="http://schemas.openxmlformats.org/officeDocument/2006/relationships/notesMaster" Target="/ppt/notesMasters/notesMaster1.xml" Id="R5a10b0d49ef8491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04194b82f954fe0" /><Relationship Type="http://schemas.openxmlformats.org/officeDocument/2006/relationships/notesMaster" Target="/ppt/notesMasters/notesMaster1.xml" Id="R8f486f4c05e14b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19925461974358" /><Relationship Type="http://schemas.openxmlformats.org/officeDocument/2006/relationships/notesMaster" Target="/ppt/notesMasters/notesMaster1.xml" Id="R705dd1fc85a14d8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f6bc1cc5774045" /><Relationship Type="http://schemas.openxmlformats.org/officeDocument/2006/relationships/notesMaster" Target="/ppt/notesMasters/notesMaster1.xml" Id="Rf73542752d224f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85e61964b134e35" /><Relationship Type="http://schemas.openxmlformats.org/officeDocument/2006/relationships/notesMaster" Target="/ppt/notesMasters/notesMaster1.xml" Id="R924c16547f45444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c48e1ec3bed4e89" /><Relationship Type="http://schemas.openxmlformats.org/officeDocument/2006/relationships/notesMaster" Target="/ppt/notesMasters/notesMaster1.xml" Id="Rc28abaab837748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454af7e6ec14366" /><Relationship Type="http://schemas.openxmlformats.org/officeDocument/2006/relationships/notesMaster" Target="/ppt/notesMasters/notesMaster1.xml" Id="Rcc657f8ec2654b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4efee152534a86" /><Relationship Type="http://schemas.openxmlformats.org/officeDocument/2006/relationships/notesMaster" Target="/ppt/notesMasters/notesMaster1.xml" Id="R6c987a34b4e74a9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18e34618d94e4a" /><Relationship Type="http://schemas.openxmlformats.org/officeDocument/2006/relationships/notesMaster" Target="/ppt/notesMasters/notesMaster1.xml" Id="R794f1a49713a4c1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859e705ca044730" /><Relationship Type="http://schemas.openxmlformats.org/officeDocument/2006/relationships/notesMaster" Target="/ppt/notesMasters/notesMaster1.xml" Id="R5d4f170c0651410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4a3bdb65c5d428f" /><Relationship Type="http://schemas.openxmlformats.org/officeDocument/2006/relationships/notesMaster" Target="/ppt/notesMasters/notesMaster1.xml" Id="Rbd39a12787104d4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e5c40a87c014fc3" /><Relationship Type="http://schemas.openxmlformats.org/officeDocument/2006/relationships/notesMaster" Target="/ppt/notesMasters/notesMaster1.xml" Id="R24310c6cafb0434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7d87b20aa9b40bc" /><Relationship Type="http://schemas.openxmlformats.org/officeDocument/2006/relationships/notesMaster" Target="/ppt/notesMasters/notesMaster1.xml" Id="R08e84ed42b1f467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9d5e9edd96a4403" /><Relationship Type="http://schemas.openxmlformats.org/officeDocument/2006/relationships/notesMaster" Target="/ppt/notesMasters/notesMaster1.xml" Id="R3c8147b0329f4cc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eff3ba6fd5b487e" /><Relationship Type="http://schemas.openxmlformats.org/officeDocument/2006/relationships/notesMaster" Target="/ppt/notesMasters/notesMaster1.xml" Id="R18d7ecc020904e3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29556f0c08e44f2" /><Relationship Type="http://schemas.openxmlformats.org/officeDocument/2006/relationships/notesMaster" Target="/ppt/notesMasters/notesMaster1.xml" Id="Rac226c87a38647b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014ed0fe1304a66" /><Relationship Type="http://schemas.openxmlformats.org/officeDocument/2006/relationships/notesMaster" Target="/ppt/notesMasters/notesMaster1.xml" Id="Rd3b9e458d66d48f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671f02efc5c41e6" /><Relationship Type="http://schemas.openxmlformats.org/officeDocument/2006/relationships/notesMaster" Target="/ppt/notesMasters/notesMaster1.xml" Id="R37bc99f4b8b54f0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4fa11ad0314b5e" /><Relationship Type="http://schemas.openxmlformats.org/officeDocument/2006/relationships/notesMaster" Target="/ppt/notesMasters/notesMaster1.xml" Id="Rac6e33cbf0564c0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422dc1fe3c14234" /><Relationship Type="http://schemas.openxmlformats.org/officeDocument/2006/relationships/notesMaster" Target="/ppt/notesMasters/notesMaster1.xml" Id="R6fbb1234992c498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0e61b3121de47f2" /><Relationship Type="http://schemas.openxmlformats.org/officeDocument/2006/relationships/notesMaster" Target="/ppt/notesMasters/notesMaster1.xml" Id="Rd9733360e3464b4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9bcca49707f4dcf" /><Relationship Type="http://schemas.openxmlformats.org/officeDocument/2006/relationships/notesMaster" Target="/ppt/notesMasters/notesMaster1.xml" Id="R52a127efdf8c42b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563f52410e8420c" /><Relationship Type="http://schemas.openxmlformats.org/officeDocument/2006/relationships/notesMaster" Target="/ppt/notesMasters/notesMaster1.xml" Id="R06817504ba85483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8170411068d4fa0" /><Relationship Type="http://schemas.openxmlformats.org/officeDocument/2006/relationships/notesMaster" Target="/ppt/notesMasters/notesMaster1.xml" Id="R99ebd53c008a4a7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e2a7e72239441bb" /><Relationship Type="http://schemas.openxmlformats.org/officeDocument/2006/relationships/notesMaster" Target="/ppt/notesMasters/notesMaster1.xml" Id="Rd64d20a817c846c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03fe7e9b500409e" /><Relationship Type="http://schemas.openxmlformats.org/officeDocument/2006/relationships/notesMaster" Target="/ppt/notesMasters/notesMaster1.xml" Id="R8aeff83acffd4ce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fd3650bb3ac424c" /><Relationship Type="http://schemas.openxmlformats.org/officeDocument/2006/relationships/notesMaster" Target="/ppt/notesMasters/notesMaster1.xml" Id="Rbb5c274199954ea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cf927667123418e" /><Relationship Type="http://schemas.openxmlformats.org/officeDocument/2006/relationships/notesMaster" Target="/ppt/notesMasters/notesMaster1.xml" Id="R783aff60f73a4c6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d623a2a8381438b" /><Relationship Type="http://schemas.openxmlformats.org/officeDocument/2006/relationships/notesMaster" Target="/ppt/notesMasters/notesMaster1.xml" Id="Rc19c3d3a21e34ed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bb4dd65fca34eb6" /><Relationship Type="http://schemas.openxmlformats.org/officeDocument/2006/relationships/notesMaster" Target="/ppt/notesMasters/notesMaster1.xml" Id="Rb0ac28c9b05240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haftanın önceki GIS kavramlarının üzerine nasıl kurulduğunu açıklayın. Kapaktaki görseli yalnız konuya giriş için kullanın.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Öğrenme çıktılarını dersin başında okuyun ve laboratuvar teslimiyle ilişkilendirin.</a:t>
            </a:r>
          </a:p>
          <a:p xmlns:a="http://schemas.openxmlformats.org/drawingml/2006/main">
            <a:r>
              <a:t>Kaynak: https://pro.arcgis.com/en/pro-app/3.5/help/analysis/ai/geoai.htm; https://doi.org/10.1111/ecog.02881; https://www.fatiando.org/verde/latest/gallery/train_test_split.html; https://doc.esri.com/en/arcgis-pro/latest/tool-reference/spatial-statistics/how-forest-works.html;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Dersin üç saatlik yapısını açıklayın. Görsel inceleme ve öğrenci tartışması için zaman ayırın.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GeoAI yalnızca görüntü sınıflandırma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GeoAI hem mekânsal veri üretir hem de mekânsal sorunları modeller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Yakın gözlemler çoğu zaman bağımsız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Problem türü modelden önce belirlenir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İyi bir model iyi tanımlanmış bir karara hizmet eder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satırın coğrafi anlamı açık olmalıdır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Konumsal ilişkiler sayısal girdilere çevrilir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Hücre değeri kadar çözünürlük ve örnekleme yöntemi de önemlidir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Aynı süreç farklı bölgeleme ve hücre boyutlarında farklı görünür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Test verisine ait bilgi eğitim sürecine girmemelidir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Yakın eğitim ve test noktaları performansı olduğundan yüksek gösterebilir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Coğrafi bloklar gerçek kullanım senaryosunu taklit eder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Doğrulama düzeni kullanım amacını temsil etmelidir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Tek bir skor model kalitesini açıklamaz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Modelin kullanım sınırları sonuçla birlikte teslim edilir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araç farklı veri ve soru türüne hizmet eder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Soru, veri ve çıktı birlikte değerlendirilir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Eğitim verisi, model ve çıkarım ayrı kalite kontrolleri gerektirir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https://pro.arcgis.com/en/pro-app/latest/help/analysis/deep-learning/deep-learning-in-arcgis-pro.htm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İlk uygulama algoritmadan önce veri tasarımına odaklanır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Bir sayfalık analiz planı model hatalarının çoğunu önler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Laboratuvarın sonunda öğrencilerin hangi dosyaları teslim edeceğini baştan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Senaryoyu kendi dönem projesine uyarlamak isteyen öğrencilerin kapsamı büyütmemesini sağlayın.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Adımları öğrencilerle sırayla yürütün; sonuç yerine kararların gerekçesini kontrol edin.</a:t>
            </a:r>
          </a:p>
          <a:p xmlns:a="http://schemas.openxmlformats.org/drawingml/2006/main">
            <a:r>
              <a:t>Kaynak: https://pro.arcgis.com/en/pro-app/3.5/help/analysis/ai/geoai.htm; https://doi.org/10.1111/ecog.02881; https://www.fatiando.org/verde/latest/gallery/train_test_split.html; https://doc.esri.com/en/arcgis-pro/latest/tool-reference/spatial-statistics/how-forest-works.html;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listeyi ders sonunda öğrencilerin birbirinin çalışmasını kontrol etmesi için kullanın.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Teslim paketini dönem projesinin bir parçası olarak saklamalarını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C. Yanlış seçeneklerin neden uygun olmadığını da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C. Yanlış seçeneklerin neden uygun olmadığını da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Öğrencilerden haftanın dört bölümünü kendi örnekleriyle birer cümlede özetlemelerini isteyin.</a:t>
            </a:r>
          </a:p>
          <a:p xmlns:a="http://schemas.openxmlformats.org/drawingml/2006/main">
            <a:r>
              <a:t>Kaynak: https://pro.arcgis.com/en/pro-app/3.5/help/analysis/ai/geoai.htm; https://doi.org/10.1111/ecog.02881; https://www.fatiando.org/verde/latest/gallery/train_test_split.html; https://doc.esri.com/en/arcgis-pro/latest/tool-reference/spatial-statistics/how-forest-works.html;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Kaynakları öğrencilerle paylaşın. Makale okumalarında yöntem, veri bölme ve sınırlılık bölümlerine odaklanmalarını isteyin.</a:t>
            </a:r>
          </a:p>
          <a:p xmlns:a="http://schemas.openxmlformats.org/drawingml/2006/main">
            <a:r>
              <a:t>Kaynak: https://pro.arcgis.com/en/pro-app/3.5/help/analysis/ai/geoai.htm; https://doi.org/10.1111/ecog.02881; https://www.fatiando.org/verde/latest/gallery/train_test_split.html; https://doc.esri.com/en/arcgis-pro/latest/tool-reference/spatial-statistics/how-forest-works.html;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5e36d9d5c64c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6259c1fb094138" /><Relationship Type="http://schemas.openxmlformats.org/officeDocument/2006/relationships/slideLayout" Target="/ppt/slideLayouts/slideLayout1.xml" Id="R6ac16650b6d34d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c16650b6d34d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6c219bc3b845a8" /><Relationship Type="http://schemas.openxmlformats.org/officeDocument/2006/relationships/image" Target="/ppt/media/image.png" Id="R8b9e6fd355c043d7" /><Relationship Type="http://schemas.openxmlformats.org/officeDocument/2006/relationships/notesSlide" Target="/ppt/notesSlides/notesSlide1.xml" Id="R8b23124a5cc94e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0b0946679141b8" /><Relationship Type="http://schemas.openxmlformats.org/officeDocument/2006/relationships/notesSlide" Target="/ppt/notesSlides/notesSlide2.xml" Id="Ra90ef5df88cf43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e453575f01489a" /><Relationship Type="http://schemas.openxmlformats.org/officeDocument/2006/relationships/notesSlide" Target="/ppt/notesSlides/notesSlide3.xml" Id="R6ff2eebf588646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a9e7b4c35f4d01" /><Relationship Type="http://schemas.openxmlformats.org/officeDocument/2006/relationships/notesSlide" Target="/ppt/notesSlides/notesSlide4.xml" Id="R8ec6a8770e0d4f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c561e0bdef4010" /><Relationship Type="http://schemas.openxmlformats.org/officeDocument/2006/relationships/image" Target="/ppt/media/image2.png" Id="Ra5853858f8804193" /><Relationship Type="http://schemas.openxmlformats.org/officeDocument/2006/relationships/notesSlide" Target="/ppt/notesSlides/notesSlide5.xml" Id="R46b761e1c65c42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4114a293b4cda" /><Relationship Type="http://schemas.openxmlformats.org/officeDocument/2006/relationships/image" Target="/ppt/media/image3.png" Id="R2266821dc4fe4aad" /><Relationship Type="http://schemas.openxmlformats.org/officeDocument/2006/relationships/notesSlide" Target="/ppt/notesSlides/notesSlide6.xml" Id="R9fd3063b58d442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cab7b30a44e4b" /><Relationship Type="http://schemas.openxmlformats.org/officeDocument/2006/relationships/image" Target="/ppt/media/image4.png" Id="R0418dd1be115488b" /><Relationship Type="http://schemas.openxmlformats.org/officeDocument/2006/relationships/notesSlide" Target="/ppt/notesSlides/notesSlide7.xml" Id="R9d6a29dbc05449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38e7eee0f41f7" /><Relationship Type="http://schemas.openxmlformats.org/officeDocument/2006/relationships/notesSlide" Target="/ppt/notesSlides/notesSlide8.xml" Id="Rde1e43a02b2246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14ea6ac4747fa" /><Relationship Type="http://schemas.openxmlformats.org/officeDocument/2006/relationships/notesSlide" Target="/ppt/notesSlides/notesSlide9.xml" Id="R448a7d38e5be42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9b608250e4b43" /><Relationship Type="http://schemas.openxmlformats.org/officeDocument/2006/relationships/notesSlide" Target="/ppt/notesSlides/notesSlide10.xml" Id="R060012ad52424f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78fa118a3467f" /><Relationship Type="http://schemas.openxmlformats.org/officeDocument/2006/relationships/notesSlide" Target="/ppt/notesSlides/notesSlide11.xml" Id="R32e7870bc3194db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861e338144b15" /><Relationship Type="http://schemas.openxmlformats.org/officeDocument/2006/relationships/image" Target="/ppt/media/image5.png" Id="R0558d48b950a41b5" /><Relationship Type="http://schemas.openxmlformats.org/officeDocument/2006/relationships/notesSlide" Target="/ppt/notesSlides/notesSlide12.xml" Id="R51dc5c3332ff485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7093ab980444d3" /><Relationship Type="http://schemas.openxmlformats.org/officeDocument/2006/relationships/image" Target="/ppt/media/image6.png" Id="Rdc6f31fe5ab74b21" /><Relationship Type="http://schemas.openxmlformats.org/officeDocument/2006/relationships/notesSlide" Target="/ppt/notesSlides/notesSlide13.xml" Id="Ree91760a02fd4b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3d2ca763694e57" /><Relationship Type="http://schemas.openxmlformats.org/officeDocument/2006/relationships/notesSlide" Target="/ppt/notesSlides/notesSlide14.xml" Id="R74cc8d01468f492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70c6602c4645c6" /><Relationship Type="http://schemas.openxmlformats.org/officeDocument/2006/relationships/notesSlide" Target="/ppt/notesSlides/notesSlide15.xml" Id="Rd2f0193424fc488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2140a4a9f4783" /><Relationship Type="http://schemas.openxmlformats.org/officeDocument/2006/relationships/notesSlide" Target="/ppt/notesSlides/notesSlide16.xml" Id="Reea111baf05b466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33cfa69c74849" /><Relationship Type="http://schemas.openxmlformats.org/officeDocument/2006/relationships/image" Target="/ppt/media/image7.png" Id="R0e0e82da1bc44fbb" /><Relationship Type="http://schemas.openxmlformats.org/officeDocument/2006/relationships/notesSlide" Target="/ppt/notesSlides/notesSlide17.xml" Id="Rca55063f922b4fd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5825551744a20" /><Relationship Type="http://schemas.openxmlformats.org/officeDocument/2006/relationships/image" Target="/ppt/media/image8.png" Id="R7439f7dc74bd43f0" /><Relationship Type="http://schemas.openxmlformats.org/officeDocument/2006/relationships/notesSlide" Target="/ppt/notesSlides/notesSlide18.xml" Id="Rbb1fc7c96a3b4d6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1c20f031743a7" /><Relationship Type="http://schemas.openxmlformats.org/officeDocument/2006/relationships/notesSlide" Target="/ppt/notesSlides/notesSlide19.xml" Id="Rf49fcbe4a4034d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dbc137df947a4" /><Relationship Type="http://schemas.openxmlformats.org/officeDocument/2006/relationships/notesSlide" Target="/ppt/notesSlides/notesSlide20.xml" Id="R183aa6f88bee4a9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91fc683434b47" /><Relationship Type="http://schemas.openxmlformats.org/officeDocument/2006/relationships/notesSlide" Target="/ppt/notesSlides/notesSlide21.xml" Id="Ra63cef944ae34fc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11559411a74af6" /><Relationship Type="http://schemas.openxmlformats.org/officeDocument/2006/relationships/notesSlide" Target="/ppt/notesSlides/notesSlide22.xml" Id="Raac4286f2816442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7d68c5ca4c4b9b" /><Relationship Type="http://schemas.openxmlformats.org/officeDocument/2006/relationships/notesSlide" Target="/ppt/notesSlides/notesSlide23.xml" Id="Rb5c2704f4be2487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bf5a38e6e4738" /><Relationship Type="http://schemas.openxmlformats.org/officeDocument/2006/relationships/notesSlide" Target="/ppt/notesSlides/notesSlide24.xml" Id="R325dfc346bc54c7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a6da19b404a8a" /><Relationship Type="http://schemas.openxmlformats.org/officeDocument/2006/relationships/notesSlide" Target="/ppt/notesSlides/notesSlide25.xml" Id="R43c135e5bfbf460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20323e68b4879" /><Relationship Type="http://schemas.openxmlformats.org/officeDocument/2006/relationships/notesSlide" Target="/ppt/notesSlides/notesSlide26.xml" Id="Rb40c19989238410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269e0648e8460b" /><Relationship Type="http://schemas.openxmlformats.org/officeDocument/2006/relationships/notesSlide" Target="/ppt/notesSlides/notesSlide27.xml" Id="Rdd5f95c0014d42f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ad9c25e7c400a" /><Relationship Type="http://schemas.openxmlformats.org/officeDocument/2006/relationships/notesSlide" Target="/ppt/notesSlides/notesSlide28.xml" Id="R759c40a949c345b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aa9e986ed4306" /><Relationship Type="http://schemas.openxmlformats.org/officeDocument/2006/relationships/notesSlide" Target="/ppt/notesSlides/notesSlide29.xml" Id="R2309d376c9aa443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777b6738f043e3" /><Relationship Type="http://schemas.openxmlformats.org/officeDocument/2006/relationships/notesSlide" Target="/ppt/notesSlides/notesSlide30.xml" Id="R930b73c60300441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4226c10c34e55" /><Relationship Type="http://schemas.openxmlformats.org/officeDocument/2006/relationships/notesSlide" Target="/ppt/notesSlides/notesSlide31.xml" Id="Ra8ef40def96a479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2cbd0642b4804" /><Relationship Type="http://schemas.openxmlformats.org/officeDocument/2006/relationships/notesSlide" Target="/ppt/notesSlides/notesSlide32.xml" Id="Rd2f45abb67ed407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5569a9bb741b4" /><Relationship Type="http://schemas.openxmlformats.org/officeDocument/2006/relationships/notesSlide" Target="/ppt/notesSlides/notesSlide33.xml" Id="Ra306ad92a58543e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0c358ea06546a5" /><Relationship Type="http://schemas.openxmlformats.org/officeDocument/2006/relationships/notesSlide" Target="/ppt/notesSlides/notesSlide34.xml" Id="Rfc53b5b57e304cf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2db05cdb7c494e" /><Relationship Type="http://schemas.openxmlformats.org/officeDocument/2006/relationships/notesSlide" Target="/ppt/notesSlides/notesSlide35.xml" Id="R2f96e36e64a74a7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d5aad76ce4802" /><Relationship Type="http://schemas.openxmlformats.org/officeDocument/2006/relationships/notesSlide" Target="/ppt/notesSlides/notesSlide36.xml" Id="Rc4ff2bc10a644a6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55a52b955424e" /><Relationship Type="http://schemas.openxmlformats.org/officeDocument/2006/relationships/notesSlide" Target="/ppt/notesSlides/notesSlide37.xml" Id="R4a775510b0e14b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53278-4FD7-4CFD-A08B-24310960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6B54A4-29B6-42BE-B632-FA11F4C1B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D1C22-8FD7-465A-B828-1B90A6B8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174998-D88E-4E4B-886B-5B6A35E5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GeoAI ve Mekânsal Makine Öğrenmesinin Temelleri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D5A582-7FBA-4708-9EC9-ABF72B7D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EED7C5-F32A-4F4F-9FC1-72CD115D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EA272-50C6-470C-93A9-AF8115F09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9e6fd355c043d7"/>
          <a:stretch xmlns:a="http://schemas.openxmlformats.org/drawingml/2006/main"/>
        </p:blipFill>
        <p:spPr>
          <a:xfrm xmlns:a="http://schemas.openxmlformats.org/drawingml/2006/main">
            <a:off x="6191250" y="1588015"/>
            <a:ext cx="5095875" cy="344384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41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55690B-8CED-424D-B1EF-DB2CDE167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95BF1-7382-4D33-A825-BA9D9156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F27CE-B27F-4C62-B9DB-87F829E6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BE6FB9-A285-4710-AC55-F2299FBA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4CA1A-46E6-44B9-B8ED-C0085B08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5D6826-14B5-49B2-9C52-8EE1EF879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Ders sonunda öğrenci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CF42A-5ADF-48AA-ADB2-1C69AA06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GeoAI, klasik mekânsal analiz ve makine öğrenmesi arasındaki ilişkiyi açıklar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mekânsal problemde gözlem birimi, hedef ve açıklayıcı değişkenleri tanımlar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otokorelasyonun doğrulama ve genellenebilirlik üzerindeki etkisini yorumlar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içindeki GeoAI araçlarını problem türüne göre seçer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7716F3-E2E8-4852-8343-1A82B7F4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FD406B-D634-443D-AD8D-D28F7124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Çıktılar kavram, uygulama ve eleştirel değerlendirme düzeylerini birlikte kapsar.</a:t>
            </a:r>
          </a:p>
        </p:txBody>
      </p:sp>
    </p:spTree>
    <p:extLst>
      <p:ext uri="{BB962C8B-B14F-4D97-AF65-F5344CB8AC3E}">
        <p14:creationId xmlns:p14="http://schemas.microsoft.com/office/powerpoint/2010/main" val="2881571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70924-3B0D-4C8C-B51B-7772D4B8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5E4C2-AFDD-4EA3-A381-23016D6C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A33DB-FBE8-4926-A31E-0594547A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B84297-2BA0-47F7-9604-CAC2C2A2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39642A-FE8B-4E74-BFDD-2629CBD8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BFCAF-D070-4925-8393-2B5864B7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858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00–55 dk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C7D3C-D5A5-427F-A237-E5B34AD1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2858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GeoAI'nin kapsamı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34A02E-3CD1-47E7-96B1-5C70F135C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669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1B47BB-F91B-49F2-B681-6E87EC7D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55–110 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0AD29-4FF6-432F-B250-071F9649F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171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0662C3-EE49-48CE-B944-49F47F49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5272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E5C6E9-4E67-4BFA-9A16-B49D77CEC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575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FF06B2-2180-4548-95E7-3DAC1DBB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05752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10 dakika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26704-DB38-4A64-92FA-5CD86418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714ADE-CBF9-4F8D-AEED-4AB5B8F1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120–165 dk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7F35A7-10F9-41D3-81A8-6EF86375D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ve mekânsal genelleme ve ArcGIS Pro ile başlangıç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9F1660-215E-4DAF-B53C-830C20C3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972B02-E1FE-43F2-88D8-3B6A1576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291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165–180 dk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EBB761-B3C8-4E58-A7DD-2A092BD9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291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Laboratuvar başlangıcı ve değerlendirme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D70C89-3F34-4D28-B161-E7FE290E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112960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C785E-88DF-4611-B98F-00CF515B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023EB4-E3E9-4166-987C-D74ABAFB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FF5381-ABAC-4FF1-A423-B9F0EAD9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GeoAI'nin kapsamı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BC5E5E-A9B6-43BF-BF2C-1C280A31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Yapay zekâ teknikleri coğrafi bağlamla birlikte ele alınır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7CA512-825E-4D7E-B785-F4E20DCFC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9422984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BBADC5-6531-4B42-AC38-97018533C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C3D17F-A180-4BA3-A9C5-C138F7C1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AI, ML, DL ve GeoAI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73569-BE17-4775-B4A1-4E4EE5EC1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GEOAI'NIN KAPSAMI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05C52-D7C5-4146-8750-06E3E9BEB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9F86AC-6A1E-4D59-82BD-02324E3C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F39AC-0CB1-413C-8192-15213E52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F1E04D-F51D-4E75-A25B-001C69049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GeoAI yalnızca görüntü sınıflandırma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3A062A-6D32-46E9-AE7A-9D63B264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7482F-F081-4959-AF26-4EFA85B2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Yapay zekâ, insan zekâsı gerektiren görevleri bilgisayarla yürütme alanıdır.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Makine öğrenmesi, örüntüleri veriden öğrenir. Derin öğrenme çok katmanlı sinir ağlarını kullanır.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GeoAI; konum, mesafe, komşuluk, ölçek ve zaman bilgisini model tasarımına katar.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0C3E4B-A715-4D23-97D7-09F4E54C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853858f8804193"/>
          <a:stretch xmlns:a="http://schemas.openxmlformats.org/drawingml/2006/main"/>
        </p:blipFill>
        <p:spPr>
          <a:xfrm xmlns:a="http://schemas.openxmlformats.org/drawingml/2006/main">
            <a:off x="6572250" y="2672080"/>
            <a:ext cx="4810125" cy="218059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BDDCCE-9E5D-469B-834A-BCC9D782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C44136-445C-4011-994D-A1FB64E5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01448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B7BF25-835B-42A4-BEE0-716AA021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8FD5FB-8562-4E17-9A0E-D6F352AF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GeoAI'nin iki ana kullanım biçimi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F4F321-E9D1-4DBE-B9A8-C33AF0D8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GEOAI'NIN KAPSAMI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C806AB-DFCE-444D-9143-E7741776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06944-99F6-472E-BA85-A95C89B0D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A4BDA3-7259-4261-B415-81E6A2BC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FDB1CF-19FC-4867-BA98-0D179ED1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GeoAI hem mekânsal veri üretir hem de mekânsal sorunları modeller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97FC80-8C00-4A23-8EA7-A9FB7C62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8E56B1-A537-4A8A-8511-FE0215B8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 üretimi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4F74CF-6CE4-4F2D-975A-BEF7EB0C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Görüntüden bina, yol veya arazi örtüsü çıkarımı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Metinden yer adı ve olay çıkarımı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LiDAR'dan 3B nesne üretimi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E09BAA-5112-44FC-901F-5D71E954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1270C1-2700-446B-99A9-85663B29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Mekânsal problem çözme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29E491-F283-4A8C-AFE7-BB8BB768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ve aykırı değer belirleme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 ve regresyon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Mekân-zaman tahmini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66821dc4fe4aad"/>
          <a:stretch xmlns:a="http://schemas.openxmlformats.org/drawingml/2006/main"/>
        </p:blipFill>
        <p:spPr>
          <a:xfrm xmlns:a="http://schemas.openxmlformats.org/drawingml/2006/main">
            <a:off x="5250349" y="5048250"/>
            <a:ext cx="1691303" cy="1143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5ED898-989D-4F52-AC9E-0BA44DE0A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8388667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415245-2BEC-45E0-A685-5F3287BE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6D833-FABF-4FF5-B02B-D9839A6B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veri neden farklıdır?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3F303-F2C3-441E-87BD-9DB1DDCE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GEOAI'NIN KAPSAMI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0166C-1FEB-4E56-91E7-DF7B33BF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0B95A-581D-4DB4-BE0E-FC74522B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1CD706-3813-443D-ABCB-60A8F357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7A5B4-1C4F-4BE6-9320-D91FB2C6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Yakın gözlemler çoğu zaman bağımsız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BD9A8B-95C1-4E0A-B62B-861B6DD6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18180-2146-4971-B723-B4985DC3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Yakın konumlar benzer çevresel ve toplumsal süreçlerden etkilenebilir.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değişken farklı ölçeklerde farklı örüntü gösterebilir.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Sınır, çözünürlük ve komşuluk tanımı model sonucunu değiştirebilir.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Bu özellikler veri bölme ve doğrulama stratejisini doğrudan etkiler.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387B5F-D39A-47C5-8364-3476F39C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8dd1be115488b"/>
          <a:stretch xmlns:a="http://schemas.openxmlformats.org/drawingml/2006/main"/>
        </p:blipFill>
        <p:spPr>
          <a:xfrm xmlns:a="http://schemas.openxmlformats.org/drawingml/2006/main">
            <a:off x="6572250" y="2351185"/>
            <a:ext cx="4810125" cy="2822379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D9DCC-DB5A-4863-95FB-5294370FA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80A6F6-7507-4616-99A1-F84EF289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5495743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A58CE1-7EFA-4765-845F-CE7CE3C4A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32B64-3A8E-47AB-934D-97C2863D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GeoAI problem aileleri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2ACD3-F43E-483B-A978-74AA89E6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GEOAI'NIN KAPSAMI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AF35A-7579-4BEA-922F-78DC4B55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D8982-4829-4716-953C-80FEF327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90361A-0E55-435C-9A4E-76660508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F157F-90AE-4DE1-827A-09C9CE0A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Problem türü modelden önce belirlenir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54DAA-C2C8-4D7C-AD62-31205074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017F38-2A36-4A0E-A70D-5E7EAEDC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Tahmin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CBBEAA-984E-4C1D-A2E9-140717C6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Sınıflandırma: risk sınıfı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Regresyon: talep veya fiyat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 serisi: gelecek dönem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D7522-A508-4FEA-AB24-0DCB854D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48B016-3575-4486-9BD2-6A7F51E6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Örüntü keşfi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FC7B8-AD5B-4560-83AA-B523E487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Kümeleme: benzer bölgeler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Anomali: beklenmeyen konum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Görüntü analizi: nesne ve piksel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54B916-FF51-42DC-AC0D-C6D39FB7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6388813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41AFFB-1C15-456F-8215-CA075928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05552-4B7C-4CCB-9B06-32A8B1A3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GeoAI sorusunun anatomisi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C6F130-0D7B-4A72-A50C-318AA228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GEOAI'NIN KAPSAMI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44DC78-6A5E-4D20-A097-1AEC812B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FFE0CA-0D21-4C95-B6A0-1D9C72FE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EEEFB-49D7-478B-8F4D-6FB55646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B9C9A-AE90-4EF5-9AA7-3881BD951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İyi bir model iyi tanımlanmış bir karara hizmet eder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92F6E-29D6-4333-A4D8-1C538E07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F1038B-915E-4378-84C9-20A3682C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Karar: Sonuç hangi eylemi destekleyecek?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birimi: Parsel, bina, nokta, piksel veya bölge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Hedef: Bilinen hangi sonuç öğrenilecek?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Tahmin ufku: Aynı alan, yeni alan veya gelecek zaman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Başarı ölçütü: Hangi hata karar açısından daha maliyetli?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FAE773-8474-461B-A44F-3A734E12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5F02D1-3147-4FC0-85B6-32B67C36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E808A5-C295-4987-BF57-F7F0DC84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A7E2BE-4E67-47FC-B304-4CF4B1F3C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F21024-67D7-4254-9D61-4DC1D7A2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46FC8F-A66C-43EE-BC8B-FC4831117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465362-7A94-4F83-9454-F81BF074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A09CE4-0D33-4116-93AE-79ECC09F9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66B23-3B5E-46E4-A267-499B10F7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12A44B-F682-47D7-8B20-D7B1D460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AE054C-AF8B-463C-8441-510636D2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BE764-DAC3-47FB-8E7C-1FF54F85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584F67-688F-47DF-94E8-966EDF8C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F784EF-2A69-49A6-887B-9A5F3EEF1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5807610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D5504-7DB0-4EA3-87CD-2692B4CC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248CB7-2D59-4EF3-8B3B-1D173BF9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0ACAD-2BBB-4DD3-8486-B25E42CF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7974A-4C64-4F06-A3DE-0942277C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Coğrafi nesneler gözlem ve özelliklere çevrilir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7AC45-CD7F-4E85-8F23-054D1802B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2174110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A8809B-372D-4DCA-93E7-6A621578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B9C6B-AD1B-4D50-93AE-F63DCAC1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Gözlem birimi ve hedef değişken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C85B3-4214-483A-89FC-5D8F2FC6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6B847-7B2C-42DB-BCAB-7FA04290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D59108-8C3C-4293-B8A1-7C754D33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62CEA3-CE78-404D-AD9E-E9328459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A715D0-FB2F-4EDF-9955-726958E6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satırın coğrafi anlamı açık olmalıdır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65222-76F8-4CFE-852D-52290105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B8A164-E279-4621-9B5C-F0A39635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okul, parsel veya raster hücresi bir gözlem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Sınıflandırmada hedef kategoriktir. Regresyonda hedef sayısaldır.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 ölçümünün tarihi ve üretim yöntemi belgelenmelidir.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 değişkeni açıklayan değil, doğrudan kopyalayan alanlar sızıntı oluşturur.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64E89-6A59-4F84-9C4A-DDEF095DF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DFE1B6-4792-4E96-A5A9-2585BC02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37BB6-3EEE-4D18-AE01-621A81FB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FEBBE4-6A9B-498C-8A5C-181AA62C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9AF140-0150-4E9A-8276-1D9BF927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okul, parsel veya raster hücresi bir gözl…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A82D86-07B2-4F5E-BCA8-2159A97D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FA8B88-384C-4915-ACE3-92F68F783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4D78D-13AB-48F5-8FA1-F1150588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F9C672-CE7D-4943-B385-9511EBE0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Sınıflandırmada hedef kategoriktir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7D06BB-5D0E-41EE-A417-5D68FFB2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1C23E3-E818-4C6F-8C37-A90FB107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EE6EEB-F1D0-4AFA-BB0E-864F24D0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7D54FF-5FC5-49FA-88FB-8BD0D654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 ölçümünün tarihi ve üretim yöntemi belg…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BDAD9B-117C-4074-929A-229260AF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7224792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A56BF5-CBBE-4BC2-AE76-6DC5F0E3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05953-7AEB-4E01-AC6D-839243F06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veriden özellik üretimi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620AA-E461-45A7-A12D-2EC96A43D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51A87-2037-42B0-9A14-C902347C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D2A09-96FE-45E7-8EC6-3AC44CB6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8EFD26-40B4-41E9-85CD-250E2D08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B2BF9-D38D-4024-88AD-2A5A85CB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Konumsal ilişkiler sayısal girdilere çevrilir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D04EB-A65C-4711-BF7E-B6859F88C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DAF1CE-4772-4230-9B69-78EFF924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En yakın ana yola, hastaneye veya rakibe uzaklık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Belirli yarıçapta nüfus, olay veya tesis sayısı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Ağ üzerinden seyahat süresi ve erişilebilir nüfus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 alanların ortalaması veya yerel değişkenlik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Poligon biçimi, alanı ve yoğunluğu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2BAD61-74BF-4255-BC04-1E6B1F97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8d48b950a41b5"/>
          <a:stretch xmlns:a="http://schemas.openxmlformats.org/drawingml/2006/main"/>
        </p:blipFill>
        <p:spPr>
          <a:xfrm xmlns:a="http://schemas.openxmlformats.org/drawingml/2006/main">
            <a:off x="6572250" y="2552784"/>
            <a:ext cx="4810125" cy="2419182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4E7F3-7406-47F2-907C-2A881740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4310B9-C46C-440C-A0C9-56874506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09236845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0A9038-6EB0-4A25-811D-40C02EBF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532B2-11F2-45E0-AEA4-4115CBFB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veriden özellik üretimi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2FD80-7DD6-4A2C-A64F-923BDDE4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2C52A-FB4D-408C-ADFF-C799B8EB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5CDA41-B38A-48DA-A547-A46D1A8A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C84F6-261C-4B07-B66F-BCA71AEF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DA9FFB-F704-49FF-A7EC-15943FD6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Hücre değeri kadar çözünürlük ve örnekleme yöntemi de önemlidir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ABA5F-A159-4EC3-AF8D-B89BF0934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B7E2C-4719-4344-B619-7B7307DC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DEM, eğim, yağış, sıcaklık ve uydu bantları açıklayıcı raster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Noktalara raster değeri örneklenebilir; poligonlarda ortalama veya çoğunluk kullanılabilir.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Sürekli rasterlarda bilinear, kategorik rasterlarda en yakın komşu örnekleme tercih edilir.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rasterlar ortak koordinat, hücre boyutu ve çalışma alanına getirilmelidir.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2E4C98-0E85-47B5-8547-A335E21E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6f31fe5ab74b21"/>
          <a:stretch xmlns:a="http://schemas.openxmlformats.org/drawingml/2006/main"/>
        </p:blipFill>
        <p:spPr>
          <a:xfrm xmlns:a="http://schemas.openxmlformats.org/drawingml/2006/main">
            <a:off x="590550" y="2952671"/>
            <a:ext cx="4810125" cy="1619409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315CED-8E6E-4D3C-A3DE-916E0128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048DBE-4203-4906-B1FC-0040B0CE0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212663223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8F1357-3270-4295-A4F5-17EB3ECE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EF0F2-F647-4DEE-A3F2-F5558B42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çözünürlük ve MAUP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014445-79B1-4860-9CB0-828420B1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5CAB27-D324-425A-BAA0-F8DFED61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1793F-2B9A-425B-AF7C-C713EEAE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6089E2-51EA-419E-8659-2F385E44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65C45E-4AB8-44E6-9636-18C959CA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Aynı süreç farklı bölgeleme ve hücre boyutlarında farklı görünür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BDF47B-0D16-432A-8A86-2264AF18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745E7B-077B-463E-8DDC-6EDF0175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hücre ayrıntıyı artırır ancak gürültüyü de büyütebilir.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İdari sınırlar süreç sınırlarıyla örtüşmeyebilir.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Poligonların birleştirilmesi korelasyon ve sınıf oranlarını değiştirebilir.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sonucunun en az iki anlamlı ölçekte sınanması güçlü bir kalite kontrolüdür.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837F2A-3985-4E27-BB5E-233765B9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185009-0624-4EE7-B357-1B24977F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A840C8-3489-4B97-9A83-C42C271A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522FB-5FA6-48F6-B8DC-FBB24CAA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hücre ayrıntıyı artırır ancak gürültüyü…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3E915-B30A-4A4C-8DE3-280797DE1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0F9201-F7C5-444D-91B6-E380F254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99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İdari sınırlar süreç sınırlarıyla örtüşmeyebi…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587F0-AA20-45F1-A185-924B1FA8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22C2AF-C411-4532-B658-F7D2E958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Poligonların birleştirilmesi korelasyon ve sı…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D88D4E-195F-4367-934C-C301CD8B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sonucunun en az iki anlamlı ölçekte sın…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E937A-0130-4C41-88FA-1D0125A0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3254787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470C98-E7B1-416F-9788-8E519DBC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BB998-8EE3-43D4-BE7F-8B985F95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hazırlamada sızıntı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D231B2-54DB-4F05-9483-D9AF9850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44A533-E998-432F-B131-D72FD537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2A9247-A78A-4418-9024-69CF3A0A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62456-6B22-4A8F-8860-8787243C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554FC-BC0B-4873-944E-1B33329CB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Test verisine ait bilgi eğitim sürecine girmemelidir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970C4E-F09F-4CDF-AC38-59F99B67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58DF7A-E367-4E52-8F07-D2A18D90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veri üzerinde ölçekleme veya eksik değer doldurma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Hedefin türevi olan bir alanın özellik olarak kullanılması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nesnenin yakın tarihli kopyalarının iki farklı kümeye ayrılması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 piksellerin rastgele biçimde eğitim ve teste dağıtılması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Test alanı görülerek özellik ve model seçilmesi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274009-F7E5-47EF-BE83-E49AC4A4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1216AC-4933-465A-89FD-0B90E7C7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2C6F9E-BC10-4805-8E98-BB70253C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4B6E5-9331-459B-969A-9132EBF0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5F767-A77E-4C0A-9744-02AF7E05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7A547D-41C4-473B-BD85-55E898E1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70FB3D-EF9C-403F-AE35-14EE657B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veri üzerinde ölçekleme veya eksik değer…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0DED44-60E4-4357-9570-DB447E7C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453A37-58C8-48A2-B904-2EBD3861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27A63B-5B3F-45FB-8F4C-190AD82A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Hedefin türevi olan bir alanın özellik olarak…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CF9382-EBF0-4A76-A8AF-B94D70A5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8E40C9-CBCD-47D0-997D-418AC291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E6B8A0-F396-4232-ABBE-36B2ECD63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nesnenin yakın tarihli kopyalarının iki…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7F4FF9-9E3C-4C59-A058-531AE76B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92736862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0BCD8-B3A4-4D23-A61E-B5E532F7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97530-EB66-4809-ADC0-6B6C5CC73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834E8E-CBD8-498A-8D1D-1E17CEDA1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Doğrulama ve mekânsal genelleme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AC046-B6C1-499C-A6BC-DD09BB12C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Modelin yeni konumlarda ne kadar güvenilir olduğu sınanır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87FCEB-81F7-4AA8-A6FA-6563DB78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6035731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892C64-8725-44D1-BC5A-31CB648B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6305E-8C96-4424-B3DE-A2B916E1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Rastgele ayırmanın yanıltıcı olduğu durum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8E99E5-2690-4088-B4C1-07D74D016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MEKÂNSAL GENELLEME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06BC1-E5CB-4B4C-9217-87E60EDD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5E357-0969-4D73-A9F2-161127AC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A34B0-DAD1-46AB-AFB7-0C7DFBA7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76DC2-F61E-4EDF-AE99-9084030C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Yakın eğitim ve test noktaları performansı olduğundan yüksek gösterebilir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BE1C0-E927-4C8C-8F6F-D3761555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7A7FD4-62D9-49D0-9AD7-05E11632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Rastgele bölme, komşu ve benzer gözlemleri iki kümeye dağıtır.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yeni bir coğrafyaya taşındığında bu yakınlık avantajı ortadan kalkar.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Özellikle çevresel yüzeyler, görüntü pikselleri ve olay yoğunluklarında risk yüksektir.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1403C0-E6FD-4786-B4C9-8613479CB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0e82da1bc44fbb"/>
          <a:stretch xmlns:a="http://schemas.openxmlformats.org/drawingml/2006/main"/>
        </p:blipFill>
        <p:spPr>
          <a:xfrm xmlns:a="http://schemas.openxmlformats.org/drawingml/2006/main">
            <a:off x="6572250" y="2319338"/>
            <a:ext cx="4810125" cy="28860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14EA82-B666-4E6E-A0EF-0644D064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6A96F4-8A23-46CD-9E15-4F2CFDDF2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https://www.fatiando.org/verde/latest/gallery/train_test_split.html</a:t>
            </a:r>
          </a:p>
        </p:txBody>
      </p:sp>
    </p:spTree>
    <p:extLst>
      <p:ext uri="{BB962C8B-B14F-4D97-AF65-F5344CB8AC3E}">
        <p14:creationId xmlns:p14="http://schemas.microsoft.com/office/powerpoint/2010/main" val="195655572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FB1505-E9B9-4473-9CE2-B9CC54C6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E0133-30AF-449D-80C6-C89E4D43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çapraz doğrulama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99D89B-BF13-41B0-B614-8EE00367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MEKÂNSAL GENELLEME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8CE96A-B391-4E63-BE89-550A990F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ACAF3-2D79-435D-B531-8CF6D682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39C0C3-42A1-459F-8179-33F2F3BE2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0A2DC2-AB21-4C93-9F60-BED6AAB53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Coğrafi bloklar gerçek kullanım senaryosunu taklit eder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2D9C2E-1F08-4239-80AB-48E39423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49FEA2-61F3-47BD-9479-4A335C06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alanı mekânsal bloklara veya bölgelere ayrılır.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turda bir veya daha fazla bölge test için dışarıda tutulur.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Blok boyutu süreçteki otokorelasyon mesafesine göre seçilir.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Sonuçlar ortalama skor, değişkenlik ve hata haritasıyla raporlanır.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5C2CA6-F2A4-4019-8D66-D666DCAD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9f7dc74bd43f0"/>
          <a:stretch xmlns:a="http://schemas.openxmlformats.org/drawingml/2006/main"/>
        </p:blipFill>
        <p:spPr>
          <a:xfrm xmlns:a="http://schemas.openxmlformats.org/drawingml/2006/main">
            <a:off x="728663" y="2143125"/>
            <a:ext cx="4533900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70D44B-EC4C-4617-A1D8-935CD53F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E1DA11-17CF-46E6-B26E-662F68D6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19520759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98C7F1-D61A-4E25-805B-1AC08A0C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AD06A5-0308-4B39-A047-58877F83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Tahmin senaryosuna göre veri bölme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D80428-F98A-408E-9814-6AF062EBD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MEKÂNSAL GENELLEME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9D378-9E70-4D25-998A-02B76E166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655E38-B110-4450-BA0D-B847AEC7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214BB6-CB5F-4210-B5D3-0746C74B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E25E2-4BE8-4A1C-B7ED-E5ACEE52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Doğrulama düzeni kullanım amacını temsil etmelidir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5EB44-8D40-4927-80F5-DDACA78A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2B397-F111-4E02-AE3B-ABAB954D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Aynı alanda yeni gözlem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0D904-6B1C-4E5D-9339-3CA30AE8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Zamansal ayırma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sensör ve süreç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Gelecek dönem testi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D4F64B-5961-442B-844B-596E5ED5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AEAA66-4ECA-4DAD-8285-F161D33D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Yeni coğrafyada tahmin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94D552-7E33-421B-872A-E7077F8C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Bölgeyi dışarıda bırakma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bloklama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Transfer başarısı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46342-AFE0-43ED-8A89-9192F0D17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https://arxiv.org/abs/2508.00858</a:t>
            </a:r>
          </a:p>
        </p:txBody>
      </p:sp>
    </p:spTree>
    <p:extLst>
      <p:ext uri="{BB962C8B-B14F-4D97-AF65-F5344CB8AC3E}">
        <p14:creationId xmlns:p14="http://schemas.microsoft.com/office/powerpoint/2010/main" val="20871032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34E4F5-B37E-411D-8352-D15FD4C2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E8579F-B436-4984-8859-2086C324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Performansın üç görünümü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EA64A1-7F2C-4C9B-813D-C5DDAFC3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MEKÂNSAL GENELLEME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319FBE-8BAC-4E6A-8E76-B5A7DF9A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7DE5BF-45CC-4150-A829-87E2FD34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8A3D5D-6751-4005-9F0C-75A457CA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9C963-FF7C-49A3-AC45-AA640E64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Tek bir skor model kalitesini açıklamaz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BAC37-8711-4DDC-B07D-F238A26F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BC9A95-E827-41BC-A1BD-4AD9D3CF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Sayısal ölçüt: MAE, RMSE, F1, MCC veya IoU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görünüm: Hataların nerede kümelendiği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görünümü: Yanlış pozitif ve yanlış negatif maliyeti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Kararlılık: Farklı bloklar ve zamanlarda skor değişimi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Belirsizlik: Güven aralığı veya tahmin olasılığı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166CD4-A947-4628-89E9-789038F9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C5814A-C7AD-42EF-AEC1-99DF7D9B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A0AFB5-8090-4A0F-ADE9-969FE56A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FAFF03-B836-4960-8CAB-5FECBCCC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Sayısal ölçüt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B9E07D-8C0C-459D-A1D0-8217FFB1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64A71A-D472-4C70-ABBF-CE8D31FE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görünüm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424C12-7A9D-4F20-89C2-CA742BF6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C3255C-5FF7-4DBC-ABAF-313E132C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görünümü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923EB8-6B3A-4834-956C-825A30F5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Kararlılık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0C279F-572D-4A9C-AB23-6366276B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69583023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D26751-3D12-4D23-9195-5BEB08FC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F99B1-2E3B-4569-8378-936924AC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GeoAI model kartı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5D9668-F534-4441-8627-4BBE17D2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MEKÂNSAL GENELLEME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73DF0-51B9-4055-B3A9-72BD1B87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81767D-38D7-4199-9070-406A5BB8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A635C-834E-4D20-89FE-B870783AB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E5B8B1-535E-4BD0-BC06-07B7BC3D1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Modelin kullanım sınırları sonuçla birlikte teslim edilir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B6E41-229F-491C-A466-057D780C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64B75E-782F-4689-8B8C-558BC18EA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Amaç ve hedef kullanıcı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verisinin coğrafi ve zamansal kapsamı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Özellikler, model ve hiperparametreler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düzeni ve hata ölçütleri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Bilinen başarısızlık bölgeleri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Etik, gizlilik ve bakım sorumluluğu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0C297-D83A-43C4-B2FB-6038D153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0383D-37EF-48FF-9107-438FC701A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11CF87-2EE1-4455-BE12-9B79FBE56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7C85D-0B19-4330-9EF8-3F5C055B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274D5F-1C9C-4C46-AEA3-5E76B086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4A42C2-AFA3-49D7-A024-EB43494C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7E07E1-2AA4-4E71-ABD6-67A885F03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Amaç ve hedef kullanıcı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14A6F1-EC6A-4DCA-BAA6-EA658C42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9B4327-3C44-48EF-B82C-756414A6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0FFB73-DDB0-463B-B224-D6F94983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verisinin coğrafi ve zamansal kapsamı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60A7B4-DAFB-4B88-A60C-6494A0DC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023754-8E99-421E-B419-5CAE5D59D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AC8CB2-73F3-4A9D-9E56-785726E1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Özellikler, model ve hiperparametreler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C5A975-5079-46ED-AAA7-C4EA6C1E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0014802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BFEEB0-919B-4C4D-B9BC-ADA81D8B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50707-3E3D-4DD8-816B-82B95D7F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8ED0F0-8DC5-4D85-BC61-67463E72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ile başlangıç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D06E9-51C7-4327-B2E6-33FACAF6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Kavramlar araç adlarıyla eşleştirilir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0618B-B845-4111-B12B-44EDADCC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573421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C98BA3-8D13-4149-AFA9-EEC9740AD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03CF61-675F-4666-9609-0991AF1F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içindeki GeoAI araç grupları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D46D5F-8E0A-4056-8225-F032B715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ILE BAŞLANGIÇ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6B479-A60D-431E-AF94-0B58B7935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C5C64E-242B-4AAD-81A9-C25047D9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91485-66EA-48DE-95CD-0277FBE2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EDE6F-9D4D-4146-9F7F-8839E71E8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araç farklı veri ve soru türüne hizmet eder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3CD4A6-BE65-4E2B-A8C1-BBE77C98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69E0CC-7FB9-4F55-B77B-C1A9D713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Statistics: ilişki, küme, aykırı değer ve tahmin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Space Time Pattern Mining: küp, örüntü ve tahmin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Image Analyst: piksel sınıflandırma, tespit ve segmentasyon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GeoAI toolbox: özellik ve tablo analizi, metin ve zaman serisi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Notebooks: özel Python iş akışları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886C2-EFD2-4758-BC00-3D2D76A4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051A2E-1E9C-427E-BCFE-12929FEF0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482DF0-ED12-4B9F-A12C-F842D0D6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87D11A-AE3B-45EA-93B5-E1994C7B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E4837-07AA-44F0-9948-7962B0DD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Statistics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8AAA47-2ED1-4B65-84D1-445C1948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E58394-168D-4BC4-9155-9557158D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9ED48E-A7D9-427B-9778-E3FA8A44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D44514-0C22-4C48-8120-FB977CE37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Space Time Pattern Mining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C8303-ADF2-4FE5-90A1-87B92C1D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ACB3AD-D9DB-4AB8-961B-2C1164CB6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0C2FAF-BBD9-465B-82E2-3AEC305A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F1F785-90E2-4897-85E5-FDCE88B5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Image Analyst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BA1323-596B-42FD-A86C-0F9FC48C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9477410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C730DF-361F-4AFA-AD1E-D84A9C9E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6B9F54-AF6C-47FC-B4EF-48F48A57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Araç seçimi örnekleri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B96D2-8030-4A8D-953F-16383C84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ILE BAŞLANGIÇ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692EB-2A8F-42F2-B299-DFEFF856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B1F73-A18A-4075-9F91-7B64E8E2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42B38-38CB-4ED5-B70B-08BA08EE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FDB84-1625-4C7D-AE63-12B045AF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Soru, veri ve çıktı birlikte değerlendirilir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AAE5F6-1D6F-44CE-8262-74378820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D7F256-C9CE-4260-ACB3-EE90CBDA6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9C09A-C6E1-4F88-95E8-D376B471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Konut fiyatı tahmini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Benzer mahalleleri bulma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Bina çıkarımı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suç sıcak noktası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6F7B44-CA43-436B-91CB-7F111683F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FCF170-1CA1-4818-A7D7-BDC58001D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Olası araç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A6AF10-29AF-44AC-B51C-727B16E5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Forest-based Regression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Multivariate Clustering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Detect Objects Using DL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Emerging Hot Spot Analysis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82186-ED93-4A5B-97C2-8B2AFD22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01233589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7BEB74-667E-42BC-A14F-83748AFE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0EFEF-5262-4DC6-984E-4A04CC8D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derin öğrenme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2262E6-1D3F-4764-A70F-F15AD07D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ILE BAŞLANGIÇ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59B41A-C97E-48BB-A012-1735E8E67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419055-DB59-412C-ABDE-CF74D1E6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E4A50-06FC-4C6D-B895-F230E9EB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3A2BE7-144F-4920-A3FE-10FDCE67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Eğitim verisi, model ve çıkarım ayrı kalite kontrolleri gerektirir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27B3C0-A436-4E01-9536-30890D27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270DC8-7EEF-49C8-ABB8-E550073C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örneklerini ve sınıf şemasını hazırla.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Modeli eğit veya uygun pretrained modeli seç.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görüntü üzerinde çıkarım çalıştır.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Sonucu referans veri ve harita üzerinden doğrula.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BC67CB-34D2-425A-85CF-82C48B08F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D83F18-FFA0-46AD-9D54-F676D77D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A6FB3A-BAF7-4E51-ACF2-8206B6B6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24E5EB-A33B-4BEC-B1B8-3D399CC1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1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örneklerini ve sınıf şemasını hazırla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002F39-1469-47E5-8E6E-481C46C0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F06D75-69EA-4678-9915-870F79E21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99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Modeli eğit veya uygun pretrained modeli seç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3C359-A5C4-4944-838B-410DBDCA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142E5-F233-430E-8527-EF40FCBF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1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görüntü üzerinde çıkarım çalıştır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6205E4-EF02-400D-81B6-C3C5968C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34307-A79D-489F-8509-A6A25E5E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Sonucu referans veri ve harita üzerinden doğr…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7748FD-E834-4AB6-A223-41455049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6CF395-A291-4B3C-A455-98BC4A3AE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https://pro.arcgis.com/en/pro-app/latest/help/analysis/deep-learning/deep-learning-in-arcgis-pro.htm</a:t>
            </a:r>
          </a:p>
        </p:txBody>
      </p:sp>
    </p:spTree>
    <p:extLst>
      <p:ext uri="{BB962C8B-B14F-4D97-AF65-F5344CB8AC3E}">
        <p14:creationId xmlns:p14="http://schemas.microsoft.com/office/powerpoint/2010/main" val="94968332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879F27-9809-408D-BDEA-B1731D9A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84EB3-0A37-4F5F-97E7-0DE0CFE0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Örnek problem: okul risk sınıflandırması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A0D42D-8387-4717-906C-CD3B527D1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ILE BAŞLANGIÇ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AF6F8-DA72-4250-8AD1-7A6397C1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C1AEE6-C61D-4634-B67E-EF9A311C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5BABC-7A66-4F8D-B15A-C17942AF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0E1EB6-2FFC-416D-BCDE-135965D5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İlk uygulama algoritmadan önce veri tasarımına odaklanır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2F7DF-F5C1-48B0-9668-C960F680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4D4D69-5E24-4858-919B-BE2A50AA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Gözlem birimi: okul binası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Hedef: doğrulanmış risk sınıfı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Özellikler: PGA, zemin, eğim, bina yaşı, kat sayısı ve fay uzaklığı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Doğrulama: ilçeleri blok olarak dışarıda bırakma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Çıktı: olasılık, sınıf ve hata haritası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DC94BF-BA8C-4829-9754-186493D7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C3F3F4-1780-4BCB-98E2-B4D2C78A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41750C-A0A2-4482-85F1-79ED4200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D59C3-9867-4B62-8082-842934C91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Gözlem birimi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C1CADF-D58B-4F9B-90E9-376A042B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7F73E-DDE1-4685-91C1-9B33EEC24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DDAE38-BE33-4155-B9F9-E283823D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625B85-CC8F-43FC-B937-6965B9E02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Özellikler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4CDA73-CD6F-4DAE-8E43-72FCBE08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Doğrulama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169FF6-2F53-4008-A7D3-5B7037EDD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61880070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F647A1-098F-4F2B-933F-EF56ADDB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9C04B6-5C86-41AE-8878-9EE92294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Uygulamaya geçmeden önce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05F64E-5A47-4F69-8698-38DF37746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ILE BAŞLANGIÇ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6F6F7-2B05-4749-80D4-4CDBDDA7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4E92A-75B3-4087-9FC3-0DCA57A4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D19834-AFAD-4582-8775-DC80C90F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BD6D8D-3FE4-4B89-82C3-A5D67F34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sayfalık analiz planı model hatalarının çoğunu önler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3AA4B3-6540-4510-A6F5-3A8D9315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B8A5A-92EA-4EF5-BA1D-BF0E3E7B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problemi ve başarı ölçütü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envanteri ve lisans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birimi, hedef ve tahmin alanı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Bölme stratejisi ve temel model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model kartı teslimleri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C2C988-4D9B-4B80-947E-EB4A6DD2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0AF170-974F-40CD-B4FC-206F2945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92B44D-0588-4806-8C38-B31F8830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D328A4-D18A-4A6C-B627-7700FF64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59FE24-F124-490A-91F1-9ACDA594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673766-A8C4-4E75-9CEC-D51C54148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5B7CD8-532F-4C3D-81C2-A23E968DF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problemi ve başarı ölçütü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124C3E-53F7-4552-BD4B-C07C9204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12788A-FD31-48B6-B7B3-82ECB763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9A2D85-29BA-477F-9A96-9DE4BE8C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envanteri ve lisans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E9CCC-38E0-4065-874F-E72F4272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6DBE52-E5F9-4062-891D-832962B4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F94FAC-A943-4551-A034-3E90F84E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5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birimi, hedef ve tahmin alanı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4F3055-4FA0-4134-B62D-B8BAC22F2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10727493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8865B0-5F52-4D79-B2C1-245ADDFF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4A3FA-6F9E-4A9B-B9FA-0B5A29E9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YÖNLENDİRİLMİŞ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FBA2B7-CCE0-4F1B-B6E5-3D4B779E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GeoAI problem tasarım stüdyosu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62706-AA39-4029-9292-43D9F8CD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Ankara'da bir kamu hizmetinin talep veya risk düzeyini tahmin edecek çalışma tasarlayın.</a:t>
            </a:r>
          </a:p>
        </p:txBody>
      </p:sp>
    </p:spTree>
    <p:extLst>
      <p:ext uri="{BB962C8B-B14F-4D97-AF65-F5344CB8AC3E}">
        <p14:creationId xmlns:p14="http://schemas.microsoft.com/office/powerpoint/2010/main" val="154446680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340220-CF92-403E-B6E3-CE7D75E6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9B20E3-3969-482F-AA7E-FB36D674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senaryosu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B42FD-806E-4E61-B2AC-4F2943C7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BFB768-3F86-46DD-9ADC-79998DC4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D0F3A-BBBA-4365-A226-90628B610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981749-9079-48FE-8293-2E73DCCB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DCF636-A8F3-440F-A86E-6B27EAEA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Ankara'da bir kamu hizmetinin talep veya risk düzeyini tahmin edecek çalışma tasarlayın.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347194-9F23-4114-B2EE-297AEEB9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alanı ve analiz birimini belirtin.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kullanıcısını ve beklenen çıktıyı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yöntem ve doğrulama arasında tutarlı bir zincir kurun.</a:t>
            </a:r>
          </a:p>
        </p:txBody>
      </p:sp>
    </p:spTree>
    <p:extLst>
      <p:ext uri="{BB962C8B-B14F-4D97-AF65-F5344CB8AC3E}">
        <p14:creationId xmlns:p14="http://schemas.microsoft.com/office/powerpoint/2010/main" val="49510118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EB5747-64A6-48DC-A654-B06C98A3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709D1-50E7-4658-ADC7-76942089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adımları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A87D35-8EBD-4A65-B3C2-FBEDD867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7503A-F88D-4E8C-BDC4-935B34BB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473072-B555-437C-AD4E-4D7FEBCB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437BB-62AF-4D5E-8F94-2AACFB28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4B10A-D509-4090-859D-73E5EB11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kullanıcısını ve tek bir araştırma sorusunu yazın.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Gözlem birimini, hedefi ve en fazla sekiz açıklayıcı değişkeni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Olası mekânsal sızıntı kaynaklarını işaretleyin.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Rastgele ve mekânsal doğrulama sonuçlarının neden farklı olabileceğini açıklayın.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ArcGIS Pro araç zinciri ve teslim haritası taslağı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80C22B-046E-4577-B2AE-42369967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Her adım için ekran görüntüsü veya işlem geçmişi kanıtı saklanmalıdır.</a:t>
            </a:r>
          </a:p>
        </p:txBody>
      </p:sp>
    </p:spTree>
    <p:extLst>
      <p:ext uri="{BB962C8B-B14F-4D97-AF65-F5344CB8AC3E}">
        <p14:creationId xmlns:p14="http://schemas.microsoft.com/office/powerpoint/2010/main" val="66946350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2A00D7-2A81-42D5-A4B9-C0F06007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E862D0-89A7-43BB-A6A2-EEAF012BF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kalite kontrolü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4E1012-7B6A-4690-8784-3D7C0E852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B5EFD2-2805-43C4-8AF7-B65EE898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0A160-4ACF-4227-980E-6D697C40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00CA51-1FEA-4329-A465-ECAECBEE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F975FE-6B8E-4671-8891-15E815D8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verisinin tarihi, koordinat sistemi ve çözünürlüğü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verisi coğrafi veya zamansal olarak bağımsız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 random seed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nicel ölçüt ve harita üzerinden doğrulandı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Sınırlılık ve kullanım sınırı açıklandı mı?</a:t>
            </a:r>
          </a:p>
        </p:txBody>
      </p:sp>
    </p:spTree>
    <p:extLst>
      <p:ext uri="{BB962C8B-B14F-4D97-AF65-F5344CB8AC3E}">
        <p14:creationId xmlns:p14="http://schemas.microsoft.com/office/powerpoint/2010/main" val="80642075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40793-176F-4FAF-BD8F-6C7A866B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371B8-35F0-4F1B-A763-7A2D3FBB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A49188-4843-4DA9-9033-4F8FE101A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B9AAE-4F86-4CA1-AE82-BA55B8B2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B58606-6C6F-47F5-A1D0-D8FF3B03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D9E04-79F6-44CC-AF7B-4A5F9774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93BBE-74E7-489F-A17C-DA06C71D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sayfalık analiz planı, veri sözlüğü ve mekânsal doğrulama şeması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57F04B-42D8-46FB-8F3F-07C2E7DA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veya model çıktısı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açıklaması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kanıtı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veya belirsizlik yorumu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Kaynaklar ve kısa kullanım sınırı</a:t>
            </a:r>
          </a:p>
        </p:txBody>
      </p:sp>
    </p:spTree>
    <p:extLst>
      <p:ext uri="{BB962C8B-B14F-4D97-AF65-F5344CB8AC3E}">
        <p14:creationId xmlns:p14="http://schemas.microsoft.com/office/powerpoint/2010/main" val="99970236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A094B0-4CFE-4992-9500-A6D90608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97BC0-B6C8-465C-8490-D3780E79D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AA35DA-ADE3-4F8B-8494-291B352C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6A8B9-827D-4ACC-B81F-2026A8EE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6E74E-60C6-4645-A3DA-F26CDD34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14E98-0B21-4A97-A85A-F80F749A2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923003-2AA9-41F6-8C51-B57054C6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Aynı mahalledeki komşu noktaları rastgele eğitim ve teste ayırmak hangi riski doğurur?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9ACC32-F938-4DA3-B32F-2FF98A74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5A37A6-376F-41F3-8BAE-7E84B7071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8B9068-A8CB-4277-8475-EA0C1A3B8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Kartografik genelleştirme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13B50C-F9D0-48C1-8ADB-615FED28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7ED4D-1A35-46C4-8223-3202604B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F1A84D-EBC7-40B4-8157-A0BD3739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veri sızıntısı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2CF73-E146-473E-A7B9-D4068EAE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25957-83F1-48C7-8C64-C2B532B6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55A892-E995-4175-A2D3-11D4B90A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Projeksiyon dönüşümü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2B4E02-BF17-4C32-A1C4-039DD988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7BD2D8-0D03-4C84-8877-2136AF3A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6E4C32-E833-43B1-B7F8-9E903C18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etiketi eksikliği</a:t>
            </a:r>
          </a:p>
        </p:txBody>
      </p:sp>
    </p:spTree>
    <p:extLst>
      <p:ext uri="{BB962C8B-B14F-4D97-AF65-F5344CB8AC3E}">
        <p14:creationId xmlns:p14="http://schemas.microsoft.com/office/powerpoint/2010/main" val="158600823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67973-3193-470C-A7A0-5A7A2292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47B9FF-4835-4402-83BC-D62C1F1E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2B776-7CDF-4F83-9988-79515125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8E4BF7-477F-4ED4-9FA3-2F711B5E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425EF7-C85B-496C-9775-0C68FEF5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9142D-9EC4-47B0-BEC5-A6A37A46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8ECB1-8BF4-42B3-B56C-FF2929E1A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Yeni bir ilde kullanılacak model için en uygun doğrulama yaklaşımı hangisidir?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7CFB66-5A59-4626-B35C-D21EC0D9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8CD60-7A6B-48FA-9454-FA406E6D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798100-0165-4967-B400-1FC7D0C24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veriyi eğitimde kullanmak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DDD02-0E13-4EC8-B287-A2279C2CA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91793C-FE45-4303-ACC4-D3EEF29C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9A56E0-9724-4CBA-BB29-C0E1EAC4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eğitim doğruluğunu raporlamak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673FC-99F7-4E30-A8D8-9AB9E0B8A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50AD3-3CEC-4DD3-B0FE-717455953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62677D-36D4-486E-9E75-98AA14CF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coğrafi bölgeyi test için dışarıda bırakmak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0EB6EE-5590-4739-8FC7-C7F57AC0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6AAFEA-8F72-4B57-A9B7-E570B537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802949-0ADE-40AC-B6E7-7AF09FFF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Renk paletini değiştirmek</a:t>
            </a:r>
          </a:p>
        </p:txBody>
      </p:sp>
    </p:spTree>
    <p:extLst>
      <p:ext uri="{BB962C8B-B14F-4D97-AF65-F5344CB8AC3E}">
        <p14:creationId xmlns:p14="http://schemas.microsoft.com/office/powerpoint/2010/main" val="84797662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758874-5B95-4497-AE9E-52AEA1D6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8335E1-3C9A-4C9A-8F1C-0E74A16B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14364-A948-484C-B422-F21416402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2C227-129B-47A9-97EB-961C2901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A857E-3567-4C73-97CE-F9AD3675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783A20-1F10-4021-8BA7-5E905F07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CB8223-7D3C-4BA5-B84F-39851405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GeoAI model kartında hangisi mutlaka yer almalıdır?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05D79-B18A-4BEF-AA44-E3DEBFDF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BC3796-8E9F-4DB5-9893-0960043A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8372AE-D58B-4409-9DC6-9BFC2D33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yazılım sürümü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8EA30A-B944-4D19-858A-67BF5D45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0B2A19-18F0-4A3D-BFCD-D5C02B7CC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F00016-13C5-452E-8099-2497AF034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en yüksek skor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5D73B5-A4A2-4D13-AC82-146D44681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502BD7-5164-4DEF-9831-14356669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555EEA-2F55-4F78-B3B4-B633A4D7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kapsam ve kullanım sınırları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CEB5A8-F04E-493D-AA9D-7A2197B6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2CDF5C-5D98-421D-9E93-19105CF0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76097F-2F6D-4BBC-8A0B-6F2E0E911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Sadece harita başlığı</a:t>
            </a:r>
          </a:p>
        </p:txBody>
      </p:sp>
    </p:spTree>
    <p:extLst>
      <p:ext uri="{BB962C8B-B14F-4D97-AF65-F5344CB8AC3E}">
        <p14:creationId xmlns:p14="http://schemas.microsoft.com/office/powerpoint/2010/main" val="48321788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3F6E87-88C7-44E5-A8C6-D153B4FD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21E95-4BE7-4BA7-9A4B-7DDF52A2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24161A-F160-4C9D-8E06-11C2FD67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GeoAI ve Mekânsal Makine Öğrenmesinin Temelleri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EE512-08C0-41FA-893C-805A0FCBA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GeoAI'nin kapsamı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Veriyi model tablosuna dönüştürme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Doğrulama ve mekânsal genelleme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ile başlangıç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B3890-F36D-49E7-940C-F3BE7DF6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2EE3E-37F2-4039-8088-184AE978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48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Coğrafi veri yapısı, doğrulama düzeni ve kullanım bağlamı model seçiminden önce gelir.</a:t>
            </a:r>
          </a:p>
        </p:txBody>
      </p:sp>
    </p:spTree>
    <p:extLst>
      <p:ext uri="{BB962C8B-B14F-4D97-AF65-F5344CB8AC3E}">
        <p14:creationId xmlns:p14="http://schemas.microsoft.com/office/powerpoint/2010/main" val="117821563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783D77-ABA5-4194-A626-8A82DAD4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796F5-1D67-419E-8C81-A87355C7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368D5C-FECF-4F7A-A90C-4DCBD8A0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9.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12CBB6-211B-4A9A-B9FB-2973C2B4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8BD26-31A2-4211-A783-555FE41DB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DBA3B8-994E-4977-A239-18468458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https://pro.arcgis.com/en/pro-app/3.5/help/analysis/ai/geoai.htm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https://doi.org/10.1111/ecog.02881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https://www.fatiando.org/verde/latest/gallery/train_test_split.html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https://doc.esri.com/en/arcgis-pro/latest/tool-reference/spatial-statistics/how-forest-works.html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https://arxiv.org/abs/2508.00858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70141D-3FCF-4B1D-8402-80A9BF48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Sunumdaki her dış görselin kaynağı ilgili slaydın alt bilgisinde ve konuşmacı notlarında 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20705360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2026-09-20T12:55:33.2060000Z</dcterms:created>
  <dcterms:modified xsi:type="dcterms:W3CDTF">2026-09-20T12:55:33.2060000Z</dcterms:modified>
</coreProperties>
</file>