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5f5097099fc433a" /><Relationship Type="http://schemas.openxmlformats.org/officeDocument/2006/relationships/extended-properties" Target="/docProps/app.xml" Id="R94c4a5d5e2a341f0" /><Relationship Type="http://schemas.openxmlformats.org/officeDocument/2006/relationships/officeDocument" Target="/ppt/presentation.xml" Id="R502f73380eb347e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791be8ac2424e3d"/>
  </p:sldMasterIdLst>
  <p:notesMasterIdLst>
    <p:notesMasterId xmlns:r="http://schemas.openxmlformats.org/officeDocument/2006/relationships" r:id="Rddf4b151c1804f19"/>
  </p:notesMasterIdLst>
  <p:sldIdLst>
    <p:sldId xmlns:r="http://schemas.openxmlformats.org/officeDocument/2006/relationships" id="256" r:id="R34e29044c4e3429a"/>
    <p:sldId xmlns:r="http://schemas.openxmlformats.org/officeDocument/2006/relationships" id="257" r:id="Re330d1637a72438c"/>
    <p:sldId xmlns:r="http://schemas.openxmlformats.org/officeDocument/2006/relationships" id="258" r:id="R159676db829741a8"/>
    <p:sldId xmlns:r="http://schemas.openxmlformats.org/officeDocument/2006/relationships" id="259" r:id="R60494b5398ef4c02"/>
    <p:sldId xmlns:r="http://schemas.openxmlformats.org/officeDocument/2006/relationships" id="260" r:id="R19bb4954050945f8"/>
    <p:sldId xmlns:r="http://schemas.openxmlformats.org/officeDocument/2006/relationships" id="261" r:id="R4a0ef81bf09c4794"/>
    <p:sldId xmlns:r="http://schemas.openxmlformats.org/officeDocument/2006/relationships" id="262" r:id="R8def2b7a3e0d403c"/>
    <p:sldId xmlns:r="http://schemas.openxmlformats.org/officeDocument/2006/relationships" id="263" r:id="R8a812634a2274e2c"/>
    <p:sldId xmlns:r="http://schemas.openxmlformats.org/officeDocument/2006/relationships" id="264" r:id="R57ca66d3cee54ddf"/>
    <p:sldId xmlns:r="http://schemas.openxmlformats.org/officeDocument/2006/relationships" id="265" r:id="Rc4b37a36fa1d45ad"/>
    <p:sldId xmlns:r="http://schemas.openxmlformats.org/officeDocument/2006/relationships" id="266" r:id="R5d3d34c9503d48ce"/>
    <p:sldId xmlns:r="http://schemas.openxmlformats.org/officeDocument/2006/relationships" id="267" r:id="Ra510bb0510714aa7"/>
    <p:sldId xmlns:r="http://schemas.openxmlformats.org/officeDocument/2006/relationships" id="268" r:id="Ree49e5f45df74fbc"/>
    <p:sldId xmlns:r="http://schemas.openxmlformats.org/officeDocument/2006/relationships" id="269" r:id="Rd27159982b3948af"/>
    <p:sldId xmlns:r="http://schemas.openxmlformats.org/officeDocument/2006/relationships" id="270" r:id="Rf461de70466f4ebb"/>
    <p:sldId xmlns:r="http://schemas.openxmlformats.org/officeDocument/2006/relationships" id="271" r:id="R335a5deb83ac4d1c"/>
    <p:sldId xmlns:r="http://schemas.openxmlformats.org/officeDocument/2006/relationships" id="272" r:id="R5e94ef1c8e894d6b"/>
    <p:sldId xmlns:r="http://schemas.openxmlformats.org/officeDocument/2006/relationships" id="273" r:id="R14881c623bba4c3b"/>
    <p:sldId xmlns:r="http://schemas.openxmlformats.org/officeDocument/2006/relationships" id="274" r:id="R08267088b3814fa3"/>
    <p:sldId xmlns:r="http://schemas.openxmlformats.org/officeDocument/2006/relationships" id="275" r:id="Rb9dab53be82f466a"/>
    <p:sldId xmlns:r="http://schemas.openxmlformats.org/officeDocument/2006/relationships" id="276" r:id="R04533fc39b4b483f"/>
    <p:sldId xmlns:r="http://schemas.openxmlformats.org/officeDocument/2006/relationships" id="277" r:id="Rede877c2fca343c0"/>
    <p:sldId xmlns:r="http://schemas.openxmlformats.org/officeDocument/2006/relationships" id="278" r:id="R7f56730a46a44951"/>
    <p:sldId xmlns:r="http://schemas.openxmlformats.org/officeDocument/2006/relationships" id="279" r:id="R5fd2187591434c96"/>
    <p:sldId xmlns:r="http://schemas.openxmlformats.org/officeDocument/2006/relationships" id="280" r:id="R34d2e1b955f0426d"/>
    <p:sldId xmlns:r="http://schemas.openxmlformats.org/officeDocument/2006/relationships" id="281" r:id="R457cbfbc9704416c"/>
    <p:sldId xmlns:r="http://schemas.openxmlformats.org/officeDocument/2006/relationships" id="282" r:id="R2e6f11bebcbe4815"/>
    <p:sldId xmlns:r="http://schemas.openxmlformats.org/officeDocument/2006/relationships" id="283" r:id="R314e14d604604fd4"/>
    <p:sldId xmlns:r="http://schemas.openxmlformats.org/officeDocument/2006/relationships" id="284" r:id="Rc8b8d6ac6dc74614"/>
    <p:sldId xmlns:r="http://schemas.openxmlformats.org/officeDocument/2006/relationships" id="285" r:id="Re9e94faee79e4266"/>
    <p:sldId xmlns:r="http://schemas.openxmlformats.org/officeDocument/2006/relationships" id="286" r:id="Re0b668343fc74ee0"/>
    <p:sldId xmlns:r="http://schemas.openxmlformats.org/officeDocument/2006/relationships" id="287" r:id="R8b2a9fc3458947df"/>
    <p:sldId xmlns:r="http://schemas.openxmlformats.org/officeDocument/2006/relationships" id="288" r:id="R93c481a933a64e40"/>
    <p:sldId xmlns:r="http://schemas.openxmlformats.org/officeDocument/2006/relationships" id="289" r:id="R4e85b3a728e04dc2"/>
    <p:sldId xmlns:r="http://schemas.openxmlformats.org/officeDocument/2006/relationships" id="290" r:id="Rafd4b66283814e3a"/>
    <p:sldId xmlns:r="http://schemas.openxmlformats.org/officeDocument/2006/relationships" id="291" r:id="Rdfe63beca5be4e20"/>
    <p:sldId xmlns:r="http://schemas.openxmlformats.org/officeDocument/2006/relationships" id="292" r:id="R07a506a6aaee4086"/>
    <p:sldId xmlns:r="http://schemas.openxmlformats.org/officeDocument/2006/relationships" id="293" r:id="Rd3fe9e123c9f48c5"/>
    <p:sldId xmlns:r="http://schemas.openxmlformats.org/officeDocument/2006/relationships" id="294" r:id="Re8afd1635aff429a"/>
    <p:sldId xmlns:r="http://schemas.openxmlformats.org/officeDocument/2006/relationships" id="295" r:id="Rbaf0304db8f240d6"/>
    <p:sldId xmlns:r="http://schemas.openxmlformats.org/officeDocument/2006/relationships" id="296" r:id="Rf8a0abf554e84dd1"/>
    <p:sldId xmlns:r="http://schemas.openxmlformats.org/officeDocument/2006/relationships" id="297" r:id="R00b6f3dcb5224db3"/>
    <p:sldId xmlns:r="http://schemas.openxmlformats.org/officeDocument/2006/relationships" id="298" r:id="R1625d8e7a0274c4d"/>
    <p:sldId xmlns:r="http://schemas.openxmlformats.org/officeDocument/2006/relationships" id="299" r:id="R42e213da37bf4975"/>
    <p:sldId xmlns:r="http://schemas.openxmlformats.org/officeDocument/2006/relationships" id="300" r:id="R31d674f79b114e6d"/>
    <p:sldId xmlns:r="http://schemas.openxmlformats.org/officeDocument/2006/relationships" id="301" r:id="R732428449d3c449f"/>
    <p:sldId xmlns:r="http://schemas.openxmlformats.org/officeDocument/2006/relationships" id="302" r:id="R17a0b9231c7b44be"/>
    <p:sldId xmlns:r="http://schemas.openxmlformats.org/officeDocument/2006/relationships" id="303" r:id="R5a932e574b3d4492"/>
    <p:sldId xmlns:r="http://schemas.openxmlformats.org/officeDocument/2006/relationships" id="304" r:id="R7a9c4fd8474e427a"/>
    <p:sldId xmlns:r="http://schemas.openxmlformats.org/officeDocument/2006/relationships" id="305" r:id="Re6e675086fc6485d"/>
    <p:sldId xmlns:r="http://schemas.openxmlformats.org/officeDocument/2006/relationships" id="306" r:id="Re81a2d42ddee4d75"/>
    <p:sldId xmlns:r="http://schemas.openxmlformats.org/officeDocument/2006/relationships" id="307" r:id="R0116453252c340d9"/>
    <p:sldId xmlns:r="http://schemas.openxmlformats.org/officeDocument/2006/relationships" id="308" r:id="Rf48fefc38d8a48b2"/>
    <p:sldId xmlns:r="http://schemas.openxmlformats.org/officeDocument/2006/relationships" id="309" r:id="R092a2d5689744c3a"/>
    <p:sldId xmlns:r="http://schemas.openxmlformats.org/officeDocument/2006/relationships" id="310" r:id="R2a987154c3e4498f"/>
    <p:sldId xmlns:r="http://schemas.openxmlformats.org/officeDocument/2006/relationships" id="311" r:id="R11697a7f1fba4ae9"/>
    <p:sldId xmlns:r="http://schemas.openxmlformats.org/officeDocument/2006/relationships" id="312" r:id="R07b6736b6df7466a"/>
    <p:sldId xmlns:r="http://schemas.openxmlformats.org/officeDocument/2006/relationships" id="313" r:id="R1dbaaff73d8d4991"/>
    <p:sldId xmlns:r="http://schemas.openxmlformats.org/officeDocument/2006/relationships" id="314" r:id="R41b9d386069e4d55"/>
    <p:sldId xmlns:r="http://schemas.openxmlformats.org/officeDocument/2006/relationships" id="315" r:id="Rb5e89559c1cd4304"/>
    <p:sldId xmlns:r="http://schemas.openxmlformats.org/officeDocument/2006/relationships" id="316" r:id="Ra4792213a490480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f9c1885e964434a" /><Relationship Type="http://schemas.openxmlformats.org/officeDocument/2006/relationships/slideMaster" Target="/ppt/slideMasters/slideMaster1.xml" Id="R0791be8ac2424e3d" /><Relationship Type="http://schemas.openxmlformats.org/officeDocument/2006/relationships/notesMaster" Target="/ppt/notesMasters/notesMaster1.xml" Id="Rddf4b151c1804f19" /><Relationship Type="http://schemas.openxmlformats.org/officeDocument/2006/relationships/presProps" Target="/ppt/presProps.xml" Id="Re4f2ad674f2a4acf" /><Relationship Type="http://schemas.openxmlformats.org/officeDocument/2006/relationships/tableStyles" Target="/ppt/tableStyles.xml" Id="Re19613c1f4f948da" /><Relationship Type="http://schemas.openxmlformats.org/officeDocument/2006/relationships/slide" Target="/ppt/slides/slide1.xml" Id="R34e29044c4e3429a" /><Relationship Type="http://schemas.openxmlformats.org/officeDocument/2006/relationships/slide" Target="/ppt/slides/slide2.xml" Id="Re330d1637a72438c" /><Relationship Type="http://schemas.openxmlformats.org/officeDocument/2006/relationships/slide" Target="/ppt/slides/slide3.xml" Id="R159676db829741a8" /><Relationship Type="http://schemas.openxmlformats.org/officeDocument/2006/relationships/slide" Target="/ppt/slides/slide4.xml" Id="R60494b5398ef4c02" /><Relationship Type="http://schemas.openxmlformats.org/officeDocument/2006/relationships/slide" Target="/ppt/slides/slide5.xml" Id="R19bb4954050945f8" /><Relationship Type="http://schemas.openxmlformats.org/officeDocument/2006/relationships/slide" Target="/ppt/slides/slide6.xml" Id="R4a0ef81bf09c4794" /><Relationship Type="http://schemas.openxmlformats.org/officeDocument/2006/relationships/slide" Target="/ppt/slides/slide7.xml" Id="R8def2b7a3e0d403c" /><Relationship Type="http://schemas.openxmlformats.org/officeDocument/2006/relationships/slide" Target="/ppt/slides/slide8.xml" Id="R8a812634a2274e2c" /><Relationship Type="http://schemas.openxmlformats.org/officeDocument/2006/relationships/slide" Target="/ppt/slides/slide9.xml" Id="R57ca66d3cee54ddf" /><Relationship Type="http://schemas.openxmlformats.org/officeDocument/2006/relationships/slide" Target="/ppt/slides/slide10.xml" Id="Rc4b37a36fa1d45ad" /><Relationship Type="http://schemas.openxmlformats.org/officeDocument/2006/relationships/slide" Target="/ppt/slides/slide11.xml" Id="R5d3d34c9503d48ce" /><Relationship Type="http://schemas.openxmlformats.org/officeDocument/2006/relationships/slide" Target="/ppt/slides/slide12.xml" Id="Ra510bb0510714aa7" /><Relationship Type="http://schemas.openxmlformats.org/officeDocument/2006/relationships/slide" Target="/ppt/slides/slide13.xml" Id="Ree49e5f45df74fbc" /><Relationship Type="http://schemas.openxmlformats.org/officeDocument/2006/relationships/slide" Target="/ppt/slides/slide14.xml" Id="Rd27159982b3948af" /><Relationship Type="http://schemas.openxmlformats.org/officeDocument/2006/relationships/slide" Target="/ppt/slides/slide15.xml" Id="Rf461de70466f4ebb" /><Relationship Type="http://schemas.openxmlformats.org/officeDocument/2006/relationships/slide" Target="/ppt/slides/slide16.xml" Id="R335a5deb83ac4d1c" /><Relationship Type="http://schemas.openxmlformats.org/officeDocument/2006/relationships/slide" Target="/ppt/slides/slide17.xml" Id="R5e94ef1c8e894d6b" /><Relationship Type="http://schemas.openxmlformats.org/officeDocument/2006/relationships/slide" Target="/ppt/slides/slide18.xml" Id="R14881c623bba4c3b" /><Relationship Type="http://schemas.openxmlformats.org/officeDocument/2006/relationships/slide" Target="/ppt/slides/slide19.xml" Id="R08267088b3814fa3" /><Relationship Type="http://schemas.openxmlformats.org/officeDocument/2006/relationships/slide" Target="/ppt/slides/slide20.xml" Id="Rb9dab53be82f466a" /><Relationship Type="http://schemas.openxmlformats.org/officeDocument/2006/relationships/slide" Target="/ppt/slides/slide21.xml" Id="R04533fc39b4b483f" /><Relationship Type="http://schemas.openxmlformats.org/officeDocument/2006/relationships/slide" Target="/ppt/slides/slide22.xml" Id="Rede877c2fca343c0" /><Relationship Type="http://schemas.openxmlformats.org/officeDocument/2006/relationships/slide" Target="/ppt/slides/slide23.xml" Id="R7f56730a46a44951" /><Relationship Type="http://schemas.openxmlformats.org/officeDocument/2006/relationships/slide" Target="/ppt/slides/slide24.xml" Id="R5fd2187591434c96" /><Relationship Type="http://schemas.openxmlformats.org/officeDocument/2006/relationships/slide" Target="/ppt/slides/slide25.xml" Id="R34d2e1b955f0426d" /><Relationship Type="http://schemas.openxmlformats.org/officeDocument/2006/relationships/slide" Target="/ppt/slides/slide26.xml" Id="R457cbfbc9704416c" /><Relationship Type="http://schemas.openxmlformats.org/officeDocument/2006/relationships/slide" Target="/ppt/slides/slide27.xml" Id="R2e6f11bebcbe4815" /><Relationship Type="http://schemas.openxmlformats.org/officeDocument/2006/relationships/slide" Target="/ppt/slides/slide28.xml" Id="R314e14d604604fd4" /><Relationship Type="http://schemas.openxmlformats.org/officeDocument/2006/relationships/slide" Target="/ppt/slides/slide29.xml" Id="Rc8b8d6ac6dc74614" /><Relationship Type="http://schemas.openxmlformats.org/officeDocument/2006/relationships/slide" Target="/ppt/slides/slide30.xml" Id="Re9e94faee79e4266" /><Relationship Type="http://schemas.openxmlformats.org/officeDocument/2006/relationships/slide" Target="/ppt/slides/slide31.xml" Id="Re0b668343fc74ee0" /><Relationship Type="http://schemas.openxmlformats.org/officeDocument/2006/relationships/slide" Target="/ppt/slides/slide32.xml" Id="R8b2a9fc3458947df" /><Relationship Type="http://schemas.openxmlformats.org/officeDocument/2006/relationships/slide" Target="/ppt/slides/slide33.xml" Id="R93c481a933a64e40" /><Relationship Type="http://schemas.openxmlformats.org/officeDocument/2006/relationships/slide" Target="/ppt/slides/slide34.xml" Id="R4e85b3a728e04dc2" /><Relationship Type="http://schemas.openxmlformats.org/officeDocument/2006/relationships/slide" Target="/ppt/slides/slide35.xml" Id="Rafd4b66283814e3a" /><Relationship Type="http://schemas.openxmlformats.org/officeDocument/2006/relationships/slide" Target="/ppt/slides/slide36.xml" Id="Rdfe63beca5be4e20" /><Relationship Type="http://schemas.openxmlformats.org/officeDocument/2006/relationships/slide" Target="/ppt/slides/slide37.xml" Id="R07a506a6aaee4086" /><Relationship Type="http://schemas.openxmlformats.org/officeDocument/2006/relationships/slide" Target="/ppt/slides/slide38.xml" Id="Rd3fe9e123c9f48c5" /><Relationship Type="http://schemas.openxmlformats.org/officeDocument/2006/relationships/slide" Target="/ppt/slides/slide39.xml" Id="Re8afd1635aff429a" /><Relationship Type="http://schemas.openxmlformats.org/officeDocument/2006/relationships/slide" Target="/ppt/slides/slide40.xml" Id="Rbaf0304db8f240d6" /><Relationship Type="http://schemas.openxmlformats.org/officeDocument/2006/relationships/slide" Target="/ppt/slides/slide41.xml" Id="Rf8a0abf554e84dd1" /><Relationship Type="http://schemas.openxmlformats.org/officeDocument/2006/relationships/slide" Target="/ppt/slides/slide42.xml" Id="R00b6f3dcb5224db3" /><Relationship Type="http://schemas.openxmlformats.org/officeDocument/2006/relationships/slide" Target="/ppt/slides/slide43.xml" Id="R1625d8e7a0274c4d" /><Relationship Type="http://schemas.openxmlformats.org/officeDocument/2006/relationships/slide" Target="/ppt/slides/slide44.xml" Id="R42e213da37bf4975" /><Relationship Type="http://schemas.openxmlformats.org/officeDocument/2006/relationships/slide" Target="/ppt/slides/slide45.xml" Id="R31d674f79b114e6d" /><Relationship Type="http://schemas.openxmlformats.org/officeDocument/2006/relationships/slide" Target="/ppt/slides/slide46.xml" Id="R732428449d3c449f" /><Relationship Type="http://schemas.openxmlformats.org/officeDocument/2006/relationships/slide" Target="/ppt/slides/slide47.xml" Id="R17a0b9231c7b44be" /><Relationship Type="http://schemas.openxmlformats.org/officeDocument/2006/relationships/slide" Target="/ppt/slides/slide48.xml" Id="R5a932e574b3d4492" /><Relationship Type="http://schemas.openxmlformats.org/officeDocument/2006/relationships/slide" Target="/ppt/slides/slide49.xml" Id="R7a9c4fd8474e427a" /><Relationship Type="http://schemas.openxmlformats.org/officeDocument/2006/relationships/slide" Target="/ppt/slides/slide50.xml" Id="Re6e675086fc6485d" /><Relationship Type="http://schemas.openxmlformats.org/officeDocument/2006/relationships/slide" Target="/ppt/slides/slide51.xml" Id="Re81a2d42ddee4d75" /><Relationship Type="http://schemas.openxmlformats.org/officeDocument/2006/relationships/slide" Target="/ppt/slides/slide52.xml" Id="R0116453252c340d9" /><Relationship Type="http://schemas.openxmlformats.org/officeDocument/2006/relationships/slide" Target="/ppt/slides/slide53.xml" Id="Rf48fefc38d8a48b2" /><Relationship Type="http://schemas.openxmlformats.org/officeDocument/2006/relationships/slide" Target="/ppt/slides/slide54.xml" Id="R092a2d5689744c3a" /><Relationship Type="http://schemas.openxmlformats.org/officeDocument/2006/relationships/slide" Target="/ppt/slides/slide55.xml" Id="R2a987154c3e4498f" /><Relationship Type="http://schemas.openxmlformats.org/officeDocument/2006/relationships/slide" Target="/ppt/slides/slide56.xml" Id="R11697a7f1fba4ae9" /><Relationship Type="http://schemas.openxmlformats.org/officeDocument/2006/relationships/slide" Target="/ppt/slides/slide57.xml" Id="R07b6736b6df7466a" /><Relationship Type="http://schemas.openxmlformats.org/officeDocument/2006/relationships/slide" Target="/ppt/slides/slide58.xml" Id="R1dbaaff73d8d4991" /><Relationship Type="http://schemas.openxmlformats.org/officeDocument/2006/relationships/slide" Target="/ppt/slides/slide59.xml" Id="R41b9d386069e4d55" /><Relationship Type="http://schemas.openxmlformats.org/officeDocument/2006/relationships/slide" Target="/ppt/slides/slide60.xml" Id="Rb5e89559c1cd4304" /><Relationship Type="http://schemas.openxmlformats.org/officeDocument/2006/relationships/slide" Target="/ppt/slides/slide61.xml" Id="Ra4792213a490480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a1a33f498b142f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454118d662d480a" /><Relationship Type="http://schemas.openxmlformats.org/officeDocument/2006/relationships/notesMaster" Target="/ppt/notesMasters/notesMaster1.xml" Id="R7d6c6cbf8ec84f1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26d140e230f438c" /><Relationship Type="http://schemas.openxmlformats.org/officeDocument/2006/relationships/notesMaster" Target="/ppt/notesMasters/notesMaster1.xml" Id="R84442ba069e6404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060d462b49b481d" /><Relationship Type="http://schemas.openxmlformats.org/officeDocument/2006/relationships/notesMaster" Target="/ppt/notesMasters/notesMaster1.xml" Id="R76378dc1a0cb466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766271fe5724135" /><Relationship Type="http://schemas.openxmlformats.org/officeDocument/2006/relationships/notesMaster" Target="/ppt/notesMasters/notesMaster1.xml" Id="Rdb96c72f8a324bd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1089ef2f8fa4bab" /><Relationship Type="http://schemas.openxmlformats.org/officeDocument/2006/relationships/notesMaster" Target="/ppt/notesMasters/notesMaster1.xml" Id="Rdcbf7377bc03463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552ec6235ff4d4c" /><Relationship Type="http://schemas.openxmlformats.org/officeDocument/2006/relationships/notesMaster" Target="/ppt/notesMasters/notesMaster1.xml" Id="R67acab9aaf59451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480e08218a54b86" /><Relationship Type="http://schemas.openxmlformats.org/officeDocument/2006/relationships/notesMaster" Target="/ppt/notesMasters/notesMaster1.xml" Id="R9b7fed236cfa4a2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163c412e95842a2" /><Relationship Type="http://schemas.openxmlformats.org/officeDocument/2006/relationships/notesMaster" Target="/ppt/notesMasters/notesMaster1.xml" Id="Rd510b79cb38e44e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3fbdf7c57cc4527" /><Relationship Type="http://schemas.openxmlformats.org/officeDocument/2006/relationships/notesMaster" Target="/ppt/notesMasters/notesMaster1.xml" Id="Re04bad195553466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6f7501fa12744d6" /><Relationship Type="http://schemas.openxmlformats.org/officeDocument/2006/relationships/notesMaster" Target="/ppt/notesMasters/notesMaster1.xml" Id="Rfe5e7b2d3d1948e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93d1a370c6b46b1" /><Relationship Type="http://schemas.openxmlformats.org/officeDocument/2006/relationships/notesMaster" Target="/ppt/notesMasters/notesMaster1.xml" Id="R9c9d81f245714b1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cf8867bd478478c" /><Relationship Type="http://schemas.openxmlformats.org/officeDocument/2006/relationships/notesMaster" Target="/ppt/notesMasters/notesMaster1.xml" Id="R819ae5218df3445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020995a66e04dca" /><Relationship Type="http://schemas.openxmlformats.org/officeDocument/2006/relationships/notesMaster" Target="/ppt/notesMasters/notesMaster1.xml" Id="R26ee74f05a9f412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8a8f890847a453f" /><Relationship Type="http://schemas.openxmlformats.org/officeDocument/2006/relationships/notesMaster" Target="/ppt/notesMasters/notesMaster1.xml" Id="R0556c2afa4fd456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68620b4d0ac42aa" /><Relationship Type="http://schemas.openxmlformats.org/officeDocument/2006/relationships/notesMaster" Target="/ppt/notesMasters/notesMaster1.xml" Id="R3eb24e94fb024a3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4aed186330347e3" /><Relationship Type="http://schemas.openxmlformats.org/officeDocument/2006/relationships/notesMaster" Target="/ppt/notesMasters/notesMaster1.xml" Id="R5ca7449b84754ed4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d15b1be90e041f8" /><Relationship Type="http://schemas.openxmlformats.org/officeDocument/2006/relationships/notesMaster" Target="/ppt/notesMasters/notesMaster1.xml" Id="Rd3d79a428c4e453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de8e190ed4f34e9b" /><Relationship Type="http://schemas.openxmlformats.org/officeDocument/2006/relationships/notesMaster" Target="/ppt/notesMasters/notesMaster1.xml" Id="R63b25e145f2742be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d1d18743a6ff4682" /><Relationship Type="http://schemas.openxmlformats.org/officeDocument/2006/relationships/notesMaster" Target="/ppt/notesMasters/notesMaster1.xml" Id="Rb48a5d1ded854268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969c48ec24e48b4" /><Relationship Type="http://schemas.openxmlformats.org/officeDocument/2006/relationships/notesMaster" Target="/ppt/notesMasters/notesMaster1.xml" Id="R881ef5c7aa48497f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a67f568aadb42c0" /><Relationship Type="http://schemas.openxmlformats.org/officeDocument/2006/relationships/notesMaster" Target="/ppt/notesMasters/notesMaster1.xml" Id="R43ffbed63aff462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6f748fdde1d94801" /><Relationship Type="http://schemas.openxmlformats.org/officeDocument/2006/relationships/notesMaster" Target="/ppt/notesMasters/notesMaster1.xml" Id="R751030b2833b4eed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f8e1000af3840af" /><Relationship Type="http://schemas.openxmlformats.org/officeDocument/2006/relationships/notesMaster" Target="/ppt/notesMasters/notesMaster1.xml" Id="R3a07550b329040f0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eea9eccb35a3432e" /><Relationship Type="http://schemas.openxmlformats.org/officeDocument/2006/relationships/notesMaster" Target="/ppt/notesMasters/notesMaster1.xml" Id="R0372aeaa653140ef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bb8c47952b2747d8" /><Relationship Type="http://schemas.openxmlformats.org/officeDocument/2006/relationships/notesMaster" Target="/ppt/notesMasters/notesMaster1.xml" Id="R6b207715021c4996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8a686ed61da04823" /><Relationship Type="http://schemas.openxmlformats.org/officeDocument/2006/relationships/notesMaster" Target="/ppt/notesMasters/notesMaster1.xml" Id="Rd6c1b8b79d934618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d0e33b0302734e18" /><Relationship Type="http://schemas.openxmlformats.org/officeDocument/2006/relationships/notesMaster" Target="/ppt/notesMasters/notesMaster1.xml" Id="R6bf3a8e38716450b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940f4d11cd6e474c" /><Relationship Type="http://schemas.openxmlformats.org/officeDocument/2006/relationships/notesMaster" Target="/ppt/notesMasters/notesMaster1.xml" Id="R4bc5f0a27cce42e4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6dc917a8204945de" /><Relationship Type="http://schemas.openxmlformats.org/officeDocument/2006/relationships/notesMaster" Target="/ppt/notesMasters/notesMaster1.xml" Id="Rdf00ceb3a6954aec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fb668c0a53734668" /><Relationship Type="http://schemas.openxmlformats.org/officeDocument/2006/relationships/notesMaster" Target="/ppt/notesMasters/notesMaster1.xml" Id="R31276510d47d45e1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1a895a232da34166" /><Relationship Type="http://schemas.openxmlformats.org/officeDocument/2006/relationships/notesMaster" Target="/ppt/notesMasters/notesMaster1.xml" Id="R98157d4af6ea4cc5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019c2cc05eb94714" /><Relationship Type="http://schemas.openxmlformats.org/officeDocument/2006/relationships/notesMaster" Target="/ppt/notesMasters/notesMaster1.xml" Id="Rc4a61a2d0c5d4056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a6cb3c265d234a6e" /><Relationship Type="http://schemas.openxmlformats.org/officeDocument/2006/relationships/notesMaster" Target="/ppt/notesMasters/notesMaster1.xml" Id="R78daa809e9c64bb2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8ce180e41e8c403f" /><Relationship Type="http://schemas.openxmlformats.org/officeDocument/2006/relationships/notesMaster" Target="/ppt/notesMasters/notesMaster1.xml" Id="R3d2c71e85dee470d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eef9d402a0ab4686" /><Relationship Type="http://schemas.openxmlformats.org/officeDocument/2006/relationships/notesMaster" Target="/ppt/notesMasters/notesMaster1.xml" Id="R6331296956084c94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6ef534daa75d439b" /><Relationship Type="http://schemas.openxmlformats.org/officeDocument/2006/relationships/notesMaster" Target="/ppt/notesMasters/notesMaster1.xml" Id="Ra1f08a373eab42b9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6f6148d07c4f4741" /><Relationship Type="http://schemas.openxmlformats.org/officeDocument/2006/relationships/notesMaster" Target="/ppt/notesMasters/notesMaster1.xml" Id="R9f53c7f443c74e2e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4be2bad887a24129" /><Relationship Type="http://schemas.openxmlformats.org/officeDocument/2006/relationships/notesMaster" Target="/ppt/notesMasters/notesMaster1.xml" Id="R0dc7437b2a454295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beec0fb433034a75" /><Relationship Type="http://schemas.openxmlformats.org/officeDocument/2006/relationships/notesMaster" Target="/ppt/notesMasters/notesMaster1.xml" Id="Re58a7d26fdbd41ef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8b29c9ea01834adc" /><Relationship Type="http://schemas.openxmlformats.org/officeDocument/2006/relationships/notesMaster" Target="/ppt/notesMasters/notesMaster1.xml" Id="Ra87cfe81de4249e2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9b9bff0562564fce" /><Relationship Type="http://schemas.openxmlformats.org/officeDocument/2006/relationships/notesMaster" Target="/ppt/notesMasters/notesMaster1.xml" Id="Rcaa3957746e5449b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88b0866707434035" /><Relationship Type="http://schemas.openxmlformats.org/officeDocument/2006/relationships/notesMaster" Target="/ppt/notesMasters/notesMaster1.xml" Id="R2d1889627f254b5d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d4670108739a4c68" /><Relationship Type="http://schemas.openxmlformats.org/officeDocument/2006/relationships/notesMaster" Target="/ppt/notesMasters/notesMaster1.xml" Id="R545ca1cb13644851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3c423734583342b6" /><Relationship Type="http://schemas.openxmlformats.org/officeDocument/2006/relationships/notesMaster" Target="/ppt/notesMasters/notesMaster1.xml" Id="R4bbe0c321cc54429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d9cfc81ae83c423b" /><Relationship Type="http://schemas.openxmlformats.org/officeDocument/2006/relationships/notesMaster" Target="/ppt/notesMasters/notesMaster1.xml" Id="R9d70366e4e474fe4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219857a58d3e4338" /><Relationship Type="http://schemas.openxmlformats.org/officeDocument/2006/relationships/notesMaster" Target="/ppt/notesMasters/notesMaster1.xml" Id="R02d01ca1f0fc42a1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2fe52c11a9194138" /><Relationship Type="http://schemas.openxmlformats.org/officeDocument/2006/relationships/notesMaster" Target="/ppt/notesMasters/notesMaster1.xml" Id="R186a9f0eaa1b4dee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a3ba8b3afd2e44f6" /><Relationship Type="http://schemas.openxmlformats.org/officeDocument/2006/relationships/notesMaster" Target="/ppt/notesMasters/notesMaster1.xml" Id="R9fb9f34012294f1c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a7a5d4570e9a473d" /><Relationship Type="http://schemas.openxmlformats.org/officeDocument/2006/relationships/notesMaster" Target="/ppt/notesMasters/notesMaster1.xml" Id="R46ea667eb6c0480c" /></Relationships>
</file>

<file path=ppt/notesSlides/_rels/notesSlide50.xml.rels>&#65279;<?xml version="1.0" encoding="utf-8"?><Relationships xmlns="http://schemas.openxmlformats.org/package/2006/relationships"><Relationship Type="http://schemas.openxmlformats.org/officeDocument/2006/relationships/slide" Target="/ppt/slides/slide50.xml" Id="R5bf74a37cc804b2c" /><Relationship Type="http://schemas.openxmlformats.org/officeDocument/2006/relationships/notesMaster" Target="/ppt/notesMasters/notesMaster1.xml" Id="R54af3a6ba52f4597" /></Relationships>
</file>

<file path=ppt/notesSlides/_rels/notesSlide51.xml.rels>&#65279;<?xml version="1.0" encoding="utf-8"?><Relationships xmlns="http://schemas.openxmlformats.org/package/2006/relationships"><Relationship Type="http://schemas.openxmlformats.org/officeDocument/2006/relationships/slide" Target="/ppt/slides/slide51.xml" Id="R8bf169eeeccb4c20" /><Relationship Type="http://schemas.openxmlformats.org/officeDocument/2006/relationships/notesMaster" Target="/ppt/notesMasters/notesMaster1.xml" Id="R9bf7581600c74acd" /></Relationships>
</file>

<file path=ppt/notesSlides/_rels/notesSlide52.xml.rels>&#65279;<?xml version="1.0" encoding="utf-8"?><Relationships xmlns="http://schemas.openxmlformats.org/package/2006/relationships"><Relationship Type="http://schemas.openxmlformats.org/officeDocument/2006/relationships/slide" Target="/ppt/slides/slide52.xml" Id="R572ad038f43647b0" /><Relationship Type="http://schemas.openxmlformats.org/officeDocument/2006/relationships/notesMaster" Target="/ppt/notesMasters/notesMaster1.xml" Id="R89c99f5fc56c43e3" /></Relationships>
</file>

<file path=ppt/notesSlides/_rels/notesSlide53.xml.rels>&#65279;<?xml version="1.0" encoding="utf-8"?><Relationships xmlns="http://schemas.openxmlformats.org/package/2006/relationships"><Relationship Type="http://schemas.openxmlformats.org/officeDocument/2006/relationships/slide" Target="/ppt/slides/slide53.xml" Id="Re70098a0d56942e2" /><Relationship Type="http://schemas.openxmlformats.org/officeDocument/2006/relationships/notesMaster" Target="/ppt/notesMasters/notesMaster1.xml" Id="R00d69028734e4b16" /></Relationships>
</file>

<file path=ppt/notesSlides/_rels/notesSlide54.xml.rels>&#65279;<?xml version="1.0" encoding="utf-8"?><Relationships xmlns="http://schemas.openxmlformats.org/package/2006/relationships"><Relationship Type="http://schemas.openxmlformats.org/officeDocument/2006/relationships/slide" Target="/ppt/slides/slide54.xml" Id="R11e2950a9e5d4b4e" /><Relationship Type="http://schemas.openxmlformats.org/officeDocument/2006/relationships/notesMaster" Target="/ppt/notesMasters/notesMaster1.xml" Id="Re4194848b11d4b23" /></Relationships>
</file>

<file path=ppt/notesSlides/_rels/notesSlide55.xml.rels>&#65279;<?xml version="1.0" encoding="utf-8"?><Relationships xmlns="http://schemas.openxmlformats.org/package/2006/relationships"><Relationship Type="http://schemas.openxmlformats.org/officeDocument/2006/relationships/slide" Target="/ppt/slides/slide55.xml" Id="R4017cd3970f0418a" /><Relationship Type="http://schemas.openxmlformats.org/officeDocument/2006/relationships/notesMaster" Target="/ppt/notesMasters/notesMaster1.xml" Id="Rcc08cf686a124c58" /></Relationships>
</file>

<file path=ppt/notesSlides/_rels/notesSlide56.xml.rels>&#65279;<?xml version="1.0" encoding="utf-8"?><Relationships xmlns="http://schemas.openxmlformats.org/package/2006/relationships"><Relationship Type="http://schemas.openxmlformats.org/officeDocument/2006/relationships/slide" Target="/ppt/slides/slide56.xml" Id="Rdb3300e10ccf4a46" /><Relationship Type="http://schemas.openxmlformats.org/officeDocument/2006/relationships/notesMaster" Target="/ppt/notesMasters/notesMaster1.xml" Id="Rbfd14ac785304f65" /></Relationships>
</file>

<file path=ppt/notesSlides/_rels/notesSlide57.xml.rels>&#65279;<?xml version="1.0" encoding="utf-8"?><Relationships xmlns="http://schemas.openxmlformats.org/package/2006/relationships"><Relationship Type="http://schemas.openxmlformats.org/officeDocument/2006/relationships/slide" Target="/ppt/slides/slide57.xml" Id="R1d2ab9f0a0b54fb5" /><Relationship Type="http://schemas.openxmlformats.org/officeDocument/2006/relationships/notesMaster" Target="/ppt/notesMasters/notesMaster1.xml" Id="R16e36f5419f84664" /></Relationships>
</file>

<file path=ppt/notesSlides/_rels/notesSlide58.xml.rels>&#65279;<?xml version="1.0" encoding="utf-8"?><Relationships xmlns="http://schemas.openxmlformats.org/package/2006/relationships"><Relationship Type="http://schemas.openxmlformats.org/officeDocument/2006/relationships/slide" Target="/ppt/slides/slide58.xml" Id="R1a3fa22e58c649c9" /><Relationship Type="http://schemas.openxmlformats.org/officeDocument/2006/relationships/notesMaster" Target="/ppt/notesMasters/notesMaster1.xml" Id="R4619a98c56b54aa0" /></Relationships>
</file>

<file path=ppt/notesSlides/_rels/notesSlide59.xml.rels>&#65279;<?xml version="1.0" encoding="utf-8"?><Relationships xmlns="http://schemas.openxmlformats.org/package/2006/relationships"><Relationship Type="http://schemas.openxmlformats.org/officeDocument/2006/relationships/slide" Target="/ppt/slides/slide59.xml" Id="Rf774a9a1441347ee" /><Relationship Type="http://schemas.openxmlformats.org/officeDocument/2006/relationships/notesMaster" Target="/ppt/notesMasters/notesMaster1.xml" Id="R7a7bc703ca874178" /></Relationships>
</file>

<file path=ppt/notesSlides/_rels/notesSlide60.xml.rels>&#65279;<?xml version="1.0" encoding="utf-8"?><Relationships xmlns="http://schemas.openxmlformats.org/package/2006/relationships"><Relationship Type="http://schemas.openxmlformats.org/officeDocument/2006/relationships/slide" Target="/ppt/slides/slide60.xml" Id="R34a926cbadea4d23" /><Relationship Type="http://schemas.openxmlformats.org/officeDocument/2006/relationships/notesMaster" Target="/ppt/notesMasters/notesMaster1.xml" Id="R9d502c2205bb44ee" /></Relationships>
</file>

<file path=ppt/notesSlides/_rels/notesSlide61.xml.rels>&#65279;<?xml version="1.0" encoding="utf-8"?><Relationships xmlns="http://schemas.openxmlformats.org/package/2006/relationships"><Relationship Type="http://schemas.openxmlformats.org/officeDocument/2006/relationships/slide" Target="/ppt/slides/slide61.xml" Id="R79ca900f65d34106" /><Relationship Type="http://schemas.openxmlformats.org/officeDocument/2006/relationships/notesMaster" Target="/ppt/notesMasters/notesMaster1.xml" Id="R7e3e8bee11c14e7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Dersi bir yazılım eğitimi olarak değil, konuma dayalı problem çözme dersi olarak çerçeveleyin.</a:t>
            </a:r>
          </a:p>
          <a:p xmlns:a="http://schemas.openxmlformats.org/drawingml/2006/main">
            <a:r>
              <a:t>Kaynak: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Öğrencilere dönem sonunda beklenen düzeyi gösterin; ilk haftada teknik ayrıntıya girmeyin.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Öğrencilerden sabah uyandıklarından derse gelene kadar kullandıkları konum tabanlı uygulamaları saymalarını isteyin.</a:t>
            </a:r>
          </a:p>
          <a:p xmlns:a="http://schemas.openxmlformats.org/drawingml/2006/main">
            <a:r>
              <a:t>Kaynak: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Bu üç sorunun ders boyunca her yöntemin arkasındaki temel sorgular olduğunu vurgulayın.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Görsel üzerinden kent, ulaşım, çevre ve insan faaliyetlerinin aynı coğrafi ortamda nasıl birleştiğini sorun.</a:t>
            </a:r>
          </a:p>
          <a:p xmlns:a="http://schemas.openxmlformats.org/drawingml/2006/main">
            <a:r>
              <a:t>Kaynak: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Harita üretmenin ötesinde veri, analiz ve karar destek sistemi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Bir PDF haritanın GIS olmadığını, ancak GIS içinden üretilebileceğini açıklayın.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Tanımı ezberletmek yerine her fiilin örneğini sorun: toplama, yönetme, analiz etme ve sunma.</a:t>
            </a:r>
          </a:p>
          <a:p xmlns:a="http://schemas.openxmlformats.org/drawingml/2006/main">
            <a:r>
              <a:t>Kaynak: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GIS kısaltmasını üç ayrı kavram olarak açıklayın.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Aynı okulun haritada bir nokta, tabloda ise ad, öğrenci sayısı ve bina yaşıyla temsil edildiğini anlatın.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Modern GIS verisinin çoğunda zaman bilgisinin de önemli olduğunu vurgulayın.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Katman, vektör, raster ve öznitelik tablosu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Yol, parsel, arazi kullanımı ve yükseklik katmanlarının farklı sorulara cevap verdiğini gösterin.</a:t>
            </a:r>
          </a:p>
          <a:p xmlns:a="http://schemas.openxmlformats.org/drawingml/2006/main">
            <a:r>
              <a:t>Kaynak: Esri, The Importance of Where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Öğrencilerden bir okul yer seçimi problemi için gerekli beş katmanı önermelerini isteyin.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Her modelin gerçeği sadeleştirdiğini ve araştırma amacına göre kurulduğunu açıklayın.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Nokta, çizgi ve poligonun yalnız şekil değil, farklı türde coğrafi varlıkların temsil biçimi olduğunu açıklayın.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Bir okulun küçük ölçekte nokta, büyük ölçekte bina poligonu olabileceğini söyleyin.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Çizgilerde yön ve bağlantı bilgisinin bazı analizler için kritik olduğunu anlatın.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Poligon sınırlarının hukuki, doğal veya analitik olarak tanımlanabileceğini açıklayın.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Rasterın düzenli hücrelerden oluştuğunu, her hücrenin sıcaklık veya yükseklik gibi bir değer taşıdığını gösterin.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Bir modelin diğerinden üstün olmadığını, problemin veri modelini belirlediğini vurgulayın.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Harita ile tablonun aynı nesnelerin iki görünümü olduğunu gösterin.</a:t>
            </a:r>
          </a:p>
          <a:p xmlns:a="http://schemas.openxmlformats.org/drawingml/2006/main">
            <a:r>
              <a:t>Kaynak: Millersville University, Maps and GIS course material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Join konusunun ayrıntısının sonraki haftalarda işleneceğini, burada ilişki fikrinin anlaşılmasının yeterli olduğunu söyleyin.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Tek başına yazılım değil, birlikte çalışan bir sistem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Önceki GIS sunumundaki bileşenleri daha sistematik biçimde açıklayın.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Donanım seçiminin veri hacmi ve yapılacak analize bağlı olduğunu vurgulayın.</a:t>
            </a:r>
          </a:p>
          <a:p xmlns:a="http://schemas.openxmlformats.org/drawingml/2006/main">
            <a:r>
              <a:t>Kaynak: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ArcGIS Pro'nun dersin ana uygulama ortamı olacağını; açık kaynak alternatiflerin de bulunduğunu söyleyin.</a:t>
            </a:r>
          </a:p>
          <a:p xmlns:a="http://schemas.openxmlformats.org/drawingml/2006/main">
            <a:r>
              <a:t>Kaynak: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Garbage in, garbage out ilkesini mekânsal doğruluk üzerinden açıklayın.</a:t>
            </a:r>
          </a:p>
          <a:p xmlns:a="http://schemas.openxmlformats.org/drawingml/2006/main">
            <a:r>
              <a:t>Kaynak: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Teknik becerinin problem bilgisinin yerini tutmadığını vurgulayın.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Aynı veri ve yazılımın farklı yöntemlerle farklı sonuç üretebileceğini açıklayın.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İş akışının doğrusal görünse de uygulamada geri beslemeli olduğunu belirtin.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Veri kaynağının çözünürlük, maliyet ve güncellik bakımından seçildiğini anlatın.</a:t>
            </a:r>
          </a:p>
          <a:p xmlns:a="http://schemas.openxmlformats.org/drawingml/2006/main">
            <a:r>
              <a:t>Kaynak: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Veri yönetiminin analizden önce geldiğini vurgulayın.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Öznitelik sorgusu ile mekânsal ilişkinin kullanıldığı analiz arasındaki farkı örneklerle açıklayın.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Farklı sektörlerde aynı mekânsal düşünme yaklaşımı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Analizin yalnızca renkli harita üretmek olmadığını vurgulayın.</a:t>
            </a:r>
          </a:p>
          <a:p xmlns:a="http://schemas.openxmlformats.org/drawingml/2006/main">
            <a:r>
              <a:t>Kaynak: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Haritanın kararı otomatik vermediğini, kanıt sağladığını açıklayın.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Farklı renklerin arazi kullanım sınıflarını, yolların erişilebilirliği ve gelişmeyi etkilediğini açıklayın.</a:t>
            </a:r>
          </a:p>
          <a:p xmlns:a="http://schemas.openxmlformats.org/drawingml/2006/main">
            <a:r>
              <a:t>Kaynak: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Afet öncesi risk azaltma, olay anı müdahale ve iyileştirme aşamalarını ayırın.</a:t>
            </a:r>
          </a:p>
          <a:p xmlns:a="http://schemas.openxmlformats.org/drawingml/2006/main">
            <a:r>
              <a:t>Kaynak: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Haritadaki yüksek değerlerin doğrudan nedensellik göstermediğini belirtin.</a:t>
            </a:r>
          </a:p>
          <a:p xmlns:a="http://schemas.openxmlformats.org/drawingml/2006/main">
            <a:r>
              <a:t>Kaynak: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En kısa rota ile en hızlı ya da en düşük maliyetli rotanın aynı olmayabileceğini anlatın.</a:t>
            </a:r>
          </a:p>
          <a:p xmlns:a="http://schemas.openxmlformats.org/drawingml/2006/main">
            <a:r>
              <a:t>Kaynak: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Aynı renk ölçeği ve karşılaştırılabilir sınıfların zaman serisi haritalarında önemini açıklayın.</a:t>
            </a:r>
          </a:p>
          <a:p xmlns:a="http://schemas.openxmlformats.org/drawingml/2006/main">
            <a:r>
              <a:t>Kaynak: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Kendi mesleki örneklerinizden, öğrenci taşıma ve okul yer seçimi problemlerinden bahsedin.</a:t>
            </a:r>
          </a:p>
          <a:p xmlns:a="http://schemas.openxmlformats.org/drawingml/2006/main">
            <a:r>
              <a:t>Kaynak: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Yer seçimi haritasında hangi kriterlerin bulunabileceğini sınıfa sorun.</a:t>
            </a:r>
          </a:p>
          <a:p xmlns:a="http://schemas.openxmlformats.org/drawingml/2006/main">
            <a:r>
              <a:t>Kaynak: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Bu ortamların birbirini tamamladığını, tek bir projenin hepsini içerebileceğini açıklayın.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Proje, harita, katman ve öznitelik tablosu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Bu hafta ArcGIS Pro'ya odaklanacağınızı, diğer bileşenlerin sonraki haftalarda kullanılacağını açıklayın.</a:t>
            </a:r>
          </a:p>
          <a:p xmlns:a="http://schemas.openxmlformats.org/drawingml/2006/main">
            <a:r>
              <a:t>Kaynak: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Ekran üzerinde Contents, Catalog ve map view alanlarını tek tek gösterin.</a:t>
            </a:r>
          </a:p>
          <a:p xmlns:a="http://schemas.openxmlformats.org/drawingml/2006/main">
            <a:r>
              <a:t>Kaynak: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Project dosyasının verinin kendisini her zaman içine almadığını açıklayın.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Öğrencilere Map ile Layout sekmelerinin amaçlarını karıştırmamalarını hatırlatın.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Öğrencilere paneller kapanırsa View sekmesinden yeniden açılabileceğini gösterin.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Veriyi masaüstünden sürüklemenin mümkün olduğunu, ancak klasör bağlantısının daha düzenli olduğunu belirtin.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Katman görünürlüğünü kapatmak ile katmanı projeden kaldırmak arasındaki farkı gösterin.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Öğrencilerle nüfus veya alan alanına göre basit bir seçim yapın.</a:t>
            </a:r>
          </a:p>
          <a:p xmlns:a="http://schemas.openxmlformats.org/drawingml/2006/main">
            <a:r>
              <a:t>Kaynak: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Sembol seçiminin verinin türüne uygun olması gerektiğini vurgulayın.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Uygulama yaklaşık 35-40 dakika sürmelidir. Öğrencilerden ekran görüntüsü ve iki cümlelik yorum alın.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Bu hataları uygulama sırasında bilinçli olarak gösterin.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Sorgulama ve analiz GIS'in bilgi sistemi niteliğini gösterir. Doğru seçenek: 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Öğrenci sayısı ve bina yaşı okul nesnesinin öznitelikleridir. Doğru seçenek: C.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Sürekli yüzeylerde raster veri modeli yaygın olarak kullanılır. Doğru seçenek: 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Öğrencilerden dersi tek cümleyle özetlemelerini isteyin.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8767c5d586d4f1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c9a063c02de467d" /><Relationship Type="http://schemas.openxmlformats.org/officeDocument/2006/relationships/slideLayout" Target="/ppt/slideLayouts/slideLayout1.xml" Id="Rcb65afcdcf1c444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b65afcdcf1c444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eb1ef3df014cdf" /><Relationship Type="http://schemas.openxmlformats.org/officeDocument/2006/relationships/image" Target="/ppt/media/image.jpeg" Id="R34732665b01f4fae" /><Relationship Type="http://schemas.openxmlformats.org/officeDocument/2006/relationships/notesSlide" Target="/ppt/notesSlides/notesSlide1.xml" Id="R2081f5fd9e07447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a70fd285f74a47" /><Relationship Type="http://schemas.openxmlformats.org/officeDocument/2006/relationships/notesSlide" Target="/ppt/notesSlides/notesSlide2.xml" Id="R666446d20d4f481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edf897c29a4bf0" /><Relationship Type="http://schemas.openxmlformats.org/officeDocument/2006/relationships/image" Target="/ppt/media/image.png" Id="R3beb857d324a4d66" /><Relationship Type="http://schemas.openxmlformats.org/officeDocument/2006/relationships/notesSlide" Target="/ppt/notesSlides/notesSlide3.xml" Id="R1f2f77a5202148f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d317f8424d401b" /><Relationship Type="http://schemas.openxmlformats.org/officeDocument/2006/relationships/notesSlide" Target="/ppt/notesSlides/notesSlide4.xml" Id="Reda154c0ed43401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c9f70de9eb4c3a" /><Relationship Type="http://schemas.openxmlformats.org/officeDocument/2006/relationships/image" Target="/ppt/media/image2.png" Id="R6b1f1ff3ca294ec5" /><Relationship Type="http://schemas.openxmlformats.org/officeDocument/2006/relationships/notesSlide" Target="/ppt/notesSlides/notesSlide5.xml" Id="Rb25820bfd586428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dac4c9ff484c98" /><Relationship Type="http://schemas.openxmlformats.org/officeDocument/2006/relationships/notesSlide" Target="/ppt/notesSlides/notesSlide6.xml" Id="R75e32a95f967491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21fd6ebe0241b9" /><Relationship Type="http://schemas.openxmlformats.org/officeDocument/2006/relationships/notesSlide" Target="/ppt/notesSlides/notesSlide7.xml" Id="R08a8b3861db94b6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db888b197c4c09" /><Relationship Type="http://schemas.openxmlformats.org/officeDocument/2006/relationships/image" Target="/ppt/media/image3.png" Id="R4d7de4c84d5148a9" /><Relationship Type="http://schemas.openxmlformats.org/officeDocument/2006/relationships/notesSlide" Target="/ppt/notesSlides/notesSlide8.xml" Id="R1c484c9eb51747d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6e7a957e0140e7" /><Relationship Type="http://schemas.openxmlformats.org/officeDocument/2006/relationships/notesSlide" Target="/ppt/notesSlides/notesSlide9.xml" Id="R2917b3073365497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af036e9f3a4269" /><Relationship Type="http://schemas.openxmlformats.org/officeDocument/2006/relationships/notesSlide" Target="/ppt/notesSlides/notesSlide10.xml" Id="R4c5dc84ff3e24ff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342d73f51e4e09" /><Relationship Type="http://schemas.openxmlformats.org/officeDocument/2006/relationships/notesSlide" Target="/ppt/notesSlides/notesSlide11.xml" Id="R158373c3b62c48b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1bd248f2db41f1" /><Relationship Type="http://schemas.openxmlformats.org/officeDocument/2006/relationships/notesSlide" Target="/ppt/notesSlides/notesSlide12.xml" Id="Rebc423ff0bd8457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080a9a4ecb4af3" /><Relationship Type="http://schemas.openxmlformats.org/officeDocument/2006/relationships/image" Target="/ppt/media/image2.jpeg" Id="R7a25abb009f240da" /><Relationship Type="http://schemas.openxmlformats.org/officeDocument/2006/relationships/notesSlide" Target="/ppt/notesSlides/notesSlide13.xml" Id="R420bbb0615784b5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831aaffbeb4190" /><Relationship Type="http://schemas.openxmlformats.org/officeDocument/2006/relationships/notesSlide" Target="/ppt/notesSlides/notesSlide14.xml" Id="R48239bf30ad741d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02a3e09783463b" /><Relationship Type="http://schemas.openxmlformats.org/officeDocument/2006/relationships/notesSlide" Target="/ppt/notesSlides/notesSlide15.xml" Id="R2aae726d917c45b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6dc5cf827748b9" /><Relationship Type="http://schemas.openxmlformats.org/officeDocument/2006/relationships/notesSlide" Target="/ppt/notesSlides/notesSlide16.xml" Id="R25f68b2e2cd74a3d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0f103c1e0445d8" /><Relationship Type="http://schemas.openxmlformats.org/officeDocument/2006/relationships/notesSlide" Target="/ppt/notesSlides/notesSlide17.xml" Id="R521378274a5c4b1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e863b3b7954281" /><Relationship Type="http://schemas.openxmlformats.org/officeDocument/2006/relationships/notesSlide" Target="/ppt/notesSlides/notesSlide18.xml" Id="Rc01308d097e047d9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25b80897744aa0" /><Relationship Type="http://schemas.openxmlformats.org/officeDocument/2006/relationships/notesSlide" Target="/ppt/notesSlides/notesSlide19.xml" Id="R72731fa8ceae488f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ad534643d14ef1" /><Relationship Type="http://schemas.openxmlformats.org/officeDocument/2006/relationships/notesSlide" Target="/ppt/notesSlides/notesSlide20.xml" Id="R94b13fd467b94cc0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3faf0404464f51" /><Relationship Type="http://schemas.openxmlformats.org/officeDocument/2006/relationships/notesSlide" Target="/ppt/notesSlides/notesSlide21.xml" Id="R4c08cfb720e14fd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71c603c0744685" /><Relationship Type="http://schemas.openxmlformats.org/officeDocument/2006/relationships/image" Target="/ppt/media/image4.png" Id="R010dd6639ec34f40" /><Relationship Type="http://schemas.openxmlformats.org/officeDocument/2006/relationships/notesSlide" Target="/ppt/notesSlides/notesSlide22.xml" Id="Rdf2bce19f89f40b8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16486a910d4a63" /><Relationship Type="http://schemas.openxmlformats.org/officeDocument/2006/relationships/notesSlide" Target="/ppt/notesSlides/notesSlide23.xml" Id="R1c1f4f0013b04ff4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51a7ceb8134932" /><Relationship Type="http://schemas.openxmlformats.org/officeDocument/2006/relationships/notesSlide" Target="/ppt/notesSlides/notesSlide24.xml" Id="R84e2a8b85ac042c0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3d770449164761" /><Relationship Type="http://schemas.openxmlformats.org/officeDocument/2006/relationships/notesSlide" Target="/ppt/notesSlides/notesSlide25.xml" Id="R41181be4786b4f92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34922165cb4f64" /><Relationship Type="http://schemas.openxmlformats.org/officeDocument/2006/relationships/image" Target="/ppt/media/image5.png" Id="R6e13f50c8933400c" /><Relationship Type="http://schemas.openxmlformats.org/officeDocument/2006/relationships/notesSlide" Target="/ppt/notesSlides/notesSlide26.xml" Id="Ra11371760e424c84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72e662113a44c8" /><Relationship Type="http://schemas.openxmlformats.org/officeDocument/2006/relationships/image" Target="/ppt/media/image6.png" Id="R8530af402e3a4695" /><Relationship Type="http://schemas.openxmlformats.org/officeDocument/2006/relationships/notesSlide" Target="/ppt/notesSlides/notesSlide27.xml" Id="R8d4ffc1ca9bd4f96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b8e953e78949b2" /><Relationship Type="http://schemas.openxmlformats.org/officeDocument/2006/relationships/image" Target="/ppt/media/image7.png" Id="R9cdb294bc19c4881" /><Relationship Type="http://schemas.openxmlformats.org/officeDocument/2006/relationships/notesSlide" Target="/ppt/notesSlides/notesSlide28.xml" Id="Rd9a6f95e335c41e0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878b87313c4c02" /><Relationship Type="http://schemas.openxmlformats.org/officeDocument/2006/relationships/notesSlide" Target="/ppt/notesSlides/notesSlide29.xml" Id="Rd1d9b93c819b41f3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e9be4e8c64486c" /><Relationship Type="http://schemas.openxmlformats.org/officeDocument/2006/relationships/notesSlide" Target="/ppt/notesSlides/notesSlide30.xml" Id="Rb9f5583b4722402e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848562674f49c8" /><Relationship Type="http://schemas.openxmlformats.org/officeDocument/2006/relationships/notesSlide" Target="/ppt/notesSlides/notesSlide31.xml" Id="R56040a156bf84365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36e7a4fd1e47ce" /><Relationship Type="http://schemas.openxmlformats.org/officeDocument/2006/relationships/image" Target="/ppt/media/image8.png" Id="Rfde609195f224fa6" /><Relationship Type="http://schemas.openxmlformats.org/officeDocument/2006/relationships/notesSlide" Target="/ppt/notesSlides/notesSlide32.xml" Id="R7895a18aa3dc4386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7beccc40a3489d" /><Relationship Type="http://schemas.openxmlformats.org/officeDocument/2006/relationships/notesSlide" Target="/ppt/notesSlides/notesSlide33.xml" Id="R189266b86c1c428b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cc41b0c0904872" /><Relationship Type="http://schemas.openxmlformats.org/officeDocument/2006/relationships/notesSlide" Target="/ppt/notesSlides/notesSlide34.xml" Id="R746f9c5561f94536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ffd6df2de54c54" /><Relationship Type="http://schemas.openxmlformats.org/officeDocument/2006/relationships/notesSlide" Target="/ppt/notesSlides/notesSlide35.xml" Id="R49d4f50a3a2c4afd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b4d4c386c74820" /><Relationship Type="http://schemas.openxmlformats.org/officeDocument/2006/relationships/image" Target="/ppt/media/image9.png" Id="Rbf886b4408d24799" /><Relationship Type="http://schemas.openxmlformats.org/officeDocument/2006/relationships/notesSlide" Target="/ppt/notesSlides/notesSlide36.xml" Id="R49691a3da02f47ac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fc1dae3f134d1e" /><Relationship Type="http://schemas.openxmlformats.org/officeDocument/2006/relationships/notesSlide" Target="/ppt/notesSlides/notesSlide37.xml" Id="R7867e1ee6f0f4054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752387f6bf4249" /><Relationship Type="http://schemas.openxmlformats.org/officeDocument/2006/relationships/image" Target="/ppt/media/image10.png" Id="R82a18f7b97b44770" /><Relationship Type="http://schemas.openxmlformats.org/officeDocument/2006/relationships/notesSlide" Target="/ppt/notesSlides/notesSlide38.xml" Id="Redc9c688f7d340d2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851c5b77924ed4" /><Relationship Type="http://schemas.openxmlformats.org/officeDocument/2006/relationships/image" Target="/ppt/media/image11.png" Id="Rb50b56441c5e4ab7" /><Relationship Type="http://schemas.openxmlformats.org/officeDocument/2006/relationships/notesSlide" Target="/ppt/notesSlides/notesSlide39.xml" Id="Ra4efbdbe73d24bff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11b58a50d64774" /><Relationship Type="http://schemas.openxmlformats.org/officeDocument/2006/relationships/image" Target="/ppt/media/image12.png" Id="Re7a82aa81e3c4336" /><Relationship Type="http://schemas.openxmlformats.org/officeDocument/2006/relationships/notesSlide" Target="/ppt/notesSlides/notesSlide40.xml" Id="Rdf222d7794084772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8af129060d46e5" /><Relationship Type="http://schemas.openxmlformats.org/officeDocument/2006/relationships/image" Target="/ppt/media/image13.png" Id="R918af312a66f4174" /><Relationship Type="http://schemas.openxmlformats.org/officeDocument/2006/relationships/notesSlide" Target="/ppt/notesSlides/notesSlide41.xml" Id="R895e4cf0b748488c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2f63824ee54373" /><Relationship Type="http://schemas.openxmlformats.org/officeDocument/2006/relationships/image" Target="/ppt/media/image14.png" Id="R91e36b2df48d4b6e" /><Relationship Type="http://schemas.openxmlformats.org/officeDocument/2006/relationships/notesSlide" Target="/ppt/notesSlides/notesSlide42.xml" Id="Raed041fc3f15439d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ea3bdba5f6430e" /><Relationship Type="http://schemas.openxmlformats.org/officeDocument/2006/relationships/image" Target="/ppt/media/image15.png" Id="R1196ead1e1a4402c" /><Relationship Type="http://schemas.openxmlformats.org/officeDocument/2006/relationships/notesSlide" Target="/ppt/notesSlides/notesSlide43.xml" Id="R62cf686fdbe14f4e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37b338578c447a" /><Relationship Type="http://schemas.openxmlformats.org/officeDocument/2006/relationships/image" Target="/ppt/media/image16.png" Id="R737ee66be24649be" /><Relationship Type="http://schemas.openxmlformats.org/officeDocument/2006/relationships/notesSlide" Target="/ppt/notesSlides/notesSlide44.xml" Id="R928f18fc53624e04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9693f31d3e4742" /><Relationship Type="http://schemas.openxmlformats.org/officeDocument/2006/relationships/notesSlide" Target="/ppt/notesSlides/notesSlide45.xml" Id="R8cffff178ec14c6a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bc21cb731745eb" /><Relationship Type="http://schemas.openxmlformats.org/officeDocument/2006/relationships/notesSlide" Target="/ppt/notesSlides/notesSlide46.xml" Id="Rc6f58b8673474957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1cd16a754b414d" /><Relationship Type="http://schemas.openxmlformats.org/officeDocument/2006/relationships/image" Target="/ppt/media/image17.png" Id="R6760232292684ff2" /><Relationship Type="http://schemas.openxmlformats.org/officeDocument/2006/relationships/notesSlide" Target="/ppt/notesSlides/notesSlide47.xml" Id="R9b7d170b2f624031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019c277548428c" /><Relationship Type="http://schemas.openxmlformats.org/officeDocument/2006/relationships/image" Target="/ppt/media/image18.png" Id="R429104383a3944d2" /><Relationship Type="http://schemas.openxmlformats.org/officeDocument/2006/relationships/notesSlide" Target="/ppt/notesSlides/notesSlide48.xml" Id="R6b903f67f862498b" /></Relationships>
</file>

<file path=ppt/slides/_rels/slide4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5a8c9d8b1e49ce" /><Relationship Type="http://schemas.openxmlformats.org/officeDocument/2006/relationships/notesSlide" Target="/ppt/notesSlides/notesSlide49.xml" Id="R1bd2b37491c544a3" /></Relationships>
</file>

<file path=ppt/slides/_rels/slide5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87c81f1dbf47cf" /><Relationship Type="http://schemas.openxmlformats.org/officeDocument/2006/relationships/notesSlide" Target="/ppt/notesSlides/notesSlide50.xml" Id="R7aedf4ebfc674c09" /></Relationships>
</file>

<file path=ppt/slides/_rels/slide5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7075690f2043fa" /><Relationship Type="http://schemas.openxmlformats.org/officeDocument/2006/relationships/notesSlide" Target="/ppt/notesSlides/notesSlide51.xml" Id="R4743b424dbb2487b" /></Relationships>
</file>

<file path=ppt/slides/_rels/slide5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f56bb2df944bd3" /><Relationship Type="http://schemas.openxmlformats.org/officeDocument/2006/relationships/notesSlide" Target="/ppt/notesSlides/notesSlide52.xml" Id="Rf507443b974140bf" /></Relationships>
</file>

<file path=ppt/slides/_rels/slide5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f317b4a88f4adf" /><Relationship Type="http://schemas.openxmlformats.org/officeDocument/2006/relationships/notesSlide" Target="/ppt/notesSlides/notesSlide53.xml" Id="R328ea7b003384ceb" /></Relationships>
</file>

<file path=ppt/slides/_rels/slide5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a6b5233e1d462b" /><Relationship Type="http://schemas.openxmlformats.org/officeDocument/2006/relationships/image" Target="/ppt/media/image19.png" Id="Raa86da9626634029" /><Relationship Type="http://schemas.openxmlformats.org/officeDocument/2006/relationships/notesSlide" Target="/ppt/notesSlides/notesSlide54.xml" Id="R8bbb5bdb93244123" /></Relationships>
</file>

<file path=ppt/slides/_rels/slide5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1c74a0299f4f58" /><Relationship Type="http://schemas.openxmlformats.org/officeDocument/2006/relationships/notesSlide" Target="/ppt/notesSlides/notesSlide55.xml" Id="R47fdc5abf8ba4e48" /></Relationships>
</file>

<file path=ppt/slides/_rels/slide5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aaf9b9140a49d5" /><Relationship Type="http://schemas.openxmlformats.org/officeDocument/2006/relationships/notesSlide" Target="/ppt/notesSlides/notesSlide56.xml" Id="Rd5f8b1ae4eb0490e" /></Relationships>
</file>

<file path=ppt/slides/_rels/slide5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07b532eb19404a" /><Relationship Type="http://schemas.openxmlformats.org/officeDocument/2006/relationships/notesSlide" Target="/ppt/notesSlides/notesSlide57.xml" Id="R59cb388db52f40b6" /></Relationships>
</file>

<file path=ppt/slides/_rels/slide5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01514133754863" /><Relationship Type="http://schemas.openxmlformats.org/officeDocument/2006/relationships/notesSlide" Target="/ppt/notesSlides/notesSlide58.xml" Id="Rc1a47417428a40ac" /></Relationships>
</file>

<file path=ppt/slides/_rels/slide5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7f762bbe0a4caa" /><Relationship Type="http://schemas.openxmlformats.org/officeDocument/2006/relationships/notesSlide" Target="/ppt/notesSlides/notesSlide59.xml" Id="Re74a135de9634b30" /></Relationships>
</file>

<file path=ppt/slides/_rels/slide6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0c79577eb74ec0" /><Relationship Type="http://schemas.openxmlformats.org/officeDocument/2006/relationships/notesSlide" Target="/ppt/notesSlides/notesSlide60.xml" Id="R9a9d5f4ea5ef4cc9" /></Relationships>
</file>

<file path=ppt/slides/_rels/slide6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6bb2a9724b40fc" /><Relationship Type="http://schemas.openxmlformats.org/officeDocument/2006/relationships/notesSlide" Target="/ppt/notesSlides/notesSlide61.xml" Id="R932ae98e119449e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735B28-A1E8-406D-9561-60D979EEF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457200"/>
            <a:ext cx="76200" cy="590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8E01CD-5B19-48A7-9441-AEC36374B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85800"/>
            <a:ext cx="5238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YAPAY ZEKÂ DESTEKLİ</a:t>
            </a:r>
          </a:p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COĞRAFİ BİLGİ SİSTEMLERİ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B50192-84F9-482E-9198-0A72D045C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171700"/>
            <a:ext cx="171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D5DADD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4E81BE-6472-430D-BC4A-AB28DD7B1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67000"/>
            <a:ext cx="4953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GIS Nedir ve</a:t>
            </a:r>
          </a:p>
          <a:p xmlns:a="http://schemas.openxmlformats.org/drawingml/2006/main">
            <a:pPr>
              <a:defRPr sz="31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Neden Kullanılır?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E52774-4E35-4C98-88F7-622EA24FA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191125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YBS 363 · Ankara Bilim Üniversitesi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D86F48-9D39-432B-BABD-0AE8912FD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572125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732665b01f4fae"/>
          <a:srcRect xmlns:a="http://schemas.openxmlformats.org/drawingml/2006/main" l="19659" t="0" r="1965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34125" y="838200"/>
            <a:ext cx="5095875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</p:spTree>
    <p:extLst>
      <p:ext uri="{BB962C8B-B14F-4D97-AF65-F5344CB8AC3E}">
        <p14:creationId xmlns:p14="http://schemas.microsoft.com/office/powerpoint/2010/main" val="213624797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389FBE-CC8A-482E-B6CE-C05B1A885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782D52-4EB4-4FD4-8ED0-721961942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Bu derste nereye ulaşacağız?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5B6E22-B1A8-4FD0-9A39-4866C6217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8939C1-9F52-4002-ABBC-A97721373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498ACD-9A96-4661-B205-05CD73434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D95569-B805-426D-801C-B1FE70DCD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75F43B-73EA-49BB-903F-C2DDC244B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A38F62-68E4-42EF-B983-2C0EB1370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Mekânsal düşünme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6AEAFE-A791-4D1D-837D-FA7E3B565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Bir problemin nerede gerçekleştiğini ve konumun sonucu nasıl değiştirdiğini açıklamak.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7A5E20-244A-4D86-A027-3637867D3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35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609A78-97CD-41F2-8F7D-E49C8387D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CC9881-6013-42E1-B845-E6DE5631B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GIS kullanımı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BE0222-1265-4CF0-886F-E39A3BF72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Mekânsal veriyi toplamak, düzenlemek, analiz etmek ve harita üzerinde sunmak.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DBBE1B-C483-429B-8AFA-5D2B0693C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46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24AB13-2C1C-494A-8659-130B956EC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E1811E-224F-4701-BB7A-387B89752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GeoAI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2CED9A-E2F3-466F-91F4-3789BD62E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Dönem sonunda GIS verileriyle makine öğrenmesi ve derin öğrenme uygulamalarını yorumlamak.</a:t>
            </a:r>
          </a:p>
        </p:txBody>
      </p:sp>
    </p:spTree>
    <p:extLst>
      <p:ext uri="{BB962C8B-B14F-4D97-AF65-F5344CB8AC3E}">
        <p14:creationId xmlns:p14="http://schemas.microsoft.com/office/powerpoint/2010/main" val="56514936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E570C8-068D-42F6-A264-335C4A57E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B457DF-D075-4CEA-A31F-905311DD2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Her gün GIS kullanıyoruz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D3E7DF-C811-4972-ABD5-5268E90A0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DB4F59-97C5-4427-83E7-9C014384F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70A19F-6700-4432-8A84-729B51A5C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DE55A7-4228-4D3B-B4E2-BC05DA434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382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81B145-28CB-4CA7-9437-881A76582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14300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Navigasyon uygulaması en uygun rotayı konum ve yol ağıyla hesaplar.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A63152-939D-4C91-AB37-732F3EDC6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8120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1D7694-8FA6-4BC1-8E5A-BDF051966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8595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Yemek ve kargo uygulamaları adresleri, mesafeleri ve hizmet alanlarını yönetir.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BE7969-3585-41D4-8A21-DE41DDC1E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7241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9A2629-F1CE-4F4B-A6B9-FBB28E494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2890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Hava durumu uygulaması tahmini bulunduğunuz konuma göre sunar.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eb857d324a4d66"/>
          <a:stretch xmlns:a="http://schemas.openxmlformats.org/drawingml/2006/main"/>
        </p:blipFill>
        <p:spPr>
          <a:xfrm xmlns:a="http://schemas.openxmlformats.org/drawingml/2006/main">
            <a:off x="6715125" y="1123950"/>
            <a:ext cx="4476750" cy="4476750"/>
          </a:xfrm>
          <a:prstGeom xmlns:a="http://schemas.openxmlformats.org/drawingml/2006/main" prst="roundRect">
            <a:avLst>
              <a:gd name="adj" fmla="val 2553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5D9978-9400-4D20-9785-954639F04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5715000"/>
            <a:ext cx="504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Günlük yaşamda konuma dayalı dijital hizmetler</a:t>
            </a:r>
          </a:p>
        </p:txBody>
      </p:sp>
    </p:spTree>
    <p:extLst>
      <p:ext uri="{BB962C8B-B14F-4D97-AF65-F5344CB8AC3E}">
        <p14:creationId xmlns:p14="http://schemas.microsoft.com/office/powerpoint/2010/main" val="17874218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90C539-86B3-46EC-B7BE-59579D114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75266F-5D01-475B-ADAB-533EBD0CB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Mekânsal düşünmenin üç sorusu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770FB2-E39A-44F0-ACAF-D78F2F9F4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55E2AE-4A80-47D3-9673-CB5C09F72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043121-88E3-4D30-BF5F-95616E58A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75FEDA-076C-4F79-A4BE-E40834CD8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0E9E21-AF46-4F48-BD39-A4D3852DE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083F9E-A3F4-4012-BCA6-8C522CF0F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Nerede?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CFFEFC-FD48-4611-91A2-34F15C3DC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Olayın, varlığın veya ihtiyacın konumu nedir?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9879F6-E16F-44E3-9E34-A9E46FCB4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35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805ABB-1780-4807-8A1C-9D58C49FE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20A2C5-C1A7-4FE3-84E6-706C4CCAF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Neden orada?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507E1F-B5CA-433A-891C-66C542309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Dağılımı açıklayan çevresel, sosyal veya ekonomik etkenler nelerdir?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3EA75F-67D1-44ED-941A-E207E3D72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46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2C2008-5B3F-44B5-8B98-034EAB9FC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3FCBEE-E400-4A59-80DA-E449087F7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Başka ne olabilir?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4DAF0B-B988-4C36-9F56-F88B6BB03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Yeni yol, okul veya afet senaryosu mekânsal sonucu nasıl değiştirir?</a:t>
            </a:r>
          </a:p>
        </p:txBody>
      </p:sp>
    </p:spTree>
    <p:extLst>
      <p:ext uri="{BB962C8B-B14F-4D97-AF65-F5344CB8AC3E}">
        <p14:creationId xmlns:p14="http://schemas.microsoft.com/office/powerpoint/2010/main" val="147732912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118916-B8B9-4175-89A8-7D0E2DDCC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A03916-5538-4AA5-8D19-3A5B830CC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Her şey bir yerde gerçekleşir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90BFCA-C216-491F-9D09-550389A3F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9A073B-F5C3-4443-9679-DBC4821CF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EB29C2-D995-4490-8BDD-229099008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1f1ff3ca294ec5"/>
          <a:stretch xmlns:a="http://schemas.openxmlformats.org/drawingml/2006/main"/>
        </p:blipFill>
        <p:spPr>
          <a:xfrm xmlns:a="http://schemas.openxmlformats.org/drawingml/2006/main">
            <a:off x="3600450" y="1000125"/>
            <a:ext cx="4953000" cy="4953000"/>
          </a:xfrm>
          <a:prstGeom xmlns:a="http://schemas.openxmlformats.org/drawingml/2006/main" prst="roundRect">
            <a:avLst>
              <a:gd name="adj" fmla="val 2308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BD4FD7-DA4F-49A1-BC7B-F245373F8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667375"/>
            <a:ext cx="110490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E388BA-4DE0-476D-B7AA-3F91B2060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7340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Konum, farklı veri kaynaklarını ortak bir bağlamda birleştirir</a:t>
            </a:r>
          </a:p>
        </p:txBody>
      </p:sp>
    </p:spTree>
    <p:extLst>
      <p:ext uri="{BB962C8B-B14F-4D97-AF65-F5344CB8AC3E}">
        <p14:creationId xmlns:p14="http://schemas.microsoft.com/office/powerpoint/2010/main" val="12714538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F06621-8E71-4D25-9FA3-2F297493D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4DEA25-4C13-4773-99C9-D4D63779F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9FCA8C-58E4-4690-8850-F0F703A0F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4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GIS kavramı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9B9DAC-EB69-440E-A032-EE62C613E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0"/>
            <a:ext cx="9334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Harita üretmenin ötesinde veri, analiz ve karar destek sistemi</a:t>
            </a:r>
          </a:p>
        </p:txBody>
      </p:sp>
    </p:spTree>
    <p:extLst>
      <p:ext uri="{BB962C8B-B14F-4D97-AF65-F5344CB8AC3E}">
        <p14:creationId xmlns:p14="http://schemas.microsoft.com/office/powerpoint/2010/main" val="104039622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E3AB45C-32C3-4152-8E0F-879E9DF1B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644CBE-2335-4E5A-BAFE-70A797749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Harita ve GIS arasındaki fark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D9BD0B-C1F6-4D50-BE75-312BE40A1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820FC5-38F1-4420-AEAD-86402A78B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137039-DCD3-4792-A0BC-74E328422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C80FBB-ACA6-4711-88F0-D69F59BBC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04900"/>
            <a:ext cx="523875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F036AE-B666-4030-B8BB-D8986EF7A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1104900"/>
            <a:ext cx="523875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0A75B0-5997-4C69-B4D3-46FD7F715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200150"/>
            <a:ext cx="485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Harita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C66A01-7F4C-43AE-A387-02549B6FB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1200150"/>
            <a:ext cx="485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GIS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FD3895-1584-4CD7-ACB9-86CF2E63A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621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1E892A-EA00-49DE-8104-221C7BB01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669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Bir görünüm veya iletişim ürünüdür.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D40B8E-70F0-4351-BB95-65262B378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4320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C7CFB7-E21E-40B5-A7BA-67121CC0B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4795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Belirli bir zaman ve amaç için hazırlanır.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E514B3-5854-458E-92AC-4A5C41914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242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C1795C-BC30-474A-A98B-CA3718D1D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290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Gösterdiği bilgiyle sınırlıdır.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0B76C7-1B60-4C28-950C-2DB2CEC78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19621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8FB620-9472-4D36-A171-076182E48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18669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 depolar ve günceller.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48E20F-F54E-4C36-9BD3-6AAB2EE2B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274320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8818C6-8CBB-4AE2-8ED3-AB05D5779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264795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Sorgu ve analiz yapar.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F27F966-3153-4942-853F-0049F383B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5242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FE00AE-8C8C-44B0-A875-64CC0CAEE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34290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Yeni bilgi ve senaryo üretir.</a:t>
            </a:r>
          </a:p>
        </p:txBody>
      </p:sp>
    </p:spTree>
    <p:extLst>
      <p:ext uri="{BB962C8B-B14F-4D97-AF65-F5344CB8AC3E}">
        <p14:creationId xmlns:p14="http://schemas.microsoft.com/office/powerpoint/2010/main" val="125003440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7E0D9D-F8B7-4544-BDC8-55C1186C5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C927FC-E63F-4414-835F-F405517D2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GIS için çalışma tanımı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6206D1-36D7-4B03-8139-CCF7CEA1F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BD3E42-DC4F-46DB-A956-A8BF8BC1D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4633F8-59E5-41D4-AABB-A0AE5B57F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AAB0A0-0E3F-48B2-BC64-566062467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382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BBF087-CAF2-4DFA-8BB4-BB67D9566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14300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769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GIS; konuma bağlı verilerin toplanmasını, yönetilmesini, analiz edilmesini ve sunulmasını sağlayan bilgi sistemidir.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4FEAB4-2721-46A2-A5FA-6BEAE83B3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8120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B597EF-9AE7-4666-80AC-F6D0D57E3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8595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Konum ile öznitelikleri aynı veri yapısında birleştirir.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900E99-90CA-432E-8E12-7903210A9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7241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77615B-6AE5-4407-8EA4-6522C5F39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2890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Analiz sonucunu harita, tablo, grafik veya web uygulaması olarak sunabilir.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7de4c84d5148a9"/>
          <a:stretch xmlns:a="http://schemas.openxmlformats.org/drawingml/2006/main"/>
        </p:blipFill>
        <p:spPr>
          <a:xfrm xmlns:a="http://schemas.openxmlformats.org/drawingml/2006/main">
            <a:off x="6334125" y="2057087"/>
            <a:ext cx="5238750" cy="2610476"/>
          </a:xfrm>
          <a:prstGeom xmlns:a="http://schemas.openxmlformats.org/drawingml/2006/main" prst="roundRect">
            <a:avLst>
              <a:gd name="adj" fmla="val 2553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577C9D-60BE-4FA9-B6DD-92F74A98A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5715000"/>
            <a:ext cx="504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Gerçek dünya, GIS katmanları ve veri ilişkisi</a:t>
            </a:r>
          </a:p>
        </p:txBody>
      </p:sp>
    </p:spTree>
    <p:extLst>
      <p:ext uri="{BB962C8B-B14F-4D97-AF65-F5344CB8AC3E}">
        <p14:creationId xmlns:p14="http://schemas.microsoft.com/office/powerpoint/2010/main" val="5819492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C96FC4-E433-4D19-82B0-724F56972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EF04A1-21DA-4E60-A81E-936135508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GIS bir bilgi sistemidir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BCE648-B161-41AF-AF4C-E13587D96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6D4E64-E150-4D90-A8D3-E2F7875E5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2401DA-1793-4428-A14F-69BCDFADC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6AB9A5-F17D-4979-A8FA-062781104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F7A483-3EEB-48A2-8885-769E5FEDD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4CD7C8-7223-4EC1-BE18-D1ED24379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Geographic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F2FC42-0D67-4859-8742-923C1F9B7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Konum, mesafe, yön, alan, komşuluk ve mekânsal ilişkiler.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01D8D8-69DA-4D85-84D7-9637695A2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35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270588-1FDB-4013-9938-515E0D025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9CA8C3-13E2-4F64-AB46-D49FAC02E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Information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A24BBD-C7CD-414B-B1F3-DCA865362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Ham verinin sorgu ve analiz yoluyla anlamlı bilgiye dönüşmesi.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265836-C9BF-48CF-898B-E90FF4875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46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8215BA-C730-4D63-974E-2C00084C8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8E6FBF-06B7-4130-978D-DDDE7780F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System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24883B-E64D-40CC-9DA6-6EB0444CF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İnsan, veri, yazılım, donanım ve yöntemlerin birlikte çalışması.</a:t>
            </a:r>
          </a:p>
        </p:txBody>
      </p:sp>
    </p:spTree>
    <p:extLst>
      <p:ext uri="{BB962C8B-B14F-4D97-AF65-F5344CB8AC3E}">
        <p14:creationId xmlns:p14="http://schemas.microsoft.com/office/powerpoint/2010/main" val="43124086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746055C-5EBD-4AC9-BEA2-D3EA7287D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33BED9-16A9-4D43-80E4-69FACCB13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Mekânsal ve mekânsal olmayan bilgi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F2A53D-59E7-41D9-B9C1-DADF06732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AA1640-B3AC-4479-B509-A877D71FB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973BAF-DE49-4C90-BF5C-57001C6C4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AD533D-88AE-42F3-9B1E-47A66667E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04900"/>
            <a:ext cx="523875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71304A-ECA2-4992-9AAF-15391DAA7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1104900"/>
            <a:ext cx="523875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41E2DA-8A96-4C3C-8B2B-934A5956B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200150"/>
            <a:ext cx="485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Mekânsal bilgi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A41C19-D5C3-4D34-A6C4-DAD262B82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1200150"/>
            <a:ext cx="485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Öznitelik bilgisi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B2B110-F24E-4C78-A044-B4F566267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621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A5F922-295D-46F0-88F3-AEECF0F59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669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Koordinat veya geometri içerir.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3C60AB-2C8A-4AC3-A3EF-14377F0F2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4320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DDC325-E988-4C98-BB46-276AF5A0E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4795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Nesnenin nerede olduğunu gösterir.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C6A7B8-49A0-4AF9-B187-FFB3CA74F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242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F56F2D-5020-4F05-A1B3-DACFFB3C7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290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Nokta, çizgi, poligon veya raster hücresiyle temsil edilir.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F10B0D-6C45-4711-86B9-135FD0BB5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19621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557ED5-B81C-40A1-8F38-EA3B0890F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18669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Nesnenin ne olduğunu açıklar.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92E424-C19E-4C1C-BB97-3CE8E69DA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274320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9CA4E0B-91EB-4696-BC74-2441DC33F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264795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Ad, tür, kapasite ve tarih gibi değerleri taşır.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4E81A7F-9F40-4231-9DF0-CF9CB1C32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5242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12A398-E39D-44CA-AB4C-52FD75467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34290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Tablo satırlarında saklanır.</a:t>
            </a:r>
          </a:p>
        </p:txBody>
      </p:sp>
    </p:spTree>
    <p:extLst>
      <p:ext uri="{BB962C8B-B14F-4D97-AF65-F5344CB8AC3E}">
        <p14:creationId xmlns:p14="http://schemas.microsoft.com/office/powerpoint/2010/main" val="48732852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90C889-A806-4DCA-BC9C-6E2E57C30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FFE25A-F314-4E4D-BC54-D1AA8DF9C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Konum, öznitelik ve zaman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C8A5BD-0217-4560-BD3F-BD867CE6E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C9CC19-EB18-4AB6-A6C9-F4F358923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455112-F74B-45F7-9C21-15A187EB5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54C1FC-4912-4E3A-A285-C9DBB5DE7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141952-3DD2-429A-828A-47DF4C4B1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9142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X,Y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F7DD48-3934-40C1-908F-2D42967F1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Konum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66AB57-DC0C-4708-8FFB-5C3D1D8A0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Nesne nerede? Koordinatı, adresi veya geometrisi nedir?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36712D-C90C-4C96-915A-E5FC45CC0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35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C6245F-C4C8-49DF-81B9-742B9AB24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75A31F-2171-4DDF-A80D-E99B95A99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Öznitelik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2CAD83-F410-4CB7-88F2-AFDF9CD44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Nesnenin adı, türü, kapasitesi ve diğer özellikleri nelerdir?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A9A30D-95C2-4764-80CC-7623E59B2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46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AEE15E-7F8B-4301-B55E-950CC3336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F63A5B-BAB6-4CD6-8B0C-37ACAB6BE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Zaman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56ABAB-A746-44D7-A1B8-618B08D1D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Ne zaman gözlendi, güncellendi veya değişti?</a:t>
            </a:r>
          </a:p>
        </p:txBody>
      </p:sp>
    </p:spTree>
    <p:extLst>
      <p:ext uri="{BB962C8B-B14F-4D97-AF65-F5344CB8AC3E}">
        <p14:creationId xmlns:p14="http://schemas.microsoft.com/office/powerpoint/2010/main" val="208793700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B80D4A-D749-4443-8EC0-E0CDA158A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F0A999-2644-4181-B8B2-7DC6BD0CB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45A3B3-5F9B-4236-A42A-2DAB25929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4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Gerçek dünyanın veriyle temsili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647F00-8416-45BF-A2A3-38278BD5A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0"/>
            <a:ext cx="9334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Katman, vektör, raster ve öznitelik tablosu</a:t>
            </a:r>
          </a:p>
        </p:txBody>
      </p:sp>
    </p:spTree>
    <p:extLst>
      <p:ext uri="{BB962C8B-B14F-4D97-AF65-F5344CB8AC3E}">
        <p14:creationId xmlns:p14="http://schemas.microsoft.com/office/powerpoint/2010/main" val="92829815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621F7D-3198-4CE7-A48D-F1FC26338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2A73EA-2A44-4073-8937-9C44A1048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Katman mantığı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E0D367-88FD-4062-8542-18CFADBA4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662000-8A4B-4BCA-B707-8DAAA12C3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981A06-BD5B-4CF1-97EB-9A7B1A249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25abb009f240da"/>
          <a:stretch xmlns:a="http://schemas.openxmlformats.org/drawingml/2006/main"/>
        </p:blipFill>
        <p:spPr>
          <a:xfrm xmlns:a="http://schemas.openxmlformats.org/drawingml/2006/main">
            <a:off x="3306212" y="1000125"/>
            <a:ext cx="5541475" cy="4953000"/>
          </a:xfrm>
          <a:prstGeom xmlns:a="http://schemas.openxmlformats.org/drawingml/2006/main" prst="roundRect">
            <a:avLst>
              <a:gd name="adj" fmla="val 2308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F23EF5-0464-4D31-98B0-EE9E2D550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667375"/>
            <a:ext cx="110490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B6A8C6-F5F6-47DF-B20F-7181D90EC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7340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Farklı temalar aynı coğrafi referans üzerinde üst üste gelir</a:t>
            </a:r>
          </a:p>
        </p:txBody>
      </p:sp>
    </p:spTree>
    <p:extLst>
      <p:ext uri="{BB962C8B-B14F-4D97-AF65-F5344CB8AC3E}">
        <p14:creationId xmlns:p14="http://schemas.microsoft.com/office/powerpoint/2010/main" val="171426722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B716747-C7EE-4460-816B-9B2F355D2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6A2710-4D88-4DA5-83D8-F2BB9E4DB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Katmanlar birlikte anlam üretir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584370-FD6F-4482-8904-1BFA558B6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EEE936-DC6F-4B90-9626-3A2A1A8E6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34D274-B6F1-4040-BCBC-301F5BFF8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DA5B1A-81BB-46E7-8BDC-0855AC77F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1285875"/>
            <a:ext cx="7239000" cy="6667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33D3D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9D6AE7-C746-4212-8FB2-C3326A66B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1438275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Okullar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C3E12F-6399-4DD7-B836-9002BE31D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457325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Vektör katmanı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3FD961-5973-4513-A2B2-562181628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2066925"/>
            <a:ext cx="7239000" cy="6667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0B84A5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CD86A8-69BB-4B7A-9C4E-FF0187766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2219325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Yollar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3A09DC-C6C1-4F5A-AC31-C010EC3AB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2238375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Vektör katmanı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D91E18-55DC-4754-A5DA-23EDFE64D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847975"/>
            <a:ext cx="7239000" cy="6667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7357A6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FA43D5-1E9F-4825-B725-D8C17528B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000375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7357A6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7357A6"/>
                </a:solidFill>
                <a:latin typeface="Aptos"/>
                <a:ea typeface="Aptos"/>
                <a:cs typeface="Aptos"/>
              </a:rPr>
              <a:t>Parseller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4DDF2D-9201-4F5E-98E1-89326B4BF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019425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Vektör katmanı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048CF7-0C44-4177-AD41-28C136FCE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629025"/>
            <a:ext cx="7239000" cy="6667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49B67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25E6E9-6134-4566-BD6C-6CD37F76F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781425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Arazi kullanımı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9B9525-B22B-4DFB-8D2C-B5FB8B03A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3800475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Raster katmanı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273B06-F7D7-446D-B38E-B939FC60F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4410075"/>
            <a:ext cx="7239000" cy="6667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9A8064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6BC0B9-EA0B-42C7-BA1D-2BA3960DD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4562475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9A8064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9A8064"/>
                </a:solidFill>
                <a:latin typeface="Aptos"/>
                <a:ea typeface="Aptos"/>
                <a:cs typeface="Aptos"/>
              </a:rPr>
              <a:t>Yükseklik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29FBF08-6506-45E1-B80B-64DDBB3D1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4581525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Raster katmanı</a:t>
            </a:r>
          </a:p>
        </p:txBody>
      </p:sp>
    </p:spTree>
    <p:extLst>
      <p:ext uri="{BB962C8B-B14F-4D97-AF65-F5344CB8AC3E}">
        <p14:creationId xmlns:p14="http://schemas.microsoft.com/office/powerpoint/2010/main" val="165249904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8C7EE3-7B29-4CDD-A703-B191FDEDE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CFB13C-7195-477C-A615-C3F0F778A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Gerçek dünyadan veri modeline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923105-6D32-42DE-98D0-7A2708ECD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62F9E9-07A4-4BD6-A7F8-A18F992BF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363840-6C0F-447F-9AE8-163A714A2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E3CBFB-5E2D-4829-BE70-1AF4B4144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C9D8AE-C679-4FF2-A582-8CCADA29D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87693A-D159-4204-863B-CB60F8E2E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Seçim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A45A01-8834-4E96-BCBA-2D517DF3F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Probleme ilişkin varlıklar belirlenir: okul, yol, bina, nehir veya mahalle.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E39D20-D6E1-4322-8803-1776ACDD8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35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221417-FA3D-4517-8737-AA04182B2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0E9993-4440-409C-84D0-76DBB826A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Soyutlama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C02F95-1791-4CBC-94AE-657D97A00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Her varlık uygun geometri ve özniteliklerle temsil edilir.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BB1792-0454-4872-9E64-12D52B826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46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977103-4057-441D-AFB2-AA0B9E53F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4B0502-8562-4F94-AE8D-AAB5D0FA1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Model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5D638E-9131-4714-A6B4-290E88DED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Katmanlar ve ilişkiler analiz edilebilir bir veri yapısında birleştirilir.</a:t>
            </a:r>
          </a:p>
        </p:txBody>
      </p:sp>
    </p:spTree>
    <p:extLst>
      <p:ext uri="{BB962C8B-B14F-4D97-AF65-F5344CB8AC3E}">
        <p14:creationId xmlns:p14="http://schemas.microsoft.com/office/powerpoint/2010/main" val="124431964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7E47E0B-A834-44AD-A641-C3BEE5B9E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FC4081-4B16-455B-8566-B7A327F0D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Vektör veri modeli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465A6C-BEC2-4FA8-8941-6EA673A8D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3C8C53-3FEA-4FCF-BFD8-61BDA222B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80D87A-D0AD-4D14-AB7E-16F858C81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C74469-DC71-4653-AB7B-9F9B8E200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85875"/>
            <a:ext cx="3429000" cy="409575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5FF1F0-BD02-4FD6-BAFB-0FEC6FCB1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195262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33D3D"/>
          </a:solidFill>
          <a:ln xmlns:a="http://schemas.openxmlformats.org/drawingml/2006/main" w="19050">
            <a:solidFill>
              <a:srgbClr val="FFFF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AD1B0E-6D2D-49F3-8D29-183E9A840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195262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84A5"/>
          </a:solidFill>
          <a:ln xmlns:a="http://schemas.openxmlformats.org/drawingml/2006/main" w="19050">
            <a:solidFill>
              <a:srgbClr val="FFFFFF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C3A873-5455-405A-8297-B17B0F35B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195262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9B67"/>
          </a:solidFill>
          <a:ln xmlns:a="http://schemas.openxmlformats.org/drawingml/2006/main" w="19050">
            <a:solidFill>
              <a:srgbClr val="FFFFFF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44EA0F-C029-4645-85F2-1E4D0B6E9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290512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33D3D"/>
          </a:solidFill>
          <a:ln xmlns:a="http://schemas.openxmlformats.org/drawingml/2006/main" w="19050">
            <a:solidFill>
              <a:srgbClr val="FFFF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954E62-D190-4F00-A2A1-9171C954E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290512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84A5"/>
          </a:solidFill>
          <a:ln xmlns:a="http://schemas.openxmlformats.org/drawingml/2006/main" w="19050">
            <a:solidFill>
              <a:srgbClr val="FFFFFF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8A5A13-7E11-4273-91CB-81B5C8B73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290512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9B67"/>
          </a:solidFill>
          <a:ln xmlns:a="http://schemas.openxmlformats.org/drawingml/2006/main" w="19050">
            <a:solidFill>
              <a:srgbClr val="FFFFFF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08BA04-757B-446F-B5AD-B3394E01D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385762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33D3D"/>
          </a:solidFill>
          <a:ln xmlns:a="http://schemas.openxmlformats.org/drawingml/2006/main" w="19050">
            <a:solidFill>
              <a:srgbClr val="FFFFFF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3F0183-38EA-4CA2-A5EA-70B59AF3D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385762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84A5"/>
          </a:solidFill>
          <a:ln xmlns:a="http://schemas.openxmlformats.org/drawingml/2006/main" w="19050">
            <a:solidFill>
              <a:srgbClr val="FFFF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005D47-9CDE-443A-B449-C3FDD8F00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385762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9B67"/>
          </a:solidFill>
          <a:ln xmlns:a="http://schemas.openxmlformats.org/drawingml/2006/main" w="19050">
            <a:solidFill>
              <a:srgbClr val="FFFFFF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BDEB35-1868-4840-810E-4CABBC29B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476875"/>
            <a:ext cx="342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NOKTA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C4E6C9-07DA-4E72-BBC0-7B74141F6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1285875"/>
            <a:ext cx="3429000" cy="409575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EDF3F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1CF4B3-55BD-4AD3-A3A5-80B508F0D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5375" y="1952625"/>
            <a:ext cx="238125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0D3057-471D-4C84-9E13-32A95EB79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5375" y="2667000"/>
            <a:ext cx="238125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C7B74F-C2D0-4D54-9433-677AB74BC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5375" y="3381375"/>
            <a:ext cx="238125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33D3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2C5DB11-82F0-4BCE-BF6F-50D5BEA60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5375" y="4095750"/>
            <a:ext cx="238125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357A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11D8BFC-EAC3-4AF6-98DC-08C16F5AD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5476875"/>
            <a:ext cx="342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ÇİZGİ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58441BF-2D58-4FA9-BE45-12B0C437C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1285875"/>
            <a:ext cx="3429000" cy="409575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2F9854C-66D4-4811-A594-84D325916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1857375"/>
            <a:ext cx="1047750" cy="85725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ACD5D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2E3ABBD-8206-4035-A866-42E85FA76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53625" y="1714500"/>
            <a:ext cx="1143000" cy="1285875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F29E4C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AD48D01-1348-4CA2-8932-CDCCDFC53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3048000"/>
            <a:ext cx="1428750" cy="1143000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76C893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7556EA9-175B-4DA6-8049-2AFA39C14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3286125"/>
            <a:ext cx="762000" cy="809625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5AA9E6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CBE977B-9D44-4BFA-9D64-D2647E38D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5476875"/>
            <a:ext cx="342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B77A00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B77A00"/>
                </a:solidFill>
                <a:latin typeface="Aptos"/>
                <a:ea typeface="Aptos"/>
                <a:cs typeface="Aptos"/>
              </a:rPr>
              <a:t>POLİGON</a:t>
            </a:r>
          </a:p>
        </p:txBody>
      </p:sp>
    </p:spTree>
    <p:extLst>
      <p:ext uri="{BB962C8B-B14F-4D97-AF65-F5344CB8AC3E}">
        <p14:creationId xmlns:p14="http://schemas.microsoft.com/office/powerpoint/2010/main" val="140506211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12A7BC-ABE1-40CD-9566-2B6125D6E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A5EBEE-D8E1-41A2-AA90-1FAAF545B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Nokta geometrisi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9ABBA8-10A7-444B-8BD8-DB0B0B860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C618AB-C573-4F2A-85E4-8B08E3C83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EFA43B-F784-4909-9635-30632D196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B846C2-D9A8-45FB-A28A-7D7BBA92D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83235D-30C8-4460-A2AD-C4A5F0F0D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•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82ED5E-AF53-481A-BF7C-67B7F1DD9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Tek konum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96865F-7E9E-4290-8124-75C84F49B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Ölçeğe göre boyutu ihmal edilen nesneleri gösterir.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D6548A-EEA4-4AC5-9047-CF9FE2CE7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35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B6EA65-E1DB-473D-B306-851E7185F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Ö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3DC717-7520-40C5-A140-57B88E831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Örnekler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3E30B9-C612-407F-AF92-96F4747BE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Okul, hastane, kuyu, otobüs durağı ve deprem odağı.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6F9867-BA8A-4A81-B6D1-EDBDE343C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46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489419-0A66-458F-9BBC-A27E67E11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820F80-AD27-4C56-8399-CC2DD5056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Analiz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DDAE0A-AEA5-41CD-A37A-493B83803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En yakın tesis, yoğunluk, dağılım ve hizmet alanı analizleri.</a:t>
            </a:r>
          </a:p>
        </p:txBody>
      </p:sp>
    </p:spTree>
    <p:extLst>
      <p:ext uri="{BB962C8B-B14F-4D97-AF65-F5344CB8AC3E}">
        <p14:creationId xmlns:p14="http://schemas.microsoft.com/office/powerpoint/2010/main" val="159050239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D5592D-5CD5-4E91-B6EC-BCE966F44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7388DA-8B28-4D6F-840C-2049E63B3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Çizgi geometrisi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52B77E-B769-4790-8549-570916028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CD863A-F857-4120-A75A-85E92F467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A4A850-7A8A-4A24-AC89-F6AB8FC28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1D0AA3-D9B6-45EC-8E49-AE0E3F11C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583241-B6A7-4ED9-BA16-8D81F59B1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—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F31B0D-504D-42AC-B0E7-A58F0BE20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Bağlantı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A894FA-EFE7-43F5-B0C1-2A75AED13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Uzunluğu olan ve iki ya da daha fazla konumu bağlayan varlıklar.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FC8DB3-0BC6-4F19-B10C-3C61D48FA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35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FBEA9E-3678-47CA-B0F0-E4A2222DC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Ö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A5F8D9-2AF5-43D4-9A29-845FED177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Örnekler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9E5612-A857-47A0-912C-BC60B813E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Yol, akarsu, enerji hattı ve toplu taşıma güzergâhı.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7BBF84-4B41-4CD5-877D-25856CD4E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46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2D66BB-C068-4923-BB4D-33AC26610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2E7D1E-1B78-4557-A291-10B6AFDF4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Analiz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A79A0B-45C6-4006-AE15-FB2111F39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Rota, ağ bağlantısı, akış yönü ve erişilebilirlik.</a:t>
            </a:r>
          </a:p>
        </p:txBody>
      </p:sp>
    </p:spTree>
    <p:extLst>
      <p:ext uri="{BB962C8B-B14F-4D97-AF65-F5344CB8AC3E}">
        <p14:creationId xmlns:p14="http://schemas.microsoft.com/office/powerpoint/2010/main" val="172849634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83FA3F-EBED-4447-9890-608ED4357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832ABD-1B64-45BB-8E33-4E30518C3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Poligon geometrisi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AD8F46-9277-427D-89A6-475BB4F42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AC085D-19BE-4598-8876-6EEBC8C56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644DDB-FBE0-4CDC-A16F-9ED5E4BA7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E58944-FCEA-4A03-B233-0F5B49517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9CF3DF-AFC2-49A9-B0BF-44B5170C1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8EBF8E-0907-4478-B776-7287A7918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Alan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2377D9-4BB4-4E9C-A982-075B8A6CF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Sınırı ve yüzölçümü olan coğrafi varlıkları temsil eder.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DB5E11-C927-4031-9637-DFF7264D6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35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D34B4F-7A37-4A7E-8EB2-9CC7F4C58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Ö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941D98-2C31-4194-BFDA-16C991723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Örnekler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41216B-9402-4019-A141-A5EF40852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Parsel, bina, mahalle, göl ve koruma alanı.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0BFD74-9809-4B4E-9541-1C7E28796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46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A52216-8C56-4BFC-B1FA-1F05AF106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1113E9-84B3-4919-ADA0-F40556A2E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Analiz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0AFC9F-CD12-4CEC-9265-5EBA2D370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Alan hesabı, çakışma, kapsama ve bölgeleme.</a:t>
            </a:r>
          </a:p>
        </p:txBody>
      </p:sp>
    </p:spTree>
    <p:extLst>
      <p:ext uri="{BB962C8B-B14F-4D97-AF65-F5344CB8AC3E}">
        <p14:creationId xmlns:p14="http://schemas.microsoft.com/office/powerpoint/2010/main" val="152457210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7" name="">
            <a:extLst xmlns:a="http://schemas.openxmlformats.org/drawingml/2006/main">
              <a:ext uri="{FF2B5EF4-FFF2-40B4-BE49-F238E27FC236}">
                <a16:creationId xmlns:a16="http://schemas.microsoft.com/office/drawing/2014/main" id="{652F1434-B136-426B-A54E-69DA0D9ED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2F3482-54EC-42C8-9EDF-8FD9EB42E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Raster veri modeli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A1EA0D-36D2-4396-B3E4-24E32DDC6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C9A4AD-092B-4F43-83EC-9C592D221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607EB7-7253-4CB2-88D3-5C39A9CDC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790BBF-A6CB-4B64-8F09-5F0036023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1143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7E5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CD0726-BAED-440E-80CE-9A0314936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7425" y="1143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7E5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8F392F-1699-4A74-A55C-8699DC0A2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2725" y="1143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7E5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79EF71-F00C-4D6D-815A-CB5117F92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8025" y="1143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7E5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50D1C1-56FB-4F22-A441-F2F20D4E4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1143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7E5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CAB949-C131-4D0B-8E8C-3E8A6538B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1143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CDBF7A-76CC-4E33-92E5-610A5E4D0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1143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1A5E57-5FD8-489A-80B1-15517ACB3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9225" y="1143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B466C6-703E-4382-A5DD-824EEBD6A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4525" y="1143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CBBE4E-EAE8-4ABD-A649-4A5F8B18D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1143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D2C063-BAF0-4EDC-9265-5468800C2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1143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209A7C-8E47-4E9D-8A56-0D2C95FBF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1143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798F7B-398D-4F21-A76E-E5B6276DE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1143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145DB2-1392-438D-8B5B-8F9A365E2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1025" y="1143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0E1AAB-2974-42F4-98FF-2FFA614F0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6325" y="1143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3039505-84B3-41E8-B23E-3D724089B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143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30DA427-D0A5-48EC-8E8C-579BF78BA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1571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7E5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8E75420-A065-4373-A8DF-94D977115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7425" y="1571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7E5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94E9818-BA38-4591-9690-A110BC457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2725" y="1571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7E5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557170C-84A7-4B22-B743-790D65F70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8025" y="1571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7E5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98C3650-9152-472D-A960-3523F152D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1571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73A2FF0-2F66-4057-BF4F-4D8280CA4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1571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C5D32AB-ACB7-41A8-9050-48CC6CBB2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1571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5F0F330-8B43-4A44-8BE8-DF48C9DC2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9225" y="1571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F828967-0338-4839-A0E1-D2C2E0D45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4525" y="1571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6007AD9-2367-44C4-8182-54565996A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1571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9152DB1-97DF-4D2F-851E-450EEA0F0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1571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D7497E2-FEEC-4677-A4EF-10E5F48C3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1571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D94D1D5-3638-4FCD-8F87-DB9F423F3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1571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FE26104-FBEE-4E45-876B-223C8CC07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1025" y="1571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1BEE3961-2063-487D-9298-6435D2698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6325" y="1571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F2B22523-96F7-4419-8E38-0C2E46FE1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571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5E0A7751-D189-4BD4-B5B4-DBA461D23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20002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7E5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AA3A107-4129-4DB8-BFBE-A0BB8AB79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7425" y="20002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7E5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394C3876-746C-490A-B662-929DA9AF6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2725" y="20002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7E5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47CEFFF6-95AD-4163-8B2B-DAB441EDC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8025" y="20002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A63A5AA8-2647-4F9E-923E-1A556F0DC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20002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B8056F40-FD78-45CF-A783-C7D22BD32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20002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A8DF61C5-F33C-40B6-9B73-E625C6C58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20002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710B38A7-DD4D-4DBF-9208-9B1B80F5D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9225" y="20002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1A74DEF0-ED7F-46BC-8A75-168E6D973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4525" y="20002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4F8A2493-A764-4760-B2E6-761A29E82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20002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B9FFBC00-AA25-4896-AC60-DA0E84F97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20002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F9598B3E-61B1-484F-B427-533DA2714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20002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B6A1F6CA-460E-4F42-BB0F-9332ABBC3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20002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0C69C663-6099-40AF-A7AA-DA62B2CDC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1025" y="20002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73D22B0C-2965-4DC9-9F13-77D27FDA4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6325" y="20002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F05CB91B-ABD7-4C89-AE15-DC9441D81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20002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4CDA8C40-8763-437E-81B3-098309DB6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24288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7E5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DA75362B-1EE2-451C-845F-6B07E471F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7425" y="24288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7E5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155742AB-0BCD-48BB-834A-ADDAFAB72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2725" y="24288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2194795E-4226-498E-BF28-455EB6133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8025" y="24288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E4CFF996-FF71-4AE9-9C63-BD0761DAE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24288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2E74BB2A-890E-4CAE-AF82-F2FA64569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24288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8239C47A-4333-4B3E-B662-9FBBF71AD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24288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B2580C31-D7F2-46BE-A049-561927A93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9225" y="24288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82616CD7-BA45-4400-B2B8-C3941978E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4525" y="24288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B81949C5-11A3-45D1-9540-E6C429085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24288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E4614A8E-F294-4886-888A-33A607DCD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24288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9A5E907A-73C6-4CEB-BF33-99E1920AB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24288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340281FA-A964-4D87-9D54-CAADE8CFA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24288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BE2D4840-8C24-413B-A40C-7CD8C7B8E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1025" y="24288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EFBD1B62-D4A8-4137-A384-CFCCD0B54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6325" y="24288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BB8C63BD-297D-4A86-9EB6-4B8F8770B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24288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54943481-80C3-42D9-84A8-9A5BD9490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28575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7E5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0685DC4C-EC1B-4015-B834-AD154CB87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7425" y="28575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79531906-21AB-4E31-8817-3311C271C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2725" y="28575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713807BC-D8BE-4AF7-9FEB-2C4B41D42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8025" y="28575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2B872574-9513-474B-ABFE-7F4DE4F45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28575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75" name="">
            <a:extLst xmlns:a="http://schemas.openxmlformats.org/drawingml/2006/main">
              <a:ext uri="{FF2B5EF4-FFF2-40B4-BE49-F238E27FC236}">
                <a16:creationId xmlns:a16="http://schemas.microsoft.com/office/drawing/2014/main" id="{E66B37E8-E5F7-4093-8399-510ECEDC4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28575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2FEC21FF-39AA-4341-BC36-2F14F3F14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28575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77" name="">
            <a:extLst xmlns:a="http://schemas.openxmlformats.org/drawingml/2006/main">
              <a:ext uri="{FF2B5EF4-FFF2-40B4-BE49-F238E27FC236}">
                <a16:creationId xmlns:a16="http://schemas.microsoft.com/office/drawing/2014/main" id="{27CC54FE-7278-4178-86F1-E7AC3D209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9225" y="28575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78" name="">
            <a:extLst xmlns:a="http://schemas.openxmlformats.org/drawingml/2006/main">
              <a:ext uri="{FF2B5EF4-FFF2-40B4-BE49-F238E27FC236}">
                <a16:creationId xmlns:a16="http://schemas.microsoft.com/office/drawing/2014/main" id="{2AE7D9F4-ADF8-473F-892D-A891399AB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4525" y="28575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27CFC37F-B51C-449C-B76D-2CA88403E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28575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80" name="">
            <a:extLst xmlns:a="http://schemas.openxmlformats.org/drawingml/2006/main">
              <a:ext uri="{FF2B5EF4-FFF2-40B4-BE49-F238E27FC236}">
                <a16:creationId xmlns:a16="http://schemas.microsoft.com/office/drawing/2014/main" id="{045BF18E-9590-44CF-8DAF-A8D2F3667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28575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81" name="">
            <a:extLst xmlns:a="http://schemas.openxmlformats.org/drawingml/2006/main">
              <a:ext uri="{FF2B5EF4-FFF2-40B4-BE49-F238E27FC236}">
                <a16:creationId xmlns:a16="http://schemas.microsoft.com/office/drawing/2014/main" id="{59C31CD0-DC3A-4FB7-9699-B8CAA436F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28575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5AAA18CE-38E8-4DE2-A173-7EE69BA30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28575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83" name="">
            <a:extLst xmlns:a="http://schemas.openxmlformats.org/drawingml/2006/main">
              <a:ext uri="{FF2B5EF4-FFF2-40B4-BE49-F238E27FC236}">
                <a16:creationId xmlns:a16="http://schemas.microsoft.com/office/drawing/2014/main" id="{1A2002EB-7047-4E5A-A9DA-3823502E9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1025" y="28575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A671E42F-ABC7-441F-ACCA-78D5B6CB1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6325" y="28575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85" name="">
            <a:extLst xmlns:a="http://schemas.openxmlformats.org/drawingml/2006/main">
              <a:ext uri="{FF2B5EF4-FFF2-40B4-BE49-F238E27FC236}">
                <a16:creationId xmlns:a16="http://schemas.microsoft.com/office/drawing/2014/main" id="{6354736A-BC7A-48A1-9608-DB9488792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28575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86" name="">
            <a:extLst xmlns:a="http://schemas.openxmlformats.org/drawingml/2006/main">
              <a:ext uri="{FF2B5EF4-FFF2-40B4-BE49-F238E27FC236}">
                <a16:creationId xmlns:a16="http://schemas.microsoft.com/office/drawing/2014/main" id="{C25A4636-0503-4BDA-9B78-145B45586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32861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87" name="">
            <a:extLst xmlns:a="http://schemas.openxmlformats.org/drawingml/2006/main">
              <a:ext uri="{FF2B5EF4-FFF2-40B4-BE49-F238E27FC236}">
                <a16:creationId xmlns:a16="http://schemas.microsoft.com/office/drawing/2014/main" id="{2F3B45CD-0DEA-4013-8DF7-909AFA153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7425" y="32861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88" name="">
            <a:extLst xmlns:a="http://schemas.openxmlformats.org/drawingml/2006/main">
              <a:ext uri="{FF2B5EF4-FFF2-40B4-BE49-F238E27FC236}">
                <a16:creationId xmlns:a16="http://schemas.microsoft.com/office/drawing/2014/main" id="{405B8F09-95AF-410A-8460-66507A42B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2725" y="32861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9F301BF4-1285-482B-9AF0-66CB7D0BE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8025" y="32861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B5AF4C44-C52A-4B97-85E5-671AE5E50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32861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91" name="">
            <a:extLst xmlns:a="http://schemas.openxmlformats.org/drawingml/2006/main">
              <a:ext uri="{FF2B5EF4-FFF2-40B4-BE49-F238E27FC236}">
                <a16:creationId xmlns:a16="http://schemas.microsoft.com/office/drawing/2014/main" id="{719CEE3D-415A-40D8-9626-B142BF919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32861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92" name="">
            <a:extLst xmlns:a="http://schemas.openxmlformats.org/drawingml/2006/main">
              <a:ext uri="{FF2B5EF4-FFF2-40B4-BE49-F238E27FC236}">
                <a16:creationId xmlns:a16="http://schemas.microsoft.com/office/drawing/2014/main" id="{6856659F-8751-4A71-9A05-27DDD093F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32861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93" name="">
            <a:extLst xmlns:a="http://schemas.openxmlformats.org/drawingml/2006/main">
              <a:ext uri="{FF2B5EF4-FFF2-40B4-BE49-F238E27FC236}">
                <a16:creationId xmlns:a16="http://schemas.microsoft.com/office/drawing/2014/main" id="{FADB707D-F52E-4D77-92EA-8F879887E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9225" y="32861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94" name="">
            <a:extLst xmlns:a="http://schemas.openxmlformats.org/drawingml/2006/main">
              <a:ext uri="{FF2B5EF4-FFF2-40B4-BE49-F238E27FC236}">
                <a16:creationId xmlns:a16="http://schemas.microsoft.com/office/drawing/2014/main" id="{85E51A11-6A61-4226-9C9E-6C2E1AF1D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4525" y="32861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95" name="">
            <a:extLst xmlns:a="http://schemas.openxmlformats.org/drawingml/2006/main">
              <a:ext uri="{FF2B5EF4-FFF2-40B4-BE49-F238E27FC236}">
                <a16:creationId xmlns:a16="http://schemas.microsoft.com/office/drawing/2014/main" id="{22747AB9-7C05-462F-A4E8-D38AB5A57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32861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96" name="">
            <a:extLst xmlns:a="http://schemas.openxmlformats.org/drawingml/2006/main">
              <a:ext uri="{FF2B5EF4-FFF2-40B4-BE49-F238E27FC236}">
                <a16:creationId xmlns:a16="http://schemas.microsoft.com/office/drawing/2014/main" id="{A7CC7B2A-9367-42B2-9103-82F4FA140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32861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97" name="">
            <a:extLst xmlns:a="http://schemas.openxmlformats.org/drawingml/2006/main">
              <a:ext uri="{FF2B5EF4-FFF2-40B4-BE49-F238E27FC236}">
                <a16:creationId xmlns:a16="http://schemas.microsoft.com/office/drawing/2014/main" id="{D9E0D832-5D5A-4A6D-A11D-2172F446C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32861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6DCFDE06-8929-4291-BEDD-79888385E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32861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99" name="">
            <a:extLst xmlns:a="http://schemas.openxmlformats.org/drawingml/2006/main">
              <a:ext uri="{FF2B5EF4-FFF2-40B4-BE49-F238E27FC236}">
                <a16:creationId xmlns:a16="http://schemas.microsoft.com/office/drawing/2014/main" id="{13022CA5-F553-47F1-BC8C-4EC415630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1025" y="32861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00" name="">
            <a:extLst xmlns:a="http://schemas.openxmlformats.org/drawingml/2006/main">
              <a:ext uri="{FF2B5EF4-FFF2-40B4-BE49-F238E27FC236}">
                <a16:creationId xmlns:a16="http://schemas.microsoft.com/office/drawing/2014/main" id="{DF57B540-45C2-4BCD-87A3-F1DB1C1D0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6325" y="32861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01" name="">
            <a:extLst xmlns:a="http://schemas.openxmlformats.org/drawingml/2006/main">
              <a:ext uri="{FF2B5EF4-FFF2-40B4-BE49-F238E27FC236}">
                <a16:creationId xmlns:a16="http://schemas.microsoft.com/office/drawing/2014/main" id="{1A75726E-0F72-43A3-BC18-829292433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32861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AF4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02" name="">
            <a:extLst xmlns:a="http://schemas.openxmlformats.org/drawingml/2006/main">
              <a:ext uri="{FF2B5EF4-FFF2-40B4-BE49-F238E27FC236}">
                <a16:creationId xmlns:a16="http://schemas.microsoft.com/office/drawing/2014/main" id="{B7F32778-673E-4BDF-A893-2C6DE90FD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37147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03" name="">
            <a:extLst xmlns:a="http://schemas.openxmlformats.org/drawingml/2006/main">
              <a:ext uri="{FF2B5EF4-FFF2-40B4-BE49-F238E27FC236}">
                <a16:creationId xmlns:a16="http://schemas.microsoft.com/office/drawing/2014/main" id="{EB428964-CC25-462F-AE24-5823BAF41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7425" y="37147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04" name="">
            <a:extLst xmlns:a="http://schemas.openxmlformats.org/drawingml/2006/main">
              <a:ext uri="{FF2B5EF4-FFF2-40B4-BE49-F238E27FC236}">
                <a16:creationId xmlns:a16="http://schemas.microsoft.com/office/drawing/2014/main" id="{605F35F3-9D3F-40C8-BE4F-0D5EB714B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2725" y="37147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05" name="">
            <a:extLst xmlns:a="http://schemas.openxmlformats.org/drawingml/2006/main">
              <a:ext uri="{FF2B5EF4-FFF2-40B4-BE49-F238E27FC236}">
                <a16:creationId xmlns:a16="http://schemas.microsoft.com/office/drawing/2014/main" id="{3AD4C11F-9EB3-4AA3-9982-436CE58A4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8025" y="37147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06" name="">
            <a:extLst xmlns:a="http://schemas.openxmlformats.org/drawingml/2006/main">
              <a:ext uri="{FF2B5EF4-FFF2-40B4-BE49-F238E27FC236}">
                <a16:creationId xmlns:a16="http://schemas.microsoft.com/office/drawing/2014/main" id="{44025528-3B49-4CC4-B0E2-E19DDCA69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37147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07" name="">
            <a:extLst xmlns:a="http://schemas.openxmlformats.org/drawingml/2006/main">
              <a:ext uri="{FF2B5EF4-FFF2-40B4-BE49-F238E27FC236}">
                <a16:creationId xmlns:a16="http://schemas.microsoft.com/office/drawing/2014/main" id="{A0EEB6D6-3A78-485A-994D-301AF79DA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37147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08" name="">
            <a:extLst xmlns:a="http://schemas.openxmlformats.org/drawingml/2006/main">
              <a:ext uri="{FF2B5EF4-FFF2-40B4-BE49-F238E27FC236}">
                <a16:creationId xmlns:a16="http://schemas.microsoft.com/office/drawing/2014/main" id="{EB901A18-BA76-47A5-830E-CC7BBD3A9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37147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09" name="">
            <a:extLst xmlns:a="http://schemas.openxmlformats.org/drawingml/2006/main">
              <a:ext uri="{FF2B5EF4-FFF2-40B4-BE49-F238E27FC236}">
                <a16:creationId xmlns:a16="http://schemas.microsoft.com/office/drawing/2014/main" id="{B77A5B02-BEBE-4DFE-9E50-417DF1EF0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9225" y="37147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10" name="">
            <a:extLst xmlns:a="http://schemas.openxmlformats.org/drawingml/2006/main">
              <a:ext uri="{FF2B5EF4-FFF2-40B4-BE49-F238E27FC236}">
                <a16:creationId xmlns:a16="http://schemas.microsoft.com/office/drawing/2014/main" id="{F26A7FE0-D481-4F56-A38F-E7847BE5F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4525" y="37147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11" name="">
            <a:extLst xmlns:a="http://schemas.openxmlformats.org/drawingml/2006/main">
              <a:ext uri="{FF2B5EF4-FFF2-40B4-BE49-F238E27FC236}">
                <a16:creationId xmlns:a16="http://schemas.microsoft.com/office/drawing/2014/main" id="{507DC671-AC2D-46EB-860F-78CB0EAA5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37147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12" name="">
            <a:extLst xmlns:a="http://schemas.openxmlformats.org/drawingml/2006/main">
              <a:ext uri="{FF2B5EF4-FFF2-40B4-BE49-F238E27FC236}">
                <a16:creationId xmlns:a16="http://schemas.microsoft.com/office/drawing/2014/main" id="{6327A9AF-148A-4509-BCB2-B08970B32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37147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13" name="">
            <a:extLst xmlns:a="http://schemas.openxmlformats.org/drawingml/2006/main">
              <a:ext uri="{FF2B5EF4-FFF2-40B4-BE49-F238E27FC236}">
                <a16:creationId xmlns:a16="http://schemas.microsoft.com/office/drawing/2014/main" id="{4041FEAD-382A-4C9D-92C8-32F4DC602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37147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14" name="">
            <a:extLst xmlns:a="http://schemas.openxmlformats.org/drawingml/2006/main">
              <a:ext uri="{FF2B5EF4-FFF2-40B4-BE49-F238E27FC236}">
                <a16:creationId xmlns:a16="http://schemas.microsoft.com/office/drawing/2014/main" id="{69FF32BD-6611-4C1E-B207-FBAD29508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37147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15" name="">
            <a:extLst xmlns:a="http://schemas.openxmlformats.org/drawingml/2006/main">
              <a:ext uri="{FF2B5EF4-FFF2-40B4-BE49-F238E27FC236}">
                <a16:creationId xmlns:a16="http://schemas.microsoft.com/office/drawing/2014/main" id="{390E11CD-23C2-4C3F-8E40-35D3D4D59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1025" y="37147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16" name="">
            <a:extLst xmlns:a="http://schemas.openxmlformats.org/drawingml/2006/main">
              <a:ext uri="{FF2B5EF4-FFF2-40B4-BE49-F238E27FC236}">
                <a16:creationId xmlns:a16="http://schemas.microsoft.com/office/drawing/2014/main" id="{E0215F97-6A38-450D-ADF2-ADD2EBD30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6325" y="37147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AF4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17" name="">
            <a:extLst xmlns:a="http://schemas.openxmlformats.org/drawingml/2006/main">
              <a:ext uri="{FF2B5EF4-FFF2-40B4-BE49-F238E27FC236}">
                <a16:creationId xmlns:a16="http://schemas.microsoft.com/office/drawing/2014/main" id="{661B6B04-8FE9-4B4C-843E-3BCCCAFDB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371475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AF4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18" name="">
            <a:extLst xmlns:a="http://schemas.openxmlformats.org/drawingml/2006/main">
              <a:ext uri="{FF2B5EF4-FFF2-40B4-BE49-F238E27FC236}">
                <a16:creationId xmlns:a16="http://schemas.microsoft.com/office/drawing/2014/main" id="{465AAAC4-94C9-4D8B-AA25-D2F2CDDE5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41433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19" name="">
            <a:extLst xmlns:a="http://schemas.openxmlformats.org/drawingml/2006/main">
              <a:ext uri="{FF2B5EF4-FFF2-40B4-BE49-F238E27FC236}">
                <a16:creationId xmlns:a16="http://schemas.microsoft.com/office/drawing/2014/main" id="{9EC1AA6C-B823-4246-B566-9CCB2192E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7425" y="41433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20" name="">
            <a:extLst xmlns:a="http://schemas.openxmlformats.org/drawingml/2006/main">
              <a:ext uri="{FF2B5EF4-FFF2-40B4-BE49-F238E27FC236}">
                <a16:creationId xmlns:a16="http://schemas.microsoft.com/office/drawing/2014/main" id="{92335EFB-BBA3-4DE6-86C2-54D206E3B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2725" y="41433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21" name="">
            <a:extLst xmlns:a="http://schemas.openxmlformats.org/drawingml/2006/main">
              <a:ext uri="{FF2B5EF4-FFF2-40B4-BE49-F238E27FC236}">
                <a16:creationId xmlns:a16="http://schemas.microsoft.com/office/drawing/2014/main" id="{0D3168BF-452D-4DEC-8836-BAC944B7A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8025" y="41433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22" name="">
            <a:extLst xmlns:a="http://schemas.openxmlformats.org/drawingml/2006/main">
              <a:ext uri="{FF2B5EF4-FFF2-40B4-BE49-F238E27FC236}">
                <a16:creationId xmlns:a16="http://schemas.microsoft.com/office/drawing/2014/main" id="{6328ED29-8DBA-4EB6-91BB-55109937F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41433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23" name="">
            <a:extLst xmlns:a="http://schemas.openxmlformats.org/drawingml/2006/main">
              <a:ext uri="{FF2B5EF4-FFF2-40B4-BE49-F238E27FC236}">
                <a16:creationId xmlns:a16="http://schemas.microsoft.com/office/drawing/2014/main" id="{4CF55A53-9F94-4A4B-86BD-5AFB2F6DB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41433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24" name="">
            <a:extLst xmlns:a="http://schemas.openxmlformats.org/drawingml/2006/main">
              <a:ext uri="{FF2B5EF4-FFF2-40B4-BE49-F238E27FC236}">
                <a16:creationId xmlns:a16="http://schemas.microsoft.com/office/drawing/2014/main" id="{EA5A7B25-0C32-479F-8D4D-F09381330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41433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25" name="">
            <a:extLst xmlns:a="http://schemas.openxmlformats.org/drawingml/2006/main">
              <a:ext uri="{FF2B5EF4-FFF2-40B4-BE49-F238E27FC236}">
                <a16:creationId xmlns:a16="http://schemas.microsoft.com/office/drawing/2014/main" id="{CA51F609-D6D9-461F-9B4B-0E1D63126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9225" y="41433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26" name="">
            <a:extLst xmlns:a="http://schemas.openxmlformats.org/drawingml/2006/main">
              <a:ext uri="{FF2B5EF4-FFF2-40B4-BE49-F238E27FC236}">
                <a16:creationId xmlns:a16="http://schemas.microsoft.com/office/drawing/2014/main" id="{4C843DBB-C0E0-4FFF-8B81-24E750714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4525" y="41433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27" name="">
            <a:extLst xmlns:a="http://schemas.openxmlformats.org/drawingml/2006/main">
              <a:ext uri="{FF2B5EF4-FFF2-40B4-BE49-F238E27FC236}">
                <a16:creationId xmlns:a16="http://schemas.microsoft.com/office/drawing/2014/main" id="{25D8753C-DDB6-44A8-85C2-6669EF41C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41433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28" name="">
            <a:extLst xmlns:a="http://schemas.openxmlformats.org/drawingml/2006/main">
              <a:ext uri="{FF2B5EF4-FFF2-40B4-BE49-F238E27FC236}">
                <a16:creationId xmlns:a16="http://schemas.microsoft.com/office/drawing/2014/main" id="{5C83B504-3B5F-4F24-ACFB-7E47A4597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41433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29" name="">
            <a:extLst xmlns:a="http://schemas.openxmlformats.org/drawingml/2006/main">
              <a:ext uri="{FF2B5EF4-FFF2-40B4-BE49-F238E27FC236}">
                <a16:creationId xmlns:a16="http://schemas.microsoft.com/office/drawing/2014/main" id="{2221EB2A-C1DE-47E6-B03D-6F37A3383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41433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30" name="">
            <a:extLst xmlns:a="http://schemas.openxmlformats.org/drawingml/2006/main">
              <a:ext uri="{FF2B5EF4-FFF2-40B4-BE49-F238E27FC236}">
                <a16:creationId xmlns:a16="http://schemas.microsoft.com/office/drawing/2014/main" id="{7C5B136F-CD80-48E3-B850-9791B6BC4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41433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31" name="">
            <a:extLst xmlns:a="http://schemas.openxmlformats.org/drawingml/2006/main">
              <a:ext uri="{FF2B5EF4-FFF2-40B4-BE49-F238E27FC236}">
                <a16:creationId xmlns:a16="http://schemas.microsoft.com/office/drawing/2014/main" id="{AC647AB5-B065-448D-A72B-BFE745CA2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1025" y="41433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AF4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32" name="">
            <a:extLst xmlns:a="http://schemas.openxmlformats.org/drawingml/2006/main">
              <a:ext uri="{FF2B5EF4-FFF2-40B4-BE49-F238E27FC236}">
                <a16:creationId xmlns:a16="http://schemas.microsoft.com/office/drawing/2014/main" id="{67DE073E-E586-42CC-B1FE-F594536D5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6325" y="41433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AF4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33" name="">
            <a:extLst xmlns:a="http://schemas.openxmlformats.org/drawingml/2006/main">
              <a:ext uri="{FF2B5EF4-FFF2-40B4-BE49-F238E27FC236}">
                <a16:creationId xmlns:a16="http://schemas.microsoft.com/office/drawing/2014/main" id="{3ACE08C1-1989-41E2-A265-6F4629A61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414337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AF4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34" name="">
            <a:extLst xmlns:a="http://schemas.openxmlformats.org/drawingml/2006/main">
              <a:ext uri="{FF2B5EF4-FFF2-40B4-BE49-F238E27FC236}">
                <a16:creationId xmlns:a16="http://schemas.microsoft.com/office/drawing/2014/main" id="{4DC742A2-F474-4F00-8A47-6595DADAB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4572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35" name="">
            <a:extLst xmlns:a="http://schemas.openxmlformats.org/drawingml/2006/main">
              <a:ext uri="{FF2B5EF4-FFF2-40B4-BE49-F238E27FC236}">
                <a16:creationId xmlns:a16="http://schemas.microsoft.com/office/drawing/2014/main" id="{B79A408D-33DB-40BA-B867-0D3A2BA99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7425" y="4572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36" name="">
            <a:extLst xmlns:a="http://schemas.openxmlformats.org/drawingml/2006/main">
              <a:ext uri="{FF2B5EF4-FFF2-40B4-BE49-F238E27FC236}">
                <a16:creationId xmlns:a16="http://schemas.microsoft.com/office/drawing/2014/main" id="{074D38CB-F948-49EA-BEF4-D3EEDFCFC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2725" y="4572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37" name="">
            <a:extLst xmlns:a="http://schemas.openxmlformats.org/drawingml/2006/main">
              <a:ext uri="{FF2B5EF4-FFF2-40B4-BE49-F238E27FC236}">
                <a16:creationId xmlns:a16="http://schemas.microsoft.com/office/drawing/2014/main" id="{D4457D99-3A5B-4784-B5E7-6088A77CC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8025" y="4572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38" name="">
            <a:extLst xmlns:a="http://schemas.openxmlformats.org/drawingml/2006/main">
              <a:ext uri="{FF2B5EF4-FFF2-40B4-BE49-F238E27FC236}">
                <a16:creationId xmlns:a16="http://schemas.microsoft.com/office/drawing/2014/main" id="{EF885DE5-FB5A-4420-BEAE-008D5CBFF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4572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39" name="">
            <a:extLst xmlns:a="http://schemas.openxmlformats.org/drawingml/2006/main">
              <a:ext uri="{FF2B5EF4-FFF2-40B4-BE49-F238E27FC236}">
                <a16:creationId xmlns:a16="http://schemas.microsoft.com/office/drawing/2014/main" id="{D856CEB5-9257-4904-95D2-024C2681F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4572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40" name="">
            <a:extLst xmlns:a="http://schemas.openxmlformats.org/drawingml/2006/main">
              <a:ext uri="{FF2B5EF4-FFF2-40B4-BE49-F238E27FC236}">
                <a16:creationId xmlns:a16="http://schemas.microsoft.com/office/drawing/2014/main" id="{424B693D-E259-426C-81E5-856AFA542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4572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41" name="">
            <a:extLst xmlns:a="http://schemas.openxmlformats.org/drawingml/2006/main">
              <a:ext uri="{FF2B5EF4-FFF2-40B4-BE49-F238E27FC236}">
                <a16:creationId xmlns:a16="http://schemas.microsoft.com/office/drawing/2014/main" id="{1C54FB33-D353-49A8-9F8D-98CCDFDB5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9225" y="4572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42" name="">
            <a:extLst xmlns:a="http://schemas.openxmlformats.org/drawingml/2006/main">
              <a:ext uri="{FF2B5EF4-FFF2-40B4-BE49-F238E27FC236}">
                <a16:creationId xmlns:a16="http://schemas.microsoft.com/office/drawing/2014/main" id="{E91ABCAD-88C2-4CA3-AF53-8801E6008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4525" y="4572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43" name="">
            <a:extLst xmlns:a="http://schemas.openxmlformats.org/drawingml/2006/main">
              <a:ext uri="{FF2B5EF4-FFF2-40B4-BE49-F238E27FC236}">
                <a16:creationId xmlns:a16="http://schemas.microsoft.com/office/drawing/2014/main" id="{2E3519E7-117A-426A-95D7-656C13506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4572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44" name="">
            <a:extLst xmlns:a="http://schemas.openxmlformats.org/drawingml/2006/main">
              <a:ext uri="{FF2B5EF4-FFF2-40B4-BE49-F238E27FC236}">
                <a16:creationId xmlns:a16="http://schemas.microsoft.com/office/drawing/2014/main" id="{57E5A4A4-E992-4DE1-9843-FB6F1E0C9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4572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45" name="">
            <a:extLst xmlns:a="http://schemas.openxmlformats.org/drawingml/2006/main">
              <a:ext uri="{FF2B5EF4-FFF2-40B4-BE49-F238E27FC236}">
                <a16:creationId xmlns:a16="http://schemas.microsoft.com/office/drawing/2014/main" id="{EC2AF320-0A01-4336-9A5E-03E3E73F0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4572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46" name="">
            <a:extLst xmlns:a="http://schemas.openxmlformats.org/drawingml/2006/main">
              <a:ext uri="{FF2B5EF4-FFF2-40B4-BE49-F238E27FC236}">
                <a16:creationId xmlns:a16="http://schemas.microsoft.com/office/drawing/2014/main" id="{B8C043CD-E7D5-4FF0-A738-6A8E6F6D3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4572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AF4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47" name="">
            <a:extLst xmlns:a="http://schemas.openxmlformats.org/drawingml/2006/main">
              <a:ext uri="{FF2B5EF4-FFF2-40B4-BE49-F238E27FC236}">
                <a16:creationId xmlns:a16="http://schemas.microsoft.com/office/drawing/2014/main" id="{4F6B24BF-300A-4A39-8F83-A72D85CA0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1025" y="4572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AF4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48" name="">
            <a:extLst xmlns:a="http://schemas.openxmlformats.org/drawingml/2006/main">
              <a:ext uri="{FF2B5EF4-FFF2-40B4-BE49-F238E27FC236}">
                <a16:creationId xmlns:a16="http://schemas.microsoft.com/office/drawing/2014/main" id="{1CD93FE7-9CDF-45A4-81DE-74CC7C845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6325" y="4572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AF4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49" name="">
            <a:extLst xmlns:a="http://schemas.openxmlformats.org/drawingml/2006/main">
              <a:ext uri="{FF2B5EF4-FFF2-40B4-BE49-F238E27FC236}">
                <a16:creationId xmlns:a16="http://schemas.microsoft.com/office/drawing/2014/main" id="{BD968993-6207-4175-916F-930128181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4572000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AF4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50" name="">
            <a:extLst xmlns:a="http://schemas.openxmlformats.org/drawingml/2006/main">
              <a:ext uri="{FF2B5EF4-FFF2-40B4-BE49-F238E27FC236}">
                <a16:creationId xmlns:a16="http://schemas.microsoft.com/office/drawing/2014/main" id="{709EEFE1-8907-4004-A328-3D07DE9B6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5000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ECC8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51" name="">
            <a:extLst xmlns:a="http://schemas.openxmlformats.org/drawingml/2006/main">
              <a:ext uri="{FF2B5EF4-FFF2-40B4-BE49-F238E27FC236}">
                <a16:creationId xmlns:a16="http://schemas.microsoft.com/office/drawing/2014/main" id="{3E410BD9-C290-4B9D-B42C-2C9A9C870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7425" y="5000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52" name="">
            <a:extLst xmlns:a="http://schemas.openxmlformats.org/drawingml/2006/main">
              <a:ext uri="{FF2B5EF4-FFF2-40B4-BE49-F238E27FC236}">
                <a16:creationId xmlns:a16="http://schemas.microsoft.com/office/drawing/2014/main" id="{C3E366F7-6EB5-48E7-9501-A6695F7CF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2725" y="5000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53" name="">
            <a:extLst xmlns:a="http://schemas.openxmlformats.org/drawingml/2006/main">
              <a:ext uri="{FF2B5EF4-FFF2-40B4-BE49-F238E27FC236}">
                <a16:creationId xmlns:a16="http://schemas.microsoft.com/office/drawing/2014/main" id="{D848F10C-B956-4FBA-8866-42473809D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8025" y="5000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54" name="">
            <a:extLst xmlns:a="http://schemas.openxmlformats.org/drawingml/2006/main">
              <a:ext uri="{FF2B5EF4-FFF2-40B4-BE49-F238E27FC236}">
                <a16:creationId xmlns:a16="http://schemas.microsoft.com/office/drawing/2014/main" id="{33ED4EA7-B575-4246-A520-020399665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5000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55" name="">
            <a:extLst xmlns:a="http://schemas.openxmlformats.org/drawingml/2006/main">
              <a:ext uri="{FF2B5EF4-FFF2-40B4-BE49-F238E27FC236}">
                <a16:creationId xmlns:a16="http://schemas.microsoft.com/office/drawing/2014/main" id="{1CCFDDF8-FD97-411E-B958-9459564C0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5000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DDA1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56" name="">
            <a:extLst xmlns:a="http://schemas.openxmlformats.org/drawingml/2006/main">
              <a:ext uri="{FF2B5EF4-FFF2-40B4-BE49-F238E27FC236}">
                <a16:creationId xmlns:a16="http://schemas.microsoft.com/office/drawing/2014/main" id="{BDF08000-E2C4-4DDC-BAD0-AB3AF836B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5000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57" name="">
            <a:extLst xmlns:a="http://schemas.openxmlformats.org/drawingml/2006/main">
              <a:ext uri="{FF2B5EF4-FFF2-40B4-BE49-F238E27FC236}">
                <a16:creationId xmlns:a16="http://schemas.microsoft.com/office/drawing/2014/main" id="{BD641D66-B5E9-4B11-BF55-475F3F7E9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9225" y="5000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58" name="">
            <a:extLst xmlns:a="http://schemas.openxmlformats.org/drawingml/2006/main">
              <a:ext uri="{FF2B5EF4-FFF2-40B4-BE49-F238E27FC236}">
                <a16:creationId xmlns:a16="http://schemas.microsoft.com/office/drawing/2014/main" id="{62C73AAF-CCB0-41CA-ACCB-40BBDA968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4525" y="5000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59" name="">
            <a:extLst xmlns:a="http://schemas.openxmlformats.org/drawingml/2006/main">
              <a:ext uri="{FF2B5EF4-FFF2-40B4-BE49-F238E27FC236}">
                <a16:creationId xmlns:a16="http://schemas.microsoft.com/office/drawing/2014/main" id="{DC203E75-8944-4641-9D97-2E7BF00AA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5000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60" name="">
            <a:extLst xmlns:a="http://schemas.openxmlformats.org/drawingml/2006/main">
              <a:ext uri="{FF2B5EF4-FFF2-40B4-BE49-F238E27FC236}">
                <a16:creationId xmlns:a16="http://schemas.microsoft.com/office/drawing/2014/main" id="{08574485-470F-4092-8264-13F923E50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5000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C97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61" name="">
            <a:extLst xmlns:a="http://schemas.openxmlformats.org/drawingml/2006/main">
              <a:ext uri="{FF2B5EF4-FFF2-40B4-BE49-F238E27FC236}">
                <a16:creationId xmlns:a16="http://schemas.microsoft.com/office/drawing/2014/main" id="{1EF3988E-9C5E-472D-AB9A-473B7F5F0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5000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AF4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62" name="">
            <a:extLst xmlns:a="http://schemas.openxmlformats.org/drawingml/2006/main">
              <a:ext uri="{FF2B5EF4-FFF2-40B4-BE49-F238E27FC236}">
                <a16:creationId xmlns:a16="http://schemas.microsoft.com/office/drawing/2014/main" id="{7874E727-7875-4833-85B6-27560F375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5000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AF4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63" name="">
            <a:extLst xmlns:a="http://schemas.openxmlformats.org/drawingml/2006/main">
              <a:ext uri="{FF2B5EF4-FFF2-40B4-BE49-F238E27FC236}">
                <a16:creationId xmlns:a16="http://schemas.microsoft.com/office/drawing/2014/main" id="{2417E4DF-8195-48CC-8AD5-C8A46F81D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1025" y="5000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AF4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64" name="">
            <a:extLst xmlns:a="http://schemas.openxmlformats.org/drawingml/2006/main">
              <a:ext uri="{FF2B5EF4-FFF2-40B4-BE49-F238E27FC236}">
                <a16:creationId xmlns:a16="http://schemas.microsoft.com/office/drawing/2014/main" id="{87EFD1DE-DD54-467F-BFA3-C40AA67BE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6325" y="5000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AF4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65" name="">
            <a:extLst xmlns:a="http://schemas.openxmlformats.org/drawingml/2006/main">
              <a:ext uri="{FF2B5EF4-FFF2-40B4-BE49-F238E27FC236}">
                <a16:creationId xmlns:a16="http://schemas.microsoft.com/office/drawing/2014/main" id="{84626374-FA46-4D3A-8355-41614062F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5000625"/>
            <a:ext cx="47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AF4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66" name="">
            <a:extLst xmlns:a="http://schemas.openxmlformats.org/drawingml/2006/main">
              <a:ext uri="{FF2B5EF4-FFF2-40B4-BE49-F238E27FC236}">
                <a16:creationId xmlns:a16="http://schemas.microsoft.com/office/drawing/2014/main" id="{BFF8E758-D01B-48E0-B4CD-2F00DB8B5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5667375"/>
            <a:ext cx="552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263238"/>
                </a:solidFill>
                <a:latin typeface="Aptos"/>
                <a:ea typeface="Aptos"/>
                <a:cs typeface="Aptos"/>
              </a:rPr>
              <a:t>Her hücre bir değer taşır</a:t>
            </a:r>
          </a:p>
        </p:txBody>
      </p:sp>
    </p:spTree>
    <p:extLst>
      <p:ext uri="{BB962C8B-B14F-4D97-AF65-F5344CB8AC3E}">
        <p14:creationId xmlns:p14="http://schemas.microsoft.com/office/powerpoint/2010/main" val="47535230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C67F4A5-0453-4759-ABFC-F72B30D48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97C573-981F-4760-B333-2BDEF5DCA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Vektör ve raster karşılaştırması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9C858A-42B9-44F2-8A5E-36D555831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F6D00D-9A1B-45C8-81FE-BBB4BD011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4A4F5F-2EC9-41FC-91CF-1841D1406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2632C2-2AD4-4E0D-A314-A23355C72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04900"/>
            <a:ext cx="523875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0BBDC6-DC80-4837-8501-3E5F2DDDA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1104900"/>
            <a:ext cx="523875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E60AB9-23B4-4694-AE5E-3C7171E11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200150"/>
            <a:ext cx="485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Vektör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31267D-3991-4DB6-AAC1-D33104CB8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1200150"/>
            <a:ext cx="485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Raster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9A3478-A727-4C76-8077-CCBA3336A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621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B703ED-035A-4291-B89A-659974189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669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Ayrık nesneler için uygundur.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6417A6-83D2-4CD8-8D7D-B7A9402E8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4320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862FE5-AEAC-46BB-B57C-EE0E443A2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4795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Sınırlar ve geometriler nettir.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1B3F43-BCCA-4CD2-8DD7-AF9DDAB73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242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216A28-E287-4AB4-98DB-D62D358DB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290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Öznitelik tablolarıyla güçlü ilişki kurar.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7956B5-669C-4C1D-A4F5-CC928A501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0530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C4D69E-CFFA-4CA9-BBFC-009CCC29E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21005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Yol ve parsel gibi varlıkları temsil eder.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44F8F4-0089-4378-9C67-37351BCCE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19621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AB53D6-CF32-4FF2-922B-1CCB78261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18669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Sürekli yüzeyler için uygundur.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E82633-7E91-4E10-9BC9-6EB03D544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274320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796402C-8A37-4272-8507-E340C990E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264795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Çözünürlük hücre boyutuna bağlıdır.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736E07E-B170-4F83-B4B0-9C36CEF63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5242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EE214DB-2305-41FD-A07C-9A5322085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34290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Harita cebiri ve görüntü analizi yapılabilir.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94FD392-908C-4590-B8CF-C1D56FB3A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30530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30CE9B0-D55E-42AF-9DC2-D54AE07EB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421005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Yükseklik ve uydu görüntüsünü temsil eder.</a:t>
            </a:r>
          </a:p>
        </p:txBody>
      </p:sp>
    </p:spTree>
    <p:extLst>
      <p:ext uri="{BB962C8B-B14F-4D97-AF65-F5344CB8AC3E}">
        <p14:creationId xmlns:p14="http://schemas.microsoft.com/office/powerpoint/2010/main" val="90349359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25EB13-4169-48CD-9DBF-06B8397AC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363B9A-9D51-456D-A60C-0B80F8BB3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Öznitelik tablosu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999AC4-E265-402C-957F-51453A0A7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FB48A8-D103-47BA-AA98-1EB165830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02EA38-EFFB-4A07-A15B-2F2906B18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965496-4CC2-4600-B197-485949E56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382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8DC32A-63C2-4BFA-993B-D13C22213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14300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Her satır bir coğrafi nesneyi temsil eder.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D14C42-7059-4568-ABEF-10A095DB4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8120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A2B891-FD67-4365-A401-0349216BD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8595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Her sütun nesneye ait bir özelliği taşır.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89B3EA-146E-4849-97AC-F70E491D5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7241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2D697F-4C09-485F-A5E8-5EF1B93E5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2890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Haritadaki seçim tabloya, tablodaki seçim haritaya yansır.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0dd6639ec34f40"/>
          <a:stretch xmlns:a="http://schemas.openxmlformats.org/drawingml/2006/main"/>
        </p:blipFill>
        <p:spPr>
          <a:xfrm xmlns:a="http://schemas.openxmlformats.org/drawingml/2006/main">
            <a:off x="6334125" y="1650257"/>
            <a:ext cx="5238750" cy="3424136"/>
          </a:xfrm>
          <a:prstGeom xmlns:a="http://schemas.openxmlformats.org/drawingml/2006/main" prst="roundRect">
            <a:avLst>
              <a:gd name="adj" fmla="val 2553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44F7FA-FB7A-4CA4-8CDE-B9372F0C5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5715000"/>
            <a:ext cx="504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ArcGIS Pro harita ve öznitelik tablosu</a:t>
            </a:r>
          </a:p>
        </p:txBody>
      </p:sp>
    </p:spTree>
    <p:extLst>
      <p:ext uri="{BB962C8B-B14F-4D97-AF65-F5344CB8AC3E}">
        <p14:creationId xmlns:p14="http://schemas.microsoft.com/office/powerpoint/2010/main" val="1260532471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61B6AB-641E-4B2A-8F4F-43D32C698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464E3A-22BD-4553-8205-D7499E4D1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Kimlik alanı ve ilişkilendirme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E8673F-2865-4352-8ED4-A9B539D89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3C8FE8-D8BD-46C1-960A-5A3B6A044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2CF0DF-44C4-427F-971A-177486ACA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5432D1-6362-4B3B-AA6B-A80365769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E30BCD-B151-479D-BCFA-627367C05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ID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E8C095-A23E-4941-8279-5F81FBD20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Benzersiz kimlik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E231CE-8D4D-41CE-BACE-9B82E3B73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Her nesnenin diğerlerinden ayrılmasını sağlar.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F5DE6C-4ED2-465C-AE30-F84859805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35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6734DF-1214-4275-A584-B6F6C4888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4464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1:n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248AD9-70EC-495E-B988-0D6E30840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İlişki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7B43FA-C010-449F-A766-C9F5A3974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Ortak alanlar yardımıyla farklı tablolar ilişkilendirilebilir.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D20DE9-2F4C-4237-B27C-D2E1A1D63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46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00E61F-55A3-4813-9B02-C0A4AF208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4658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QC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9C4F13-DBD6-4864-A494-E88D161F4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 bütünlüğü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9A326B-8C72-4CD1-A45B-81B41D744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Tekrarlı kimlik ve yanlış eşleştirme analiz sonuçlarını bozar.</a:t>
            </a:r>
          </a:p>
        </p:txBody>
      </p:sp>
    </p:spTree>
    <p:extLst>
      <p:ext uri="{BB962C8B-B14F-4D97-AF65-F5344CB8AC3E}">
        <p14:creationId xmlns:p14="http://schemas.microsoft.com/office/powerpoint/2010/main" val="176559592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39FFE1-2D9F-4E47-A771-E62F8888C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A0A201-24BD-4FF2-AB84-A0DC64C82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6D7D35-4BF9-4C1A-86F3-B7C7A0997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4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GIS bileşenleri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B114AC-219B-4EB2-9C62-91BD30553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0"/>
            <a:ext cx="9334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Tek başına yazılım değil, birlikte çalışan bir sistem</a:t>
            </a:r>
          </a:p>
        </p:txBody>
      </p:sp>
    </p:spTree>
    <p:extLst>
      <p:ext uri="{BB962C8B-B14F-4D97-AF65-F5344CB8AC3E}">
        <p14:creationId xmlns:p14="http://schemas.microsoft.com/office/powerpoint/2010/main" val="1187074062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C78529F-3C18-412F-A31F-BFAB7EDA8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B005A1-74E1-41FB-999C-056698678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GIS'in beş bileşeni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8FC56E-B59D-4E57-8BB3-FD00618F6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8E0C5D-C538-4A16-B899-40729827C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F3D37F-D6D9-4BF3-932D-B8D843CAC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5F4DBA-FC0B-4BB5-82B5-82DF38EA4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81125"/>
            <a:ext cx="2023110" cy="3714750"/>
          </a:xfrm>
          <a:prstGeom xmlns:a="http://schemas.openxmlformats.org/drawingml/2006/main" prst="roundRect">
            <a:avLst>
              <a:gd name="adj" fmla="val 65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3FB1B9-68C5-4C6A-B733-763FD9C9C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9C48C6-5770-4006-912D-EE31B5EF6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33625"/>
            <a:ext cx="156591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Donanım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70B324-86FA-4DE3-AAAD-29BFB0617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00375"/>
            <a:ext cx="156591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 toplama, depolama ve işlem kapasitesi.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A26670-D8F8-43A6-B70F-7B0E8A867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5110" y="1381125"/>
            <a:ext cx="2023110" cy="3714750"/>
          </a:xfrm>
          <a:prstGeom xmlns:a="http://schemas.openxmlformats.org/drawingml/2006/main" prst="roundRect">
            <a:avLst>
              <a:gd name="adj" fmla="val 65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AFF026-53C1-41B2-AD4F-19D9776A7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371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353013-F1B1-4E61-8714-496EDEA59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3710" y="2333625"/>
            <a:ext cx="156591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Yazılım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C468B3-82C6-4E36-B090-4EDD8BA60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3710" y="3000375"/>
            <a:ext cx="156591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 yönetimi, analiz ve haritalama araçları.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BAF808-3D0D-4E90-A681-5C1A887CD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7770" y="1381125"/>
            <a:ext cx="2023110" cy="3714750"/>
          </a:xfrm>
          <a:prstGeom xmlns:a="http://schemas.openxmlformats.org/drawingml/2006/main" prst="roundRect">
            <a:avLst>
              <a:gd name="adj" fmla="val 65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AFAC51-5588-4A88-A280-AC4A25FC9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637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4DD1AD-DB2B-4155-B130-05A283F8E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6370" y="2333625"/>
            <a:ext cx="156591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7C20E1-E733-4A49-B0C1-20F0ECADD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6370" y="3000375"/>
            <a:ext cx="156591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Sistemin analiz ettiği mekânsal ve öznitelik bilgileri.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951EF0-5E30-40DC-9C89-9A37173FE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0430" y="1381125"/>
            <a:ext cx="2023110" cy="3714750"/>
          </a:xfrm>
          <a:prstGeom xmlns:a="http://schemas.openxmlformats.org/drawingml/2006/main" prst="roundRect">
            <a:avLst>
              <a:gd name="adj" fmla="val 65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B2B535-5762-4D88-A981-1FCC09747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903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A7CF57-05C6-4341-8E90-0210AD084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9030" y="2333625"/>
            <a:ext cx="156591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İnsan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7731D1-DEC3-4C43-A838-284C03032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9030" y="3000375"/>
            <a:ext cx="156591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Problemi tanımlayan, veriyi üreten ve sonucu yorumlayan kişiler.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9D5793D-6695-4108-AF59-0CA2B0DED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3090" y="1381125"/>
            <a:ext cx="2023110" cy="3714750"/>
          </a:xfrm>
          <a:prstGeom xmlns:a="http://schemas.openxmlformats.org/drawingml/2006/main" prst="roundRect">
            <a:avLst>
              <a:gd name="adj" fmla="val 65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4A23F4F-A52E-4AE7-AA50-CCC9389BB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169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6EAAE2D-0F93-4BDF-AE53-FC01727B9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1690" y="2333625"/>
            <a:ext cx="156591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Yöntem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31FEC95-4A06-4B5B-9B19-E1406ACC5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1690" y="3000375"/>
            <a:ext cx="156591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Standartlar, iş akışları ve kalite kontrol kuralları.</a:t>
            </a:r>
          </a:p>
        </p:txBody>
      </p:sp>
    </p:spTree>
    <p:extLst>
      <p:ext uri="{BB962C8B-B14F-4D97-AF65-F5344CB8AC3E}">
        <p14:creationId xmlns:p14="http://schemas.microsoft.com/office/powerpoint/2010/main" val="366429362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059C6E-65E6-47D2-80D3-D4D13C6C5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0AB1F9-AE6A-4401-BD33-997F4BA3D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Donanım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E686F1-DFCA-4940-987B-D3A43E723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C8AAD6-AB61-47A6-8FA0-7E29B08A5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0E99CF-CC33-4892-ABEE-5501E4469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F87385-95D7-4318-A629-967B9C82E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382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0924C3-8A10-4823-B676-9DE2C7CD3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14300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Masaüstü bilgisayarlar ve sunucular veriyi işler ve saklar.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AC5AFE-D093-4CDB-8BA7-F39B3111B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8120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011082-97F0-4512-9B30-659A083B9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8595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GNSS alıcıları, mobil cihazlar ve sensörler konumsal veri toplar.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667BCC-9044-4EA2-8117-DB2BDDA12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7241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AC23C1-662B-473B-8FAB-E117288D9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2890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GPU gibi hızlandırıcılar büyük raster ve GeoAI işlemlerinde önem kazanır.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13f50c8933400c"/>
          <a:stretch xmlns:a="http://schemas.openxmlformats.org/drawingml/2006/main"/>
        </p:blipFill>
        <p:spPr>
          <a:xfrm xmlns:a="http://schemas.openxmlformats.org/drawingml/2006/main">
            <a:off x="6751820" y="1123950"/>
            <a:ext cx="4403361" cy="4476750"/>
          </a:xfrm>
          <a:prstGeom xmlns:a="http://schemas.openxmlformats.org/drawingml/2006/main" prst="roundRect">
            <a:avLst>
              <a:gd name="adj" fmla="val 2553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748524-D034-4E04-9847-C0C487AA2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5715000"/>
            <a:ext cx="504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GIS donanım ve veri toplama ortamı</a:t>
            </a:r>
          </a:p>
        </p:txBody>
      </p:sp>
    </p:spTree>
    <p:extLst>
      <p:ext uri="{BB962C8B-B14F-4D97-AF65-F5344CB8AC3E}">
        <p14:creationId xmlns:p14="http://schemas.microsoft.com/office/powerpoint/2010/main" val="624773612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12A873-BEA2-4128-9AD3-97FA89F85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5406CD-E46C-4AEA-8C3A-E68638BF4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Yazılım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5CFEC1-A7EA-470F-B912-2B5050E6D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D4DC2D-B93E-4ECD-AE1E-A3A0D2A37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6B17A1-ED8A-4259-B312-39013E57C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3F2222-E432-4118-8C73-6CD062909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382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64DE6E-FD4E-4AD7-BBE4-30B01CED5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14300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Masaüstü GIS ayrıntılı veri üretimi ve analiz için kullanılır.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2C5334-0B82-4AEA-AD8E-DBBB915CD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8120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AD1DBA-935A-4C29-9A1A-8A79BCF46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8595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Web GIS harita ve uygulamaları tarayıcı üzerinden paylaşır.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4B21A4-527D-487A-AF44-28C35288F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7241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06409F-4374-46E7-AC85-9B396CC6A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2890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 tabanı ve sunucu yazılımları çok kullanıcılı kurumsal yapıyı destekler.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30af402e3a4695"/>
          <a:stretch xmlns:a="http://schemas.openxmlformats.org/drawingml/2006/main"/>
        </p:blipFill>
        <p:spPr>
          <a:xfrm xmlns:a="http://schemas.openxmlformats.org/drawingml/2006/main">
            <a:off x="6334125" y="1873501"/>
            <a:ext cx="5238750" cy="2977648"/>
          </a:xfrm>
          <a:prstGeom xmlns:a="http://schemas.openxmlformats.org/drawingml/2006/main" prst="roundRect">
            <a:avLst>
              <a:gd name="adj" fmla="val 2553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58B624-BC91-4796-835E-E452A6AE2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5715000"/>
            <a:ext cx="504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GIS yazılım ekosistemi</a:t>
            </a:r>
          </a:p>
        </p:txBody>
      </p:sp>
    </p:spTree>
    <p:extLst>
      <p:ext uri="{BB962C8B-B14F-4D97-AF65-F5344CB8AC3E}">
        <p14:creationId xmlns:p14="http://schemas.microsoft.com/office/powerpoint/2010/main" val="96102250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E7E02B-DB8C-426C-96D5-14C55CF03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6D9D98-4958-4C35-AA8D-4EE4B65AF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2B6EAA-915F-4AA1-8F0A-EE2EDD404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C2F204-6F7A-4C65-9D03-37BEA80F6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351205-5DFF-47B8-8D05-409B64D9D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072EC9-CCD8-4023-8A51-5B79AA49D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382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52AFA4-6397-4855-8723-7E1E2FEEC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14300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Konum doğruluğu, güncellik ve ölçek analiz kalitesini belirler.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F13E49-7B3C-4005-954A-BA2B6B421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8120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CE8D4B-BD81-4BE2-A42A-ADC4901D5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8595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 farklı kurum, sensör ve platformlardan gelebilir.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019F85-250E-402C-9198-FFB81643E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7241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36EA54-B15B-4C73-8CE0-7696A98AF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2890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Yanlış veya eksik veri, iyi bir yazılımla düzelmez.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db294bc19c4881"/>
          <a:stretch xmlns:a="http://schemas.openxmlformats.org/drawingml/2006/main"/>
        </p:blipFill>
        <p:spPr>
          <a:xfrm xmlns:a="http://schemas.openxmlformats.org/drawingml/2006/main">
            <a:off x="6334125" y="2029439"/>
            <a:ext cx="5238750" cy="2665773"/>
          </a:xfrm>
          <a:prstGeom xmlns:a="http://schemas.openxmlformats.org/drawingml/2006/main" prst="roundRect">
            <a:avLst>
              <a:gd name="adj" fmla="val 2553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51BEEA-6802-416B-9075-AF26DD669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5715000"/>
            <a:ext cx="504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Mekânsal veri katmanları</a:t>
            </a:r>
          </a:p>
        </p:txBody>
      </p:sp>
    </p:spTree>
    <p:extLst>
      <p:ext uri="{BB962C8B-B14F-4D97-AF65-F5344CB8AC3E}">
        <p14:creationId xmlns:p14="http://schemas.microsoft.com/office/powerpoint/2010/main" val="2146592189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D05CA57-FD84-4ED2-8352-27FFEAE59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199CCF-3D81-450D-8103-D26DFCCA1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İnsan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43B46A-CDF4-452F-9FDC-3E7E54EE7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FE60FA-0873-4550-9036-C982B1FA9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FB599A-410E-434F-A578-4D7A870F0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FDD579-9987-4245-92BA-ECD06C16A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81125"/>
            <a:ext cx="2581275" cy="3714750"/>
          </a:xfrm>
          <a:prstGeom xmlns:a="http://schemas.openxmlformats.org/drawingml/2006/main" prst="roundRect">
            <a:avLst>
              <a:gd name="adj" fmla="val 5166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C9BFC8-AB80-41D7-87A4-A8BDA019D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U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A61F72-4A07-4D1D-8BF7-60E9F7DD2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33625"/>
            <a:ext cx="21240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Kullanıcı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A592CC-E870-436B-AD67-63769A0A9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00375"/>
            <a:ext cx="21240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Harita ve uygulamalardan bilgi alan kişi.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B8188D-1B92-4EA5-BF79-BF67933BF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3275" y="1381125"/>
            <a:ext cx="2581275" cy="3714750"/>
          </a:xfrm>
          <a:prstGeom xmlns:a="http://schemas.openxmlformats.org/drawingml/2006/main" prst="roundRect">
            <a:avLst>
              <a:gd name="adj" fmla="val 5166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7F856A-1C7C-40EC-BF05-DC1C5BD46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A139ED-23CE-4403-98DE-2EAFCAD59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333625"/>
            <a:ext cx="21240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Analist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513331-066E-4ECE-A24F-C2C6FD162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3000375"/>
            <a:ext cx="21240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Veriyi hazırlar, sorgular, analiz eder ve sonucu yorumlar.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0B93D2-26AB-475B-96A2-7EB068EE1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1381125"/>
            <a:ext cx="2581275" cy="3714750"/>
          </a:xfrm>
          <a:prstGeom xmlns:a="http://schemas.openxmlformats.org/drawingml/2006/main" prst="roundRect">
            <a:avLst>
              <a:gd name="adj" fmla="val 5166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C3AF1F-E66C-47B3-8BC1-2004A1B4A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2A6FCD-CEF1-4222-97BF-2885CB6DF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333625"/>
            <a:ext cx="21240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Yönetici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725151-C478-47DB-A663-775219D54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000375"/>
            <a:ext cx="21240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GIS çıktısını planlama ve kaynak tahsisinde kullanır.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FE60A6-3D53-4DE5-B77B-0213F092B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4925" y="1381125"/>
            <a:ext cx="2581275" cy="3714750"/>
          </a:xfrm>
          <a:prstGeom xmlns:a="http://schemas.openxmlformats.org/drawingml/2006/main" prst="roundRect">
            <a:avLst>
              <a:gd name="adj" fmla="val 5166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2DBCCC-2B51-40DB-8752-F272B8224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525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37FB46-5F61-4201-9950-59907188D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525" y="2333625"/>
            <a:ext cx="21240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Geliştirici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B0D200-73E8-483C-9BED-F44138181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525" y="3000375"/>
            <a:ext cx="21240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Otomasyon, web uygulaması ve kurumsal entegrasyon geliştirir.</a:t>
            </a:r>
          </a:p>
        </p:txBody>
      </p:sp>
    </p:spTree>
    <p:extLst>
      <p:ext uri="{BB962C8B-B14F-4D97-AF65-F5344CB8AC3E}">
        <p14:creationId xmlns:p14="http://schemas.microsoft.com/office/powerpoint/2010/main" val="988471680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0029C1-C820-447F-91F6-DBEA7D1B8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5B41CC-BAD3-4DE8-B5E3-071C04F15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Yöntem ve standart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0C7DAC-8014-44A8-AB9D-D38C9ED28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2AAB69-58DF-4ED3-85B5-C7A774AF9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7E190D-945E-4D67-A71D-09637BB1F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C42C82-49F6-49D4-A8D7-87C214322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33276F-E1B0-4663-9095-3F323E998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115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SOP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65B2A1-356D-4D41-B62C-198F29F29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İş akışı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CAD018-8F11-4D7F-B718-933B902BB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Verinin nasıl toplanacağı, düzenleneceği ve analiz edileceği tanımlanır.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79F6EE-A6BC-4BF2-B4FF-AC9554478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35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C10B8D-CCE9-4F74-B778-A2F877813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4658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QA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3168E2-F070-4819-9318-F9134306D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Kalite kontrol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E4676A-13F4-4335-AB3F-374FC0C89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Konum, öznitelik, geometri ve güncellik hataları denetlenir.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9F3D1D-6E05-4CD2-B50E-E9B1D7A37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46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17EC63-D3FF-48A4-90AC-B61A1E47F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115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META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F07E75-A6D8-46C7-8108-484AD6220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Metadata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518356-D314-4C26-9C0F-F22F791D7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Verinin kaynağı, tarihi, doğruluğu ve kullanım koşulları belgelenir.</a:t>
            </a:r>
          </a:p>
        </p:txBody>
      </p:sp>
    </p:spTree>
    <p:extLst>
      <p:ext uri="{BB962C8B-B14F-4D97-AF65-F5344CB8AC3E}">
        <p14:creationId xmlns:p14="http://schemas.microsoft.com/office/powerpoint/2010/main" val="561180872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48B63EC-6194-4210-99C2-201761972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51A23D-C48B-4CF8-88D2-E2360EFCE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Temel GIS iş akışı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0527D3-95F0-4AEE-85E2-18DE15DAA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4CA0FF-A4F9-4C82-9703-1F8F12C4B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F501E0-FBC8-4012-9717-A50E9D8E4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F94411-0EBA-437C-B38A-74C639B62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047875"/>
            <a:ext cx="1905000" cy="20002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4E56FC-4E46-4DBD-A200-76FC99C0F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238375"/>
            <a:ext cx="476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422D49-3AAC-4EEB-9188-FCF0B41E0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781300"/>
            <a:ext cx="15621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Topla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7884F9-BF66-4012-B1E2-4D23EF0B1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81375"/>
            <a:ext cx="15621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Saha, sensör, kurum veya açık veri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A57FB9-29B4-4754-AF7A-FFFF9EC56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2047875"/>
            <a:ext cx="1905000" cy="20002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F19762-13EE-4E22-8324-5C13AB59B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2238375"/>
            <a:ext cx="476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D1C224-B8F3-40BB-8B3F-95207FA5E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2781300"/>
            <a:ext cx="15621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Yönet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5A3364-B399-47CB-AA9F-8F5AD6FA9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3381375"/>
            <a:ext cx="15621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Düzenle, doğrula ve sakla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95EFA7-D699-4235-8459-0254087EE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6800" y="2047875"/>
            <a:ext cx="1905000" cy="20002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73DCFE-9740-4EAC-8BDD-DA8AB76E9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238375"/>
            <a:ext cx="476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78D19C-E9E5-4C5E-B978-5CD38683D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781300"/>
            <a:ext cx="15621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Analiz et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6E3E0E-8733-49CF-B14D-AF57943FF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3381375"/>
            <a:ext cx="15621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Sorgula ve ilişkileri hesapla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E6564A-F27B-4EB1-806E-408EFF8DE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2047875"/>
            <a:ext cx="1905000" cy="20002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6E5A55-CBF5-4758-BDA0-F6AFE40D1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2238375"/>
            <a:ext cx="476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03384B-D0F9-4D85-BDCD-7584EA95E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2781300"/>
            <a:ext cx="15621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Görselleştir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91776C-FF26-4FB7-A441-F8C650353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3381375"/>
            <a:ext cx="15621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Harita, grafik ve uygulama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0A811AD-2C77-406C-B490-1FB1ECA10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2047875"/>
            <a:ext cx="1905000" cy="20002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F90B8AE-1E2E-4E46-A2D1-1E3FB7555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2238375"/>
            <a:ext cx="476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5D17D1B-A3D0-40EC-9BAC-C1A597A08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2781300"/>
            <a:ext cx="15621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Karar ver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34B7BE2-4DD3-4403-BA9C-E535C537D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3381375"/>
            <a:ext cx="15621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Sonucu eyleme dönüştür</a:t>
            </a:r>
          </a:p>
        </p:txBody>
      </p:sp>
    </p:spTree>
    <p:extLst>
      <p:ext uri="{BB962C8B-B14F-4D97-AF65-F5344CB8AC3E}">
        <p14:creationId xmlns:p14="http://schemas.microsoft.com/office/powerpoint/2010/main" val="1681295870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278972-2F6D-4F57-9D32-47821E946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83D89D-EDDD-48C4-86BD-909673AA9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 toplama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900BEC-81B2-4B25-9732-39B7F2B73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1416D1-B663-481F-8226-6697EE8C4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92AE00-5BC7-4CE1-B13F-09C9E55FB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C16F64-C068-4B28-9F24-B25B84F31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382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887AB8-90DF-4CC5-8CFC-D624DA0A8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14300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Saha ölçümü ve GNSS doğrudan konum üretir.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58A15A-8D78-463B-A983-6DB64FC3E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8120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9EFF24-FAB4-4702-9536-9CA77E7B5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8595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Uydu, hava fotoğrafı ve drone görüntüleri geniş alanları gözler.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B077A1-81A3-4CF5-849A-B4926126A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7241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AE5445-0420-4C77-8098-2E3278EF2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2890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Anket, idari kayıt ve sensör verileri konumla ilişkilendirilebilir.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e609195f224fa6"/>
          <a:stretch xmlns:a="http://schemas.openxmlformats.org/drawingml/2006/main"/>
        </p:blipFill>
        <p:spPr>
          <a:xfrm xmlns:a="http://schemas.openxmlformats.org/drawingml/2006/main">
            <a:off x="6334125" y="2050785"/>
            <a:ext cx="5238750" cy="2623080"/>
          </a:xfrm>
          <a:prstGeom xmlns:a="http://schemas.openxmlformats.org/drawingml/2006/main" prst="roundRect">
            <a:avLst>
              <a:gd name="adj" fmla="val 2553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894631-ED64-4074-BA12-0089B07C5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5715000"/>
            <a:ext cx="504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Farklı uzaktan algılama ve mekânsal veri kaynakları</a:t>
            </a:r>
          </a:p>
        </p:txBody>
      </p:sp>
    </p:spTree>
    <p:extLst>
      <p:ext uri="{BB962C8B-B14F-4D97-AF65-F5344CB8AC3E}">
        <p14:creationId xmlns:p14="http://schemas.microsoft.com/office/powerpoint/2010/main" val="174025374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D47109-3E98-4A3D-8A7E-82CE701C1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470AF0-A62F-4959-8A18-797827D8A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 yönetimi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D049E8-EE35-4564-9050-3D101A559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46066C-490D-48FB-A3CB-87143A349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2A387D-B1EF-43F7-BB7F-BABF72913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CFBBF5-9E8D-4579-932A-02382902E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BB25C5-7C24-44B3-9123-0B130AF67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7539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DB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883E35-6EEC-4FB0-9F2D-4525634E6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Depolama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8EB560-427F-4A84-BF33-459C7041A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Dosya, geodatabase veya mekânsal veri tabanı kullanılabilir.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616ED9-4D32-4072-A97A-6B50163F9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35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E4F6DD-3697-4794-AFBA-455DCB4B9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V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CAE46B-AB4D-49C1-972D-A16F3F316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Sürüm ve güncelleme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D38918-ED3D-402E-9505-41B226956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Verinin ne zaman ve kim tarafından değiştirildiği izlenir.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94B918-0F12-4798-89B2-9F7E4A21B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46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420CBD-C2AE-4345-83FD-12F996F83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115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SEC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C5C8E4-BE5D-495F-8904-2E6D6D515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Erişim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769EE8-D0D2-4466-8550-57313930D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Yetki ve paylaşım kuralları hassas veriyi korur.</a:t>
            </a:r>
          </a:p>
        </p:txBody>
      </p:sp>
    </p:spTree>
    <p:extLst>
      <p:ext uri="{BB962C8B-B14F-4D97-AF65-F5344CB8AC3E}">
        <p14:creationId xmlns:p14="http://schemas.microsoft.com/office/powerpoint/2010/main" val="1054238881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833795C-8483-4F9A-B231-0C58FE18C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81771D-73A8-4A9D-BC9F-5F3534DA0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Sorgu ve analiz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2821F7-3406-48FF-A089-565964CE8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E0FECB-0B78-4A96-A9C6-DA189B5B4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8271A2-07C3-4422-84ED-D68A91703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8F17E5-A0C9-4D27-8F29-0267AE6C8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04900"/>
            <a:ext cx="523875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7B7E29-F6FB-42B1-A4B7-3E186610E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1104900"/>
            <a:ext cx="523875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0602CB-0B78-41D6-BF4D-F62201BC8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200150"/>
            <a:ext cx="485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Sorgu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1ED48F-6A1B-4F46-8071-D5247F15D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1200150"/>
            <a:ext cx="485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Mekânsal analiz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41402D-B32F-4AA3-AF97-E7AA1EEBA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621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D77AC1-3ADC-40A3-8673-C22623B53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669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Hangi okulların kapasitesi 500'den büyük?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0FBD95-3107-4304-9EB9-C169669DB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4320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5FE852-3AA3-41FE-AC9D-7591CCC68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4795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Hangi parseller kamu mülkiyetinde?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77FEBC-52A7-43DB-B560-E7ABB1942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242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5959D5-CBCD-4767-938B-60E1135D8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290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Hangi yollar bakım bekliyor?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3268BD-C1DB-4DAE-BDCF-152C1121E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19621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AC9237-BF3B-41B1-8496-21EEFA3BE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18669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Hangi mahalleler okula uzak?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54C693-DFEC-4C22-8DDA-A64A9550E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274320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E5E9AE-1549-45B7-AB9A-73F69F8D4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264795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Taşkın alanında kaç bina var?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7EC80A-4D00-4595-A7E9-FB1793760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5242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6F494D8-94AB-4DDD-BF31-158CEC59B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34290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Yeni tesis için en uygun yer neresi?</a:t>
            </a:r>
          </a:p>
        </p:txBody>
      </p:sp>
    </p:spTree>
    <p:extLst>
      <p:ext uri="{BB962C8B-B14F-4D97-AF65-F5344CB8AC3E}">
        <p14:creationId xmlns:p14="http://schemas.microsoft.com/office/powerpoint/2010/main" val="202656296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E1CCB9-02C1-49C8-93EF-94D8095D6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3A26D6-4CF2-4068-ADC5-B7A22DA5F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078D16-560F-4F5B-BB54-AC10E1B6A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4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GIS ne işe yarar?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356868-A89A-4A7B-BABF-B6F17AAA4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0"/>
            <a:ext cx="9334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Farklı sektörlerde aynı mekânsal düşünme yaklaşımı</a:t>
            </a:r>
          </a:p>
        </p:txBody>
      </p:sp>
    </p:spTree>
    <p:extLst>
      <p:ext uri="{BB962C8B-B14F-4D97-AF65-F5344CB8AC3E}">
        <p14:creationId xmlns:p14="http://schemas.microsoft.com/office/powerpoint/2010/main" val="900790758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9B05EF-000F-485F-9B53-57D7556A0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BBA8CB-7AF7-49F3-AE3E-3BA909030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Mekânsal analiz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8017A1-1E20-494E-B436-305691E47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18AF4B-3203-47E9-9FF0-99375C800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625579-BC42-464C-B8E6-92DE1B3DC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3168D8-6BF8-4FFC-B899-24D80FAEC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382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5EC9A5-AF6F-4425-9082-AC78ED5F9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14300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Yakınlık, çakışma, bağlantı ve dağılım hesaplanabilir.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F594DD-3F59-4F86-B1EE-E427B0CEB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8120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2878F0-388B-4BF8-A8D3-EBDDD4104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8595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Birden fazla kriter ortak bir karar yüzeyinde birleştirilebilir.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6BCA52-A2A3-449E-AE85-6D0B8A40F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7241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AD9731-BA4A-4476-A53F-37F17A0D4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2890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Senaryolar karşılaştırılarak olası etkiler değerlendirilebilir.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886b4408d24799"/>
          <a:stretch xmlns:a="http://schemas.openxmlformats.org/drawingml/2006/main"/>
        </p:blipFill>
        <p:spPr>
          <a:xfrm xmlns:a="http://schemas.openxmlformats.org/drawingml/2006/main">
            <a:off x="6334125" y="1531844"/>
            <a:ext cx="5238750" cy="3660962"/>
          </a:xfrm>
          <a:prstGeom xmlns:a="http://schemas.openxmlformats.org/drawingml/2006/main" prst="roundRect">
            <a:avLst>
              <a:gd name="adj" fmla="val 2553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3E68DC-FC15-4C75-929D-D133D9F65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5715000"/>
            <a:ext cx="504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Mekânsal analiz örnekleri</a:t>
            </a:r>
          </a:p>
        </p:txBody>
      </p:sp>
    </p:spTree>
    <p:extLst>
      <p:ext uri="{BB962C8B-B14F-4D97-AF65-F5344CB8AC3E}">
        <p14:creationId xmlns:p14="http://schemas.microsoft.com/office/powerpoint/2010/main" val="1342209082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E4DEFBA-350B-4AD3-8893-2463A2233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833C3D-827D-4D7C-BFF5-0A85CFFD0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Görselleştirme ve karar desteği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33359C-60B9-4AAB-9ED5-E3DABC777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139666-81D1-4A84-9188-981622035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0CE8FA-97AA-4470-B8E2-610AA3930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C83925-00FE-4E72-98BA-0D4794A98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04900"/>
            <a:ext cx="523875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74C83E-D8C8-463E-9E15-77343080E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1104900"/>
            <a:ext cx="523875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FB1C72-FF38-4262-8D40-A70286AD1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200150"/>
            <a:ext cx="485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Görselleştirme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4AD018-3E74-46F0-9020-66D3C4B7A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1200150"/>
            <a:ext cx="485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Karar desteği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51C2C7-1306-4513-920D-DF8E6412D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621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05A11A-2A5E-4B91-9E1E-08C72BE6C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669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Dağılımı görünür hâle getirir.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9E4A4A-3A7A-4B36-A6A9-73583488D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4320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CCAC3D-1840-4472-9870-A180D6EA9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4795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Karmaşık bilgiyi karşılaştırmayı kolaylaştırır.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F3E2AC-61B2-4AFC-814B-B40FFE3F6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242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56F161-F4A7-4EA6-9B90-DA91497CB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290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Hedef kitleye uygun iletişim kurar.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B94523-655B-4B27-9623-397025E80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19621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2B95A0-5655-4A76-8B46-DE9756DBD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18669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Alternatifleri ölçütlere göre karşılaştırır.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215D95-83C0-49E1-B6AC-9277176B7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274320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C2DEA8-E1F8-42D1-8991-2218B0A57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264795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Riskli veya öncelikli alanları belirler.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A80521-51D2-4434-A733-01C7A3749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5242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26FCCB-86DC-4ACF-9157-53040AA99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34290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Kararın kanıtlarını izlenebilir kılar.</a:t>
            </a:r>
          </a:p>
        </p:txBody>
      </p:sp>
    </p:spTree>
    <p:extLst>
      <p:ext uri="{BB962C8B-B14F-4D97-AF65-F5344CB8AC3E}">
        <p14:creationId xmlns:p14="http://schemas.microsoft.com/office/powerpoint/2010/main" val="232590800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FD0110-8B30-4095-94B4-9C5BE941A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3F2FB5-1F20-4419-A02D-66D1EAD7D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Kentsel ve bölgesel planlama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48F1FA-9CE0-4479-B504-EC854C386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4B713F-4B2A-43F9-BF9C-D40C5774B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904991-0CBE-46B5-9100-E97351DD3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a18f7b97b44770"/>
          <a:stretch xmlns:a="http://schemas.openxmlformats.org/drawingml/2006/main"/>
        </p:blipFill>
        <p:spPr>
          <a:xfrm xmlns:a="http://schemas.openxmlformats.org/drawingml/2006/main">
            <a:off x="2596342" y="1000125"/>
            <a:ext cx="6961216" cy="4953000"/>
          </a:xfrm>
          <a:prstGeom xmlns:a="http://schemas.openxmlformats.org/drawingml/2006/main" prst="roundRect">
            <a:avLst>
              <a:gd name="adj" fmla="val 2308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9FE829-4A85-48D7-AB03-F48739CAC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667375"/>
            <a:ext cx="110490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60AB15-E679-4645-9FD4-3E25FD22A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7340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Arazi kullanımı, ulaşım, nüfus ve altyapı birlikte değerlendirilir</a:t>
            </a:r>
          </a:p>
        </p:txBody>
      </p:sp>
    </p:spTree>
    <p:extLst>
      <p:ext uri="{BB962C8B-B14F-4D97-AF65-F5344CB8AC3E}">
        <p14:creationId xmlns:p14="http://schemas.microsoft.com/office/powerpoint/2010/main" val="1744257907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5DEDA8-4206-4846-A7DC-851B94B04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515392-C827-410E-8DD0-46E42E0C9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Afet ve risk yönetimi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068B96-8ED5-4C88-815C-A4121CBFD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353102-2709-42FD-9D34-6B844B286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428A95-5B21-4C03-A971-07999A2EC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0b56441c5e4ab7"/>
          <a:stretch xmlns:a="http://schemas.openxmlformats.org/drawingml/2006/main"/>
        </p:blipFill>
        <p:spPr>
          <a:xfrm xmlns:a="http://schemas.openxmlformats.org/drawingml/2006/main">
            <a:off x="552450" y="1067237"/>
            <a:ext cx="11049000" cy="4818775"/>
          </a:xfrm>
          <a:prstGeom xmlns:a="http://schemas.openxmlformats.org/drawingml/2006/main" prst="roundRect">
            <a:avLst>
              <a:gd name="adj" fmla="val 2308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1DB054-08CB-40EE-B2C8-C1ABDB74A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667375"/>
            <a:ext cx="110490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400235-7C83-4739-8CCC-721295A75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7340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Tehlike, maruziyet ve kırılganlık mekânsal olarak birleştirilir</a:t>
            </a:r>
          </a:p>
        </p:txBody>
      </p:sp>
    </p:spTree>
    <p:extLst>
      <p:ext uri="{BB962C8B-B14F-4D97-AF65-F5344CB8AC3E}">
        <p14:creationId xmlns:p14="http://schemas.microsoft.com/office/powerpoint/2010/main" val="1508269926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699458-398B-4029-9604-B2DC4E4B6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2C8506-ED20-45DF-948E-4B1D4E8D6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Sağlık ve epidemiyoloji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30A0D3-6621-4A7E-948C-428CC398F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3CEE55-14C5-4870-A714-4D025AFF3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ACB839-98EC-45B9-9160-D2FAA094B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a82aa81e3c4336"/>
          <a:stretch xmlns:a="http://schemas.openxmlformats.org/drawingml/2006/main"/>
        </p:blipFill>
        <p:spPr>
          <a:xfrm xmlns:a="http://schemas.openxmlformats.org/drawingml/2006/main">
            <a:off x="2487356" y="1000125"/>
            <a:ext cx="7179187" cy="4953000"/>
          </a:xfrm>
          <a:prstGeom xmlns:a="http://schemas.openxmlformats.org/drawingml/2006/main" prst="roundRect">
            <a:avLst>
              <a:gd name="adj" fmla="val 2308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B32919-1329-41AA-A285-38A23468D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667375"/>
            <a:ext cx="110490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2C2D46-E2C2-4737-87C8-168D83456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7340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Hastalık dağılımı, nüfus ve sağlık hizmetlerine erişim birlikte incelenebilir</a:t>
            </a:r>
          </a:p>
        </p:txBody>
      </p:sp>
    </p:spTree>
    <p:extLst>
      <p:ext uri="{BB962C8B-B14F-4D97-AF65-F5344CB8AC3E}">
        <p14:creationId xmlns:p14="http://schemas.microsoft.com/office/powerpoint/2010/main" val="910471952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F68D2B-9A80-4684-AF28-79D991E85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F74D08-3787-4FBC-932F-497E11F1F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Ulaşım ve lojistik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17B8DA-0A9A-4A3E-A6B0-060DB06D1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A54E1A-1425-4B5D-A286-E82F881FE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2505D4-662E-45F4-A126-3C473D03F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8af312a66f4174"/>
          <a:stretch xmlns:a="http://schemas.openxmlformats.org/drawingml/2006/main"/>
        </p:blipFill>
        <p:spPr>
          <a:xfrm xmlns:a="http://schemas.openxmlformats.org/drawingml/2006/main">
            <a:off x="1318283" y="1000125"/>
            <a:ext cx="9517334" cy="4953000"/>
          </a:xfrm>
          <a:prstGeom xmlns:a="http://schemas.openxmlformats.org/drawingml/2006/main" prst="roundRect">
            <a:avLst>
              <a:gd name="adj" fmla="val 2308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447CED-235F-4058-863D-185E0F7D6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667375"/>
            <a:ext cx="110490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A5F66F-34C3-4E10-B664-78AE9A758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7340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Rota, seyahat süresi, hizmet alanı ve trafik koşulları analiz edilir</a:t>
            </a:r>
          </a:p>
        </p:txBody>
      </p:sp>
    </p:spTree>
    <p:extLst>
      <p:ext uri="{BB962C8B-B14F-4D97-AF65-F5344CB8AC3E}">
        <p14:creationId xmlns:p14="http://schemas.microsoft.com/office/powerpoint/2010/main" val="462525416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0FD1DB-6A24-4243-9229-2A8641796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481EFE-2A10-4A9C-AB66-7E91DB421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Çevre ve iklim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1AAB45-8734-4012-991F-092102EB5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7E225E-54A3-4A23-9D1D-9ED87DDBD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BEC3DC-E258-4CAF-AD5D-41DB6809B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e36b2df48d4b6e"/>
          <a:stretch xmlns:a="http://schemas.openxmlformats.org/drawingml/2006/main"/>
        </p:blipFill>
        <p:spPr>
          <a:xfrm xmlns:a="http://schemas.openxmlformats.org/drawingml/2006/main">
            <a:off x="552450" y="1107587"/>
            <a:ext cx="11049000" cy="4738077"/>
          </a:xfrm>
          <a:prstGeom xmlns:a="http://schemas.openxmlformats.org/drawingml/2006/main" prst="roundRect">
            <a:avLst>
              <a:gd name="adj" fmla="val 2308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401AD1-5666-4B26-B5C5-FC1895E8C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667375"/>
            <a:ext cx="110490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D058C7-F1D4-4855-81DE-4892EE5C8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7340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Zamansal değişim haritaları iklim eğilimlerini mekânsal bağlamda gösterir</a:t>
            </a:r>
          </a:p>
        </p:txBody>
      </p:sp>
    </p:spTree>
    <p:extLst>
      <p:ext uri="{BB962C8B-B14F-4D97-AF65-F5344CB8AC3E}">
        <p14:creationId xmlns:p14="http://schemas.microsoft.com/office/powerpoint/2010/main" val="541260058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449D93-EC79-4E0C-A5A0-0675423F1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23BF1C-6F8F-476A-9433-69B1043B0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Eğitim tesisi planlaması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20FD1B-473B-4167-9520-BC2362B4D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5433F7-BE86-41C2-94E8-AE5436F83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ED4920-5594-4096-9A91-CB436F5ED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96ead1e1a4402c"/>
          <a:stretch xmlns:a="http://schemas.openxmlformats.org/drawingml/2006/main"/>
        </p:blipFill>
        <p:spPr>
          <a:xfrm xmlns:a="http://schemas.openxmlformats.org/drawingml/2006/main">
            <a:off x="1065102" y="1000125"/>
            <a:ext cx="10023695" cy="4953000"/>
          </a:xfrm>
          <a:prstGeom xmlns:a="http://schemas.openxmlformats.org/drawingml/2006/main" prst="roundRect">
            <a:avLst>
              <a:gd name="adj" fmla="val 2308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789E47-E002-457D-91D3-28DC7B533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667375"/>
            <a:ext cx="110490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62DCFA-2A87-4D4A-93BA-F2131F775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7340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Okul konumu, öğrenci nüfusu, yol ağı ve afet riski birlikte değerlendirilebilir</a:t>
            </a:r>
          </a:p>
        </p:txBody>
      </p:sp>
    </p:spTree>
    <p:extLst>
      <p:ext uri="{BB962C8B-B14F-4D97-AF65-F5344CB8AC3E}">
        <p14:creationId xmlns:p14="http://schemas.microsoft.com/office/powerpoint/2010/main" val="1498254276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464D9B-E550-434A-A691-4A9322F9B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291447-0313-48D4-A8CF-A486A8D8A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İşletme ve pazar analizi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1C6A3F-8A6A-452E-B068-1060507B7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2392CF-B226-49F9-B7E0-6981A52AC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4BD3ED-3C8B-48A5-AC04-2B1C9F63F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7ee66be24649be"/>
          <a:stretch xmlns:a="http://schemas.openxmlformats.org/drawingml/2006/main"/>
        </p:blipFill>
        <p:spPr>
          <a:xfrm xmlns:a="http://schemas.openxmlformats.org/drawingml/2006/main">
            <a:off x="1452995" y="1000125"/>
            <a:ext cx="9247909" cy="4953000"/>
          </a:xfrm>
          <a:prstGeom xmlns:a="http://schemas.openxmlformats.org/drawingml/2006/main" prst="roundRect">
            <a:avLst>
              <a:gd name="adj" fmla="val 2308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1D10D6-3933-4F9A-A259-2DFEE6DA7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667375"/>
            <a:ext cx="110490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129234-73EE-4CFC-A7A9-46EA5B461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7340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Talep, rakipler, erişilebilirlik ve demografi yer seçimi kararını etkiler</a:t>
            </a:r>
          </a:p>
        </p:txBody>
      </p:sp>
    </p:spTree>
    <p:extLst>
      <p:ext uri="{BB962C8B-B14F-4D97-AF65-F5344CB8AC3E}">
        <p14:creationId xmlns:p14="http://schemas.microsoft.com/office/powerpoint/2010/main" val="1917501205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3DBC8BB-2419-426E-AB6B-8AE0488AE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29A475-EB09-4A1C-B0E4-08E8CFD3E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GIS kullanım ortamları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EC2903-9221-4ED3-9C7C-BD314B754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DD3357-433B-4679-A8C6-08E87A4E6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43C89D-4CC5-418A-A3D0-4240D5CE1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5AEF7B-8075-4D67-887C-34D05CE1E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81125"/>
            <a:ext cx="2581275" cy="3714750"/>
          </a:xfrm>
          <a:prstGeom xmlns:a="http://schemas.openxmlformats.org/drawingml/2006/main" prst="roundRect">
            <a:avLst>
              <a:gd name="adj" fmla="val 5166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C6EE0A-930C-4848-BAEF-344164EAC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467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PC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B8DEC5-4BDE-4160-8C7D-B5762582F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33625"/>
            <a:ext cx="21240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Masaüstü GIS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7A0DC6-62ED-40E2-8F9E-B8E58D47E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00375"/>
            <a:ext cx="21240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Ayrıntılı veri üretimi, analiz ve harita tasarımı.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4AC779-CF14-43C9-84C5-4BB30CC1D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3275" y="1381125"/>
            <a:ext cx="2581275" cy="3714750"/>
          </a:xfrm>
          <a:prstGeom xmlns:a="http://schemas.openxmlformats.org/drawingml/2006/main" prst="roundRect">
            <a:avLst>
              <a:gd name="adj" fmla="val 5166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3E6937-6766-411D-9338-94EE9A8F7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115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C5784E-5B1A-4813-BA48-A0DF49178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333625"/>
            <a:ext cx="21240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Web GIS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6F99BB-7E66-465D-AD8E-FBAA915F6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3000375"/>
            <a:ext cx="21240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Haritaların tarayıcı üzerinden paylaşılması ve kullanılması.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5F7820-6CC1-4A5D-A9CD-AE10A775F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1381125"/>
            <a:ext cx="2581275" cy="3714750"/>
          </a:xfrm>
          <a:prstGeom xmlns:a="http://schemas.openxmlformats.org/drawingml/2006/main" prst="roundRect">
            <a:avLst>
              <a:gd name="adj" fmla="val 5166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CCE4EC-F589-48B9-B3AA-DA99BC982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115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MOB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ACAA5E-0A7F-42B3-AE2A-42B6AF25D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333625"/>
            <a:ext cx="21240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Mobil GIS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2286A8-C75F-4BAB-A77B-82B77A1C3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000375"/>
            <a:ext cx="21240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Sahada veri toplama, güncelleme ve yönlendirme.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E2B0A6-27F6-410E-ABE5-C68FFFA69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4925" y="1381125"/>
            <a:ext cx="2581275" cy="3714750"/>
          </a:xfrm>
          <a:prstGeom xmlns:a="http://schemas.openxmlformats.org/drawingml/2006/main" prst="roundRect">
            <a:avLst>
              <a:gd name="adj" fmla="val 5166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DD85D07-4DEA-4D37-BECD-0C366CC2A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525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115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ENT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1AC103E-CFC6-4D2B-919E-D54582507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525" y="2333625"/>
            <a:ext cx="21240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Kurumsal GIS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C704E5-0ADB-4F4E-8A02-28DD3D2C3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525" y="3000375"/>
            <a:ext cx="21240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 tabanı, sunucu, kullanıcı ve iş süreçlerinin bütünleşmesi.</a:t>
            </a:r>
          </a:p>
        </p:txBody>
      </p:sp>
    </p:spTree>
    <p:extLst>
      <p:ext uri="{BB962C8B-B14F-4D97-AF65-F5344CB8AC3E}">
        <p14:creationId xmlns:p14="http://schemas.microsoft.com/office/powerpoint/2010/main" val="770623501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3117A9-6FF3-47BF-9386-F23090FA5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68FF9B-3DBD-48D5-9CC5-0964F8F1B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4F575D-4EA9-4432-ABDF-765247CE8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4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ile ilk adımlar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8BABE4-B1DC-4772-A0A8-9979900EA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0"/>
            <a:ext cx="9334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Proje, harita, katman ve öznitelik tablosu</a:t>
            </a:r>
          </a:p>
        </p:txBody>
      </p:sp>
    </p:spTree>
    <p:extLst>
      <p:ext uri="{BB962C8B-B14F-4D97-AF65-F5344CB8AC3E}">
        <p14:creationId xmlns:p14="http://schemas.microsoft.com/office/powerpoint/2010/main" val="1938286935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7EE83A-CB1B-4AE3-935A-043901F67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AD6144-2776-487A-9942-7F2CA97E2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ArcGIS ekosistemi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A11445-B60B-4B3F-AA6B-B6D3FC399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B66623-BC9B-44C4-AC14-22809A359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DA33DB-94CF-44DB-8994-D5C9798F3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ACBA2F-05B4-462F-B624-A4EFA204C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382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6B5F57-557F-43B4-A67E-FFACBC338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14300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ArcGIS Pro masaüstünde veri üretimi ve ileri analiz sağlar.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DF0861-BFAF-4F45-932D-7A7278C4B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8120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75C560-0933-460D-B0D6-14BE4C42F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8595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ArcGIS Online harita, katman ve uygulamaların paylaşılmasını destekler.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A5F712-D459-47C7-BA73-E93281E81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7241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5A71C5-7E1C-49E0-8D47-6026F5BD6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2890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Field Maps ve Survey123 sahadan veri toplama süreçlerine bağlanır.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60232292684ff2"/>
          <a:stretch xmlns:a="http://schemas.openxmlformats.org/drawingml/2006/main"/>
        </p:blipFill>
        <p:spPr>
          <a:xfrm xmlns:a="http://schemas.openxmlformats.org/drawingml/2006/main">
            <a:off x="6334125" y="1893990"/>
            <a:ext cx="5238750" cy="2936670"/>
          </a:xfrm>
          <a:prstGeom xmlns:a="http://schemas.openxmlformats.org/drawingml/2006/main" prst="roundRect">
            <a:avLst>
              <a:gd name="adj" fmla="val 2553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301F49-812F-4C8D-BC38-889FBCE56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5715000"/>
            <a:ext cx="504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Web GIS ve bulut tabanlı çalışma ortamı</a:t>
            </a:r>
          </a:p>
        </p:txBody>
      </p:sp>
    </p:spTree>
    <p:extLst>
      <p:ext uri="{BB962C8B-B14F-4D97-AF65-F5344CB8AC3E}">
        <p14:creationId xmlns:p14="http://schemas.microsoft.com/office/powerpoint/2010/main" val="650990832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C0AA2F-5C81-4D04-8F23-B14D46674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46DCBE-E34D-4AC1-967C-5EA5AD087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ArcGIS Pro çalışma ortamı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F02B39-3513-4788-9352-68F461BE0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44725A-0476-45D9-A386-22621DEAB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4B2AA3-ACCF-4A02-A663-AC0C74DFF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9104383a3944d2"/>
          <a:stretch xmlns:a="http://schemas.openxmlformats.org/drawingml/2006/main"/>
        </p:blipFill>
        <p:spPr>
          <a:xfrm xmlns:a="http://schemas.openxmlformats.org/drawingml/2006/main">
            <a:off x="1608120" y="1000125"/>
            <a:ext cx="8937661" cy="4953000"/>
          </a:xfrm>
          <a:prstGeom xmlns:a="http://schemas.openxmlformats.org/drawingml/2006/main" prst="roundRect">
            <a:avLst>
              <a:gd name="adj" fmla="val 2308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8FFD06-163F-47B8-89AF-F6A5EABAD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667375"/>
            <a:ext cx="110490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FD407F-1CE0-4303-8AA3-ED9FE9E80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73405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Harita, Contents, Catalog, şerit menü ve araç panelleri aynı proje içinde çalışır</a:t>
            </a:r>
          </a:p>
        </p:txBody>
      </p:sp>
    </p:spTree>
    <p:extLst>
      <p:ext uri="{BB962C8B-B14F-4D97-AF65-F5344CB8AC3E}">
        <p14:creationId xmlns:p14="http://schemas.microsoft.com/office/powerpoint/2010/main" val="758945776"/>
      </p:ext>
    </p:extLst>
  </p:cSld>
</p:sld>
</file>

<file path=ppt/slides/slide4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471DB3B-CF65-4EC5-881B-8C36A5A95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80AE6C-93FF-481D-A2FD-E18AF9FE5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ArcGIS Pro proje yapısı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D180F3-DE72-42CB-A13B-464C60CBB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3A59C9-930D-4E35-8DCB-EA5C76C78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8346D5-B58E-4FC4-AA2A-35CD500A7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9164F5-142B-4368-9B03-D6C193941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81125"/>
            <a:ext cx="2581275" cy="3714750"/>
          </a:xfrm>
          <a:prstGeom xmlns:a="http://schemas.openxmlformats.org/drawingml/2006/main" prst="roundRect">
            <a:avLst>
              <a:gd name="adj" fmla="val 5166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89A2D0-DC5C-4643-AAF7-DC6D1112B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115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APRX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906DFD-E105-40C4-A392-5DBFED03A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33625"/>
            <a:ext cx="21240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Project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DD9A74-0544-450A-87E1-3269B97D1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00375"/>
            <a:ext cx="21240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Haritaları, bağlantıları, araç geçmişini ve düzenleri bir arada tutar.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03E66D-0034-4D53-9A4E-0860916ED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3275" y="1381125"/>
            <a:ext cx="2581275" cy="3714750"/>
          </a:xfrm>
          <a:prstGeom xmlns:a="http://schemas.openxmlformats.org/drawingml/2006/main" prst="roundRect">
            <a:avLst>
              <a:gd name="adj" fmla="val 5166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55EA4C-ADBC-45A8-ABAF-0E5A8F76E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115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MAP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081EB9-4FCD-4D83-89E0-F19EC8830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333625"/>
            <a:ext cx="21240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Map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863D50-4480-4CF0-B354-83AB9C9F3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3000375"/>
            <a:ext cx="21240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2B katmanların görüntülendiği ve analiz edildiği çalışma alanı.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DF507C-E03B-4FFA-91A2-E5723B0CB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1381125"/>
            <a:ext cx="2581275" cy="3714750"/>
          </a:xfrm>
          <a:prstGeom xmlns:a="http://schemas.openxmlformats.org/drawingml/2006/main" prst="roundRect">
            <a:avLst>
              <a:gd name="adj" fmla="val 5166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E09FB6-4C9C-4CFC-9642-FA9B9E8E0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115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SCN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16E279-0596-4269-AFE1-390F33FD7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333625"/>
            <a:ext cx="21240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Scene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30943B-4699-4E97-A01B-7E48EFBDE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000375"/>
            <a:ext cx="21240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Yükseklik ve 3B nesnelerle yerel veya küresel görünüm.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E9222F-AB51-44F2-AAF8-09A083875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4925" y="1381125"/>
            <a:ext cx="2581275" cy="3714750"/>
          </a:xfrm>
          <a:prstGeom xmlns:a="http://schemas.openxmlformats.org/drawingml/2006/main" prst="roundRect">
            <a:avLst>
              <a:gd name="adj" fmla="val 5166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3D29BF-BD9F-4478-9D8A-1F6664B66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525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115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LAY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B37D13-4154-4A84-ACA1-3251ACFCF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525" y="2333625"/>
            <a:ext cx="21240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Layout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7BB9BE-3B73-42FE-9265-DF07F9D37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525" y="3000375"/>
            <a:ext cx="21240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Baskı veya PDF için başlık, lejant ve ölçek içeren sayfa.</a:t>
            </a:r>
          </a:p>
        </p:txBody>
      </p:sp>
    </p:spTree>
    <p:extLst>
      <p:ext uri="{BB962C8B-B14F-4D97-AF65-F5344CB8AC3E}">
        <p14:creationId xmlns:p14="http://schemas.microsoft.com/office/powerpoint/2010/main" val="1882624758"/>
      </p:ext>
    </p:extLst>
  </p:cSld>
</p:sld>
</file>

<file path=ppt/slides/slide5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6FC79D5-DA5C-47A3-B639-69C7CAE89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1D0C0B-7741-4C74-B869-27ECCAD6E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Map, Scene ve Layout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12F2F7-3F9B-42EC-90BB-87E2BEA45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BE63F8-3F87-427E-B746-B8DEF6C80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4D6694-478D-418C-9AE1-9942F77A1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802F40-82AF-4C9E-AE25-7E6718CC1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04900"/>
            <a:ext cx="523875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C40C00-43EB-47CA-ABC7-37DD2DB8D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1104900"/>
            <a:ext cx="523875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1D3977-8E4F-48F7-8956-47E5A82F9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200150"/>
            <a:ext cx="485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Analiz ortamları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6F6B99-5B2A-4324-AB12-668BDDA2B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1200150"/>
            <a:ext cx="485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Sunum ortamı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1A564D-1D11-4FB4-AEA6-399D9A1B1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621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6286F2-9287-4CA0-9885-275B2F763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669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Map: iki boyutlu analiz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8A819E-4067-4A14-A12A-BB9FC27F6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4320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40C6CE-EDB2-4FF4-9974-17842679C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4795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Scene: üç boyutlu gösterim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9C2BCA-7A85-4713-8AA9-88157C2CF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242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B74877-4140-41A1-AFE6-2045F55ED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290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Katmanlar ve tablolar ortak kullanılabilir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12881F-CB1D-4409-88C3-A53800048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19621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0AFFD9-1686-44F9-8209-2CE52EA43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18669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Layout: harita sayfası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79A5D9-96F7-4B3E-A07F-3D7A35BA5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274320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D71F92-6ACC-495D-A17F-56D983D14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264795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Lejant, ölçek ve kuzey oku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A7BC83-0ABE-4594-B688-FD262B963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5242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695B1B3-6A9B-47FA-A52B-876F767A2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34290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Baskı ve PDF çıktısı</a:t>
            </a:r>
          </a:p>
        </p:txBody>
      </p:sp>
    </p:spTree>
    <p:extLst>
      <p:ext uri="{BB962C8B-B14F-4D97-AF65-F5344CB8AC3E}">
        <p14:creationId xmlns:p14="http://schemas.microsoft.com/office/powerpoint/2010/main" val="173623982"/>
      </p:ext>
    </p:extLst>
  </p:cSld>
</p:sld>
</file>

<file path=ppt/slides/slide5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488A584-E7B7-4149-B00A-56D2D0AE8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25A3C8-5B7B-4611-A266-F389351E5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ArcGIS Pro arayüzü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14ECD9-2AC8-414A-A234-A43D42257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CB75F7-3B34-4B17-9AB3-F8168E46B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CE883A-5BD2-4292-88C2-8F049595C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840CA0-4089-411C-9022-823399FEC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81125"/>
            <a:ext cx="2581275" cy="3714750"/>
          </a:xfrm>
          <a:prstGeom xmlns:a="http://schemas.openxmlformats.org/drawingml/2006/main" prst="roundRect">
            <a:avLst>
              <a:gd name="adj" fmla="val 5166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0294A4-0B6C-4D20-8376-9F2860D7B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D34133-C4D1-476F-89B6-B98DC8AEE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33625"/>
            <a:ext cx="21240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Ribbon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2BEE43-ADF6-4B68-8FC2-693AC3370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00375"/>
            <a:ext cx="21240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Seçili öğeye göre değişen komut ve araç sekmeleri.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49F532-8625-4322-9535-DE928A3FE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3275" y="1381125"/>
            <a:ext cx="2581275" cy="3714750"/>
          </a:xfrm>
          <a:prstGeom xmlns:a="http://schemas.openxmlformats.org/drawingml/2006/main" prst="roundRect">
            <a:avLst>
              <a:gd name="adj" fmla="val 5166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A21A41-A98C-4EAA-BDA7-6A751F797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9A2964-1172-4BF8-94BD-19BEC6E2A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333625"/>
            <a:ext cx="21240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Contents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17689D-E94D-4206-AD61-F2A7FA967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3000375"/>
            <a:ext cx="21240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Katman sırası, görünürlük ve sembolojiye erişim.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8FE77F-6116-4E9E-B144-D75726BB0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1381125"/>
            <a:ext cx="2581275" cy="3714750"/>
          </a:xfrm>
          <a:prstGeom xmlns:a="http://schemas.openxmlformats.org/drawingml/2006/main" prst="roundRect">
            <a:avLst>
              <a:gd name="adj" fmla="val 5166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BCBF96-44B1-4DED-99BF-C8292DC5A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115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CAT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3C3F3D-31FD-47DE-AC13-43B68BAE1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333625"/>
            <a:ext cx="21240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Catalog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1C0060-2AB5-4908-A4EF-57FE63D44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000375"/>
            <a:ext cx="21240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Klasör, geodatabase, toolbox ve portal bağlantıları.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A27367-44B9-41BC-A8EF-C61B1015A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4925" y="1381125"/>
            <a:ext cx="2581275" cy="3714750"/>
          </a:xfrm>
          <a:prstGeom xmlns:a="http://schemas.openxmlformats.org/drawingml/2006/main" prst="roundRect">
            <a:avLst>
              <a:gd name="adj" fmla="val 5166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0014AC-3117-48CE-93FD-47D7D050B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525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7392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GP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29575D1-8F90-4610-9D07-340A26E68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525" y="2333625"/>
            <a:ext cx="21240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Geoprocessing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B616BA3-CE30-46B1-9D80-B767EBD55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525" y="3000375"/>
            <a:ext cx="21240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Analiz araçlarını arama, parametre girme ve çalıştırma.</a:t>
            </a:r>
          </a:p>
        </p:txBody>
      </p:sp>
    </p:spTree>
    <p:extLst>
      <p:ext uri="{BB962C8B-B14F-4D97-AF65-F5344CB8AC3E}">
        <p14:creationId xmlns:p14="http://schemas.microsoft.com/office/powerpoint/2010/main" val="1973363230"/>
      </p:ext>
    </p:extLst>
  </p:cSld>
</p:sld>
</file>

<file path=ppt/slides/slide5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119F187-1A09-45C7-85BB-DCFAE058C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1004C7-74AA-436E-AD3A-1773A4719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Haritaya veri ekleme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C8690E-2750-499B-8481-AE5055664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D485CB-F7C2-45EC-934B-639FA190B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83CF13-4EE1-43F8-AB04-008818BD3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6DADA7-792A-4E6C-88E7-262EBD3B7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047875"/>
            <a:ext cx="1905000" cy="20002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EE0985-B4BB-4EA8-90DE-6297BDEB3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238375"/>
            <a:ext cx="476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E763EE-2D53-473A-80F0-91C8D0A97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781300"/>
            <a:ext cx="15621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Proje aç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39DA47-2352-4697-8AAC-948DC694A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81375"/>
            <a:ext cx="15621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Yeni Map projesi oluştur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5C3EE7-AA76-4662-84CD-F28206BA6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2047875"/>
            <a:ext cx="1905000" cy="20002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1C28CC-A834-4517-ACE3-54631F6C5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2238375"/>
            <a:ext cx="476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2DACAD-C305-41F3-9FD0-3236B55C7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2781300"/>
            <a:ext cx="15621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Bağlantı kur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2804E7-AF82-4DF7-AD9C-A4EA60570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3381375"/>
            <a:ext cx="15621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Klasörü Catalog'a ekle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DF83A5-6CF7-4A42-994F-84067C4AF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6800" y="2047875"/>
            <a:ext cx="1905000" cy="20002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03D130-FAAB-4139-AB44-A1425B2A6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238375"/>
            <a:ext cx="476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FF81B8-DE37-44AB-B7F8-B3231EEDB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781300"/>
            <a:ext cx="15621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Veriyi ekle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B3022C-AE1F-4607-8195-1BE8F40D0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3381375"/>
            <a:ext cx="15621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Add Data ile katmanı seç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90004C-CB76-46AF-89AF-D901C7457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2047875"/>
            <a:ext cx="1905000" cy="20002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7B5908-F04C-47CD-928D-3AAEB0EF5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2238375"/>
            <a:ext cx="476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A27285-566E-4B41-B82C-EE68BFE3C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2781300"/>
            <a:ext cx="15621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 et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9AACD6-BD4B-4F7B-96AA-CFBA481AB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3381375"/>
            <a:ext cx="15621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Konum ve koordinat sistemini incele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7D94B45-4A97-440E-A5CA-2C846C6CA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2047875"/>
            <a:ext cx="1905000" cy="20002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D9A3A01-CAD8-491F-B8AA-42D23A755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2238375"/>
            <a:ext cx="476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3347BA8-BE35-4025-9E33-98A05E869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2781300"/>
            <a:ext cx="15621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Kaydet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A52DFFB-2140-4493-B4C0-B8F92E228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3381375"/>
            <a:ext cx="15621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Projeyi anlamlı adla kaydet</a:t>
            </a:r>
          </a:p>
        </p:txBody>
      </p:sp>
    </p:spTree>
    <p:extLst>
      <p:ext uri="{BB962C8B-B14F-4D97-AF65-F5344CB8AC3E}">
        <p14:creationId xmlns:p14="http://schemas.microsoft.com/office/powerpoint/2010/main" val="962668172"/>
      </p:ext>
    </p:extLst>
  </p:cSld>
</p:sld>
</file>

<file path=ppt/slides/slide5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046326-72B7-47C3-83DA-79701634B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C01A7E-E973-494E-B9E2-B481EBB72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Contents paneli ve katman sırası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605FE6-8277-467D-A5BE-A38E5C44A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6D3D4A-65E3-4161-B9B2-BC04C3648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51003D-9848-469C-8DAC-F2E378781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C506B1-3001-479B-9B09-D970810B7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2EB62C-921B-4F1C-9A42-5244C1399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↑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B80210-6774-4D84-A5D7-3720E670F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Üstteki katman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2AF649-03B7-4E72-8E62-0CF1EE04B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Alttaki katmanları örtebilir. Nokta ve çizgiler çoğu zaman üstte tutulur.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67A665-5956-42C4-8864-E183DEFD0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35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FF7340-A1AB-4727-9F52-02EA7AA1F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👁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476E13-1C2D-4FC2-B0D1-D29CF901F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Görünürlük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6C73DA-2EA4-42C2-A82F-E98FE2A9F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Katmanın çizilmesini açar veya kapatır; veriyi silmez.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FA5DA8-D051-416F-8311-F72362BB3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46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1C52C0-36DA-457C-871D-81C653FBD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4464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1:n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CDCF89-2031-4A19-BCDB-22D925596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Ölçek aralığı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7D7870-62B5-4003-BC0F-4695DEBB4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Katman yalnız belirlenen harita ölçeklerinde görüntülenebilir.</a:t>
            </a:r>
          </a:p>
        </p:txBody>
      </p:sp>
    </p:spTree>
    <p:extLst>
      <p:ext uri="{BB962C8B-B14F-4D97-AF65-F5344CB8AC3E}">
        <p14:creationId xmlns:p14="http://schemas.microsoft.com/office/powerpoint/2010/main" val="1910974585"/>
      </p:ext>
    </p:extLst>
  </p:cSld>
</p:sld>
</file>

<file path=ppt/slides/slide5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693238-D2A7-4FE3-99B9-3727ED719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A649FD-4B13-43E3-8D45-C311DF2AA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Öznitelik tablosu ve seçim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F02554-D475-4E5D-93BE-5D51FEFF5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CA148A-EF53-4D5E-825F-CEBC1FDDA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C76FA6-65C4-48C5-886F-8721D4D5F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8AB5BB-676E-4ED6-8386-72D029990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382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6B0A90-C8B2-48C8-A44D-0BD82A92F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14300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Katmana sağ tıklayarak Attribute Table açılır.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678307-8C54-48FD-8482-E399F4135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8120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ECDD44-687C-4579-8E09-346FC3C54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8595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Bir satır seçildiğinde karşılık gelen coğrafi nesne haritada vurgulanır.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8B1A97-D0EC-45FC-B600-19E8F5013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724150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B64A94-2FAE-4DCB-9451-C46166ACB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2890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Select By Attributes ile koşula dayalı seçim yapılabilir.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86da9626634029"/>
          <a:stretch xmlns:a="http://schemas.openxmlformats.org/drawingml/2006/main"/>
        </p:blipFill>
        <p:spPr>
          <a:xfrm xmlns:a="http://schemas.openxmlformats.org/drawingml/2006/main">
            <a:off x="6334125" y="1409031"/>
            <a:ext cx="5238750" cy="3906587"/>
          </a:xfrm>
          <a:prstGeom xmlns:a="http://schemas.openxmlformats.org/drawingml/2006/main" prst="roundRect">
            <a:avLst>
              <a:gd name="adj" fmla="val 2553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F0E12F-C820-463C-9B9F-7AC6801E4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5715000"/>
            <a:ext cx="504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ArcGIS Pro'da tablo ve kayıt inceleme</a:t>
            </a:r>
          </a:p>
        </p:txBody>
      </p:sp>
    </p:spTree>
    <p:extLst>
      <p:ext uri="{BB962C8B-B14F-4D97-AF65-F5344CB8AC3E}">
        <p14:creationId xmlns:p14="http://schemas.microsoft.com/office/powerpoint/2010/main" val="887684856"/>
      </p:ext>
    </p:extLst>
  </p:cSld>
</p:sld>
</file>

<file path=ppt/slides/slide5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0808AD-EC11-4544-BEBE-D0B37B89A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C10436-9D50-4DAE-A668-D91247660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Basit semboloji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43C360-E4FF-4F76-8F50-AA55AC99F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FE9DF6-BD75-4028-896F-749B53EA0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91FD49-9B53-4FCE-8FEC-008091C45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DEF273-4799-4008-9189-9922DA9C5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8F8817-7242-4789-A93F-212CE6C07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94AA3C-780E-4E34-9D07-B48110E2D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Tek sembol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06D0B5-BB27-42A8-95BF-1F3DF4C03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Tüm nesneler aynı işaretle gösterilir.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55FE49-0ACB-4F9E-99BB-4293C20BF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35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67861F-F686-4BD6-9FF9-1A38E94F9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U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631FD5-E4BE-4DEA-AAB4-25A883134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Unique Values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7CA9C7-2A1E-478E-92A3-220F3316C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Tür veya kategori alanına göre farklı semboller kullanılır.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03EE15-9F4D-4B08-B8E0-B4CABC668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4650" y="1381125"/>
            <a:ext cx="3511550" cy="3714750"/>
          </a:xfrm>
          <a:prstGeom xmlns:a="http://schemas.openxmlformats.org/drawingml/2006/main" prst="roundRect">
            <a:avLst>
              <a:gd name="adj" fmla="val 379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342793-A22F-43EB-8824-1D05CC390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G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7AD018-C065-4EC5-8E09-59BF41277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2333625"/>
            <a:ext cx="3054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Graduated Colors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CAD69B-32CB-4171-85B6-8E7F40AF8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50" y="3000375"/>
            <a:ext cx="30543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Sayısal değerler sınıflara ayrılarak renk tonlarıyla gösterilir.</a:t>
            </a:r>
          </a:p>
        </p:txBody>
      </p:sp>
    </p:spTree>
    <p:extLst>
      <p:ext uri="{BB962C8B-B14F-4D97-AF65-F5344CB8AC3E}">
        <p14:creationId xmlns:p14="http://schemas.microsoft.com/office/powerpoint/2010/main" val="1340733205"/>
      </p:ext>
    </p:extLst>
  </p:cSld>
</p:sld>
</file>

<file path=ppt/slides/slide5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F47947A-86E6-432A-95DB-F4A68312C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1B043F-2854-4C11-84C9-7BF9A8EFD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Yönlendirilmiş sınıf uygulaması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50D663-BD63-411B-BD7E-F51B69B9A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6CAE87-6EC4-4BAA-8B1A-143DA940E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15BFDF-494F-4880-91F5-7A56FD355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45ED53-C9DB-4454-8023-DDAD2EEEB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047875"/>
            <a:ext cx="1905000" cy="20002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ACDEF4-3BBC-48D3-8B67-AC516BE03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238375"/>
            <a:ext cx="476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C77F5A-B3BF-437C-81BE-C8C60FD1C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781300"/>
            <a:ext cx="15621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Aç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CE6CB9-C157-419B-B7A4-A356512B4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81375"/>
            <a:ext cx="15621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Yeni Map projesi oluştur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9AD3F2-7409-4A72-B50D-69737D1BC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2047875"/>
            <a:ext cx="1905000" cy="20002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089DCC-70F0-4850-9066-3F92B5948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2238375"/>
            <a:ext cx="476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9D2A5D-D0E6-4691-8835-F70A34A63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2781300"/>
            <a:ext cx="15621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Ekle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B90401-5E9E-49FA-BF0E-A45C8D956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3381375"/>
            <a:ext cx="15621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İki katmanı haritaya ekle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5E1BA0-AED3-4EAC-9D03-EFCFE9AA4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6800" y="2047875"/>
            <a:ext cx="1905000" cy="20002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039C12-E8F4-4ABA-BB0B-FE2B28326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238375"/>
            <a:ext cx="476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FE41D5-FC16-4C75-842A-A32755EE0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781300"/>
            <a:ext cx="15621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İncele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7D9989-79FC-4E5E-A934-04E53C783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3381375"/>
            <a:ext cx="15621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Öznitelik tablosunu aç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21E06D-AFCA-481F-93DC-B6C661397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2047875"/>
            <a:ext cx="1905000" cy="20002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EFB72A-75F0-45C7-8048-50D059F93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2238375"/>
            <a:ext cx="476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D0FC37-5C2E-43AD-A3F5-4F0DB4B9E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2781300"/>
            <a:ext cx="15621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Seç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01676D-36AC-404F-AB50-14A0B2761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3381375"/>
            <a:ext cx="15621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Bir öznitelik koşulu kur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4F0A2AE-B28E-4D69-887F-8C95217B4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2047875"/>
            <a:ext cx="1905000" cy="20002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F6C56F7-A960-4D2C-BFCD-627D687DE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2238375"/>
            <a:ext cx="476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B217C8D-10FB-4C4E-8785-608329397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2781300"/>
            <a:ext cx="15621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Göster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5E4416C-257A-4F1E-9019-4010B9F83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3381375"/>
            <a:ext cx="15621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Sembolojiyi değiştir</a:t>
            </a:r>
          </a:p>
        </p:txBody>
      </p:sp>
    </p:spTree>
    <p:extLst>
      <p:ext uri="{BB962C8B-B14F-4D97-AF65-F5344CB8AC3E}">
        <p14:creationId xmlns:p14="http://schemas.microsoft.com/office/powerpoint/2010/main" val="1573888588"/>
      </p:ext>
    </p:extLst>
  </p:cSld>
</p:sld>
</file>

<file path=ppt/slides/slide5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44E0E83-4058-4FCC-A94E-3B42BC306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FE3741-670C-458E-8649-55CEE55A8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Başlangıçta sık yapılan hatalar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A341C8-CC80-483B-A074-6D869822F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E954E1-FF51-495F-89A7-B60FB11E6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CBCD26-BC85-49D3-B31E-2392E984A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FA1D9F-E8E7-49F9-B992-0CDFBAE6E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81125"/>
            <a:ext cx="2581275" cy="3714750"/>
          </a:xfrm>
          <a:prstGeom xmlns:a="http://schemas.openxmlformats.org/drawingml/2006/main" prst="roundRect">
            <a:avLst>
              <a:gd name="adj" fmla="val 5166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37BD5D-8FEB-46D1-AEED-EBEDED669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EAC112-669F-456B-A53B-1CF132079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33625"/>
            <a:ext cx="21240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Dosya yolları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AED565-D81D-4E14-8D9C-0F3C8BC9A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00375"/>
            <a:ext cx="21240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Veriyi sonradan taşımak proje bağlantılarını bozabilir.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D52F40-62AE-4783-A87B-D92938AEB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3275" y="1381125"/>
            <a:ext cx="2581275" cy="3714750"/>
          </a:xfrm>
          <a:prstGeom xmlns:a="http://schemas.openxmlformats.org/drawingml/2006/main" prst="roundRect">
            <a:avLst>
              <a:gd name="adj" fmla="val 5166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FB707D-D601-4406-8371-A1305DC8D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030F85-E53E-4AC0-83D9-68B2F7998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333625"/>
            <a:ext cx="21240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Koordinat sistemi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49CD46-E9FC-45E7-BB0B-070D46B2B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3000375"/>
            <a:ext cx="21240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Katman yanlış yerde görünüyorsa ilk kontrol edilmesi gereken bilgidir.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47262C-5473-4015-AF8E-151C2E05C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1381125"/>
            <a:ext cx="2581275" cy="3714750"/>
          </a:xfrm>
          <a:prstGeom xmlns:a="http://schemas.openxmlformats.org/drawingml/2006/main" prst="roundRect">
            <a:avLst>
              <a:gd name="adj" fmla="val 5166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AF26FF-DA40-413D-87D1-FFC761021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B0923A-7E94-4C02-99E1-6ECB812E7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333625"/>
            <a:ext cx="21240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Alan türü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F82167-7A98-453A-B8D7-A04D30BC7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000375"/>
            <a:ext cx="21240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Metin olarak saklanan sayılar sıralama ve hesaplamada sorun yaratır.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DD5865-CCAC-4F0D-BD95-1A6FC611B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4925" y="1381125"/>
            <a:ext cx="2581275" cy="3714750"/>
          </a:xfrm>
          <a:prstGeom xmlns:a="http://schemas.openxmlformats.org/drawingml/2006/main" prst="roundRect">
            <a:avLst>
              <a:gd name="adj" fmla="val 5166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6E249D-6272-482E-9153-CEAE4ED0D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525" y="161925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CA848C4-29F7-4C4A-B6F6-8F79447E9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525" y="2333625"/>
            <a:ext cx="21240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Kaydetme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20A7BB-D15A-42F5-9A70-4A8B8B54F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525" y="3000375"/>
            <a:ext cx="21240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Proje, düzenleme ve analiz çıktılarının ayrı ayrı kaydedilmesi gerekebilir.</a:t>
            </a:r>
          </a:p>
        </p:txBody>
      </p:sp>
    </p:spTree>
    <p:extLst>
      <p:ext uri="{BB962C8B-B14F-4D97-AF65-F5344CB8AC3E}">
        <p14:creationId xmlns:p14="http://schemas.microsoft.com/office/powerpoint/2010/main" val="241420856"/>
      </p:ext>
    </p:extLst>
  </p:cSld>
</p:sld>
</file>

<file path=ppt/slides/slide5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47EEE8-29ED-474C-9CF9-EA5619B78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32D80A-7CD6-441C-9A10-08A073F06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Ders sonu kontrolü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46A98A-5264-4E66-B1CD-DF7259283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A1BD25-9735-458C-962D-74A357C64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DCD7C3-820A-4C66-AD14-CE3E6CF4C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A7658E-117A-40A6-B1A5-82F4BD0ED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123950"/>
            <a:ext cx="10763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Aşağıdakilerden hangisi GIS'i yalnızca haritadan ayıran temel özelliktir?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B911A9-DC44-4638-ADFF-A993477F4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238375"/>
            <a:ext cx="102870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5BD4B5-56EC-476E-810B-6398B7DA4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333625"/>
            <a:ext cx="38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3D34D0-5E31-48C8-A5B5-63C61FD1E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324100"/>
            <a:ext cx="914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Kuzey oku kullanması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2DE490-3A3F-46EF-98C1-E98D73CF0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981325"/>
            <a:ext cx="102870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EF8F75-EF40-4D40-ADE1-3E211F633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076575"/>
            <a:ext cx="38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3B1C2B-01C6-4EEA-95B4-040F6029C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067050"/>
            <a:ext cx="914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Mekânsal veriyi sorgulayıp analiz edebilmesi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15D1B7-BB98-4E92-B978-13157772C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724275"/>
            <a:ext cx="102870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98DD1C-2298-45D4-A368-4C0FA0AFE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819525"/>
            <a:ext cx="38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5D8FB1-450C-42A6-A8CB-8BE07C402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810000"/>
            <a:ext cx="914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Renkli semboller içermesi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B8BEA6-9209-4ED3-B3CF-4BADA3890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467225"/>
            <a:ext cx="102870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08D3D8-7A5A-4E88-A17F-B4FAC554B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562475"/>
            <a:ext cx="38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36AFB4-8E51-4295-AAF6-A1D485785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552950"/>
            <a:ext cx="914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Kâğıda basılabilmesi</a:t>
            </a:r>
          </a:p>
        </p:txBody>
      </p:sp>
    </p:spTree>
    <p:extLst>
      <p:ext uri="{BB962C8B-B14F-4D97-AF65-F5344CB8AC3E}">
        <p14:creationId xmlns:p14="http://schemas.microsoft.com/office/powerpoint/2010/main" val="503459995"/>
      </p:ext>
    </p:extLst>
  </p:cSld>
</p:sld>
</file>

<file path=ppt/slides/slide5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8BF966-C363-4BAA-AC8C-BF50F6A36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EB8AAC-2E4C-4C52-A43B-42A971CA5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Ders sonu kontrolü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C26196-C00C-4B49-857F-D0E7DD100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CCEC6C-8069-457E-AA6B-87DF7AB23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1D7FF8-5846-4014-8224-C04ADA8F2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BC1FFB-85FD-4BF1-AF77-E91409D61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123950"/>
            <a:ext cx="10763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Bir okul katmanında öğrenci sayısı ve bina yaşı hangi bilgi türündedir?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A86A45-FC43-4EB1-B74B-69A173B9A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238375"/>
            <a:ext cx="102870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D8322B-C335-4CE0-B4EF-2C07DDD59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333625"/>
            <a:ext cx="38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7B6018-2CF9-493E-B809-13D7EF8FA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324100"/>
            <a:ext cx="914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Geometri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6B5994-EA8D-4053-87BF-DDDCB04BB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981325"/>
            <a:ext cx="102870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654C4C-7646-4D2A-BF05-600CA838D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076575"/>
            <a:ext cx="38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3EB081-4FD1-4460-A456-8F0309249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067050"/>
            <a:ext cx="914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Koordinat sistemi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E68C22-7AF5-4A60-B559-72A92B956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724275"/>
            <a:ext cx="102870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D29C0F-F031-4C20-A03D-757CDF516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819525"/>
            <a:ext cx="38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9EFDE3-E644-4D5B-9754-F031A0D8F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810000"/>
            <a:ext cx="914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Öznitelik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D0F7E3-9403-4104-A93C-D9D4BEAB9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467225"/>
            <a:ext cx="102870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8D8C60-9D14-46C8-A3ED-207E4CBC4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562475"/>
            <a:ext cx="38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2F59E1-CD85-4931-893B-2FA70ECFC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552950"/>
            <a:ext cx="914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Raster hücresi</a:t>
            </a:r>
          </a:p>
        </p:txBody>
      </p:sp>
    </p:spTree>
    <p:extLst>
      <p:ext uri="{BB962C8B-B14F-4D97-AF65-F5344CB8AC3E}">
        <p14:creationId xmlns:p14="http://schemas.microsoft.com/office/powerpoint/2010/main" val="1777907442"/>
      </p:ext>
    </p:extLst>
  </p:cSld>
</p:sld>
</file>

<file path=ppt/slides/slide6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47EC06-9C13-4554-8A2C-CC78ECF2D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7A9BE0-206C-4EFB-9259-B6D60C555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38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Ders sonu kontrolü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C3ED28-C162-4548-9CE5-6923E7CCD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38125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F05E2D-228B-47B4-9DD1-5215B9485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F068D5-37A6-41B5-8315-DF63213EA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43675"/>
            <a:ext cx="2047875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B0AF52-F785-4B78-A3D8-1D3D0FA7E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123950"/>
            <a:ext cx="10763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Yükseklik yüzeyini kesintisiz biçimde temsil etmek için genellikle hangi veri modeli uygundur?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43D8E3-4AC8-4E78-B0D8-6BE9F1CD5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238375"/>
            <a:ext cx="102870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0423ED-6DC9-44EA-9C1E-4CC99D53B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333625"/>
            <a:ext cx="38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E7D8DF-46FD-4344-A28E-993C704E2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324100"/>
            <a:ext cx="914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Nokta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E6C751-E0E4-4040-A428-DBC3676BA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981325"/>
            <a:ext cx="102870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B14233-A6ED-4727-845B-E44155FB5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076575"/>
            <a:ext cx="38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526EAE-6B85-4C62-8833-6DFCD5477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067050"/>
            <a:ext cx="914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Çizgi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E1A589-D07E-44D8-9F7C-C41ADF06C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724275"/>
            <a:ext cx="102870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BDB329-3D0F-47DD-B014-BE8ECA911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819525"/>
            <a:ext cx="38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F32AC3-2C4C-423C-A5A9-5C3EC0A0B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810000"/>
            <a:ext cx="914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Tablo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6DD173-6EB4-49A2-B541-03AFEB39C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467225"/>
            <a:ext cx="102870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F8F986-08AF-4A33-864B-E1AD4F8F0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562475"/>
            <a:ext cx="38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0C3A4F-6C54-4F10-BAC2-7C986324F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552950"/>
            <a:ext cx="914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Raster</a:t>
            </a:r>
          </a:p>
        </p:txBody>
      </p:sp>
    </p:spTree>
    <p:extLst>
      <p:ext uri="{BB962C8B-B14F-4D97-AF65-F5344CB8AC3E}">
        <p14:creationId xmlns:p14="http://schemas.microsoft.com/office/powerpoint/2010/main" val="411696606"/>
      </p:ext>
    </p:extLst>
  </p:cSld>
</p:sld>
</file>

<file path=ppt/slides/slide61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59AD65-B043-4AA6-8D66-456080182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D87D24-7BCF-44E9-9940-16898E079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6675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1. HAFTA ÖZETİ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0264C9-C8C1-4E7C-B35E-C889C2C47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38250"/>
            <a:ext cx="68580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GIS, konum ile bilgiyi</a:t>
            </a:r>
          </a:p>
          <a:p xmlns:a="http://schemas.openxmlformats.org/drawingml/2006/main">
            <a:pPr>
              <a:defRPr sz="31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birleştirerek analiz ve</a:t>
            </a:r>
          </a:p>
          <a:p xmlns:a="http://schemas.openxmlformats.org/drawingml/2006/main">
            <a:pPr>
              <a:defRPr sz="31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karar desteği sağlar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AE5AE0-78A8-4773-B5E6-DA3D10CF7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762375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B6EEA6-8390-475A-88E1-F37F852FF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667125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E3E7E9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E3E7E9"/>
                </a:solidFill>
                <a:latin typeface="Aptos"/>
                <a:ea typeface="Aptos"/>
                <a:cs typeface="Aptos"/>
              </a:rPr>
              <a:t>Gerçek dünya katman, geometri ve özniteliklerle modellenir.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D43FF1-AE89-4CEE-87DA-45A47C9E4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429125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66F8F7-C12A-4123-B59D-073E9FE10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333875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E3E7E9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E3E7E9"/>
                </a:solidFill>
                <a:latin typeface="Aptos"/>
                <a:ea typeface="Aptos"/>
                <a:cs typeface="Aptos"/>
              </a:rPr>
              <a:t>İnsan, veri, yazılım, donanım ve yöntem birlikte çalışır.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DC507C-3E0C-43E9-B812-E1E0074FE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095875"/>
            <a:ext cx="15240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565A0A-BD47-4305-B8E7-6E835F425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000625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E3E7E9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E3E7E9"/>
                </a:solidFill>
                <a:latin typeface="Aptos"/>
                <a:ea typeface="Aptos"/>
                <a:cs typeface="Aptos"/>
              </a:rPr>
              <a:t>ArcGIS Pro proje, harita, katman ve tabloyu ortak ortamda yönetir.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5E5254-E231-43D8-96DB-30B065B9D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6048375"/>
            <a:ext cx="781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444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Gelecek hafta: Mekânsal veri ve veri modelleri</a:t>
            </a:r>
          </a:p>
        </p:txBody>
      </p:sp>
    </p:spTree>
    <p:extLst>
      <p:ext uri="{BB962C8B-B14F-4D97-AF65-F5344CB8AC3E}">
        <p14:creationId xmlns:p14="http://schemas.microsoft.com/office/powerpoint/2010/main" val="39985479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2026-09-20T11:52:38.1860000Z</dcterms:created>
  <dcterms:modified xsi:type="dcterms:W3CDTF">2026-09-20T11:52:38.1860000Z</dcterms:modified>
</coreProperties>
</file>