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 bookmarkIdSeed="8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8" r:id="rId2"/>
    <p:sldId id="1454" r:id="rId3"/>
    <p:sldId id="1375" r:id="rId4"/>
    <p:sldId id="1455" r:id="rId5"/>
    <p:sldId id="1456" r:id="rId6"/>
    <p:sldId id="1457" r:id="rId7"/>
    <p:sldId id="1458" r:id="rId8"/>
    <p:sldId id="1459" r:id="rId9"/>
    <p:sldId id="1460" r:id="rId10"/>
    <p:sldId id="1461" r:id="rId11"/>
    <p:sldId id="1462" r:id="rId12"/>
    <p:sldId id="1463" r:id="rId13"/>
    <p:sldId id="1464" r:id="rId14"/>
    <p:sldId id="1465" r:id="rId15"/>
    <p:sldId id="1466" r:id="rId16"/>
    <p:sldId id="1467" r:id="rId17"/>
    <p:sldId id="1468" r:id="rId18"/>
    <p:sldId id="1469" r:id="rId19"/>
    <p:sldId id="1470" r:id="rId20"/>
    <p:sldId id="1471" r:id="rId21"/>
    <p:sldId id="1472" r:id="rId22"/>
    <p:sldId id="1473" r:id="rId23"/>
    <p:sldId id="1474" r:id="rId24"/>
    <p:sldId id="1475" r:id="rId25"/>
    <p:sldId id="1476" r:id="rId26"/>
    <p:sldId id="1477" r:id="rId27"/>
    <p:sldId id="1478" r:id="rId28"/>
    <p:sldId id="1479" r:id="rId29"/>
    <p:sldId id="1480" r:id="rId30"/>
    <p:sldId id="1481" r:id="rId31"/>
    <p:sldId id="1482" r:id="rId32"/>
    <p:sldId id="1483" r:id="rId33"/>
    <p:sldId id="1270" r:id="rId34"/>
  </p:sldIdLst>
  <p:sldSz cx="12192000" cy="6858000"/>
  <p:notesSz cx="6858000" cy="9144000"/>
  <p:embeddedFontLst>
    <p:embeddedFont>
      <p:font typeface="Bebas Kai" panose="020B0604020202020204" charset="-94"/>
      <p:regular r:id="rId37"/>
    </p:embeddedFont>
    <p:embeddedFont>
      <p:font typeface="Cambria" panose="02040503050406030204" pitchFamily="18" charset="0"/>
      <p:regular r:id="rId38"/>
      <p:bold r:id="rId39"/>
      <p:italic r:id="rId40"/>
      <p:boldItalic r:id="rId41"/>
    </p:embeddedFont>
    <p:embeddedFont>
      <p:font typeface="Oswald" panose="00000500000000000000" pitchFamily="2" charset="-94"/>
      <p:regular r:id="rId42"/>
      <p:bold r:id="rId43"/>
    </p:embeddedFont>
    <p:embeddedFont>
      <p:font typeface="Oswald Medium" panose="00000600000000000000" pitchFamily="2" charset="-94"/>
      <p:regular r:id="rId44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5135FBDB-D62D-42A2-99B8-5BC1B0154A2C}">
          <p14:sldIdLst>
            <p14:sldId id="258"/>
            <p14:sldId id="1454"/>
            <p14:sldId id="1375"/>
            <p14:sldId id="1455"/>
            <p14:sldId id="1456"/>
            <p14:sldId id="1457"/>
            <p14:sldId id="1458"/>
            <p14:sldId id="1459"/>
            <p14:sldId id="1460"/>
            <p14:sldId id="1461"/>
            <p14:sldId id="1462"/>
            <p14:sldId id="1463"/>
            <p14:sldId id="1464"/>
            <p14:sldId id="1465"/>
            <p14:sldId id="1466"/>
            <p14:sldId id="1467"/>
            <p14:sldId id="1468"/>
            <p14:sldId id="1469"/>
            <p14:sldId id="1470"/>
            <p14:sldId id="1471"/>
            <p14:sldId id="1472"/>
            <p14:sldId id="1473"/>
            <p14:sldId id="1474"/>
            <p14:sldId id="1475"/>
            <p14:sldId id="1476"/>
            <p14:sldId id="1477"/>
            <p14:sldId id="1478"/>
            <p14:sldId id="1479"/>
            <p14:sldId id="1480"/>
            <p14:sldId id="1481"/>
            <p14:sldId id="1482"/>
            <p14:sldId id="1483"/>
            <p14:sldId id="1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56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CC"/>
    <a:srgbClr val="CCFFFF"/>
    <a:srgbClr val="0D0D0D"/>
    <a:srgbClr val="010101"/>
    <a:srgbClr val="000000"/>
    <a:srgbClr val="020202"/>
    <a:srgbClr val="070707"/>
    <a:srgbClr val="040404"/>
    <a:srgbClr val="030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2" autoAdjust="0"/>
    <p:restoredTop sz="93197" autoAdjust="0"/>
  </p:normalViewPr>
  <p:slideViewPr>
    <p:cSldViewPr snapToGrid="0" snapToObjects="1" showGuides="1">
      <p:cViewPr varScale="1">
        <p:scale>
          <a:sx n="83" d="100"/>
          <a:sy n="83" d="100"/>
        </p:scale>
        <p:origin x="595" y="77"/>
      </p:cViewPr>
      <p:guideLst>
        <p:guide orient="horz" pos="2137"/>
        <p:guide pos="3840"/>
        <p:guide pos="1980"/>
        <p:guide pos="567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9" d="100"/>
          <a:sy n="109" d="100"/>
        </p:scale>
        <p:origin x="412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994C5B1-5D64-DD4B-84CE-49467066B0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8A759C-D84B-4B42-8853-5AD67C22976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2DC6E-1291-DF47-962B-9B9061A83F1C}" type="datetimeFigureOut">
              <a:rPr lang="es-ES" smtClean="0">
                <a:latin typeface="Arial" panose="020B0604020202020204" pitchFamily="34" charset="0"/>
              </a:rPr>
              <a:t>01/02/2025</a:t>
            </a:fld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AD584F3-7A75-DD44-B0D1-77A51EC860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45AAE84-ECC6-E14F-A668-AAE3D721860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41CD7D-B8C2-994D-ACDC-667552003B3D}" type="slidenum">
              <a:rPr lang="es-ES" smtClean="0">
                <a:latin typeface="Arial" panose="020B0604020202020204" pitchFamily="34" charset="0"/>
              </a:rPr>
              <a:t>‹#›</a:t>
            </a:fld>
            <a:endParaRPr lang="es-E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0815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79F28-E98A-4489-9609-397574D65B0B}" type="datetimeFigureOut">
              <a:rPr lang="tr-TR" smtClean="0"/>
              <a:t>1.02.2025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C790BA-AB68-43E9-A8CB-55A0BDB47C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062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C790BA-AB68-43E9-A8CB-55A0BDB47CF1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99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mask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9528D0E8-2A0B-C649-8858-224708176E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79159" y="1"/>
            <a:ext cx="5512759" cy="6879706"/>
          </a:xfrm>
          <a:custGeom>
            <a:avLst/>
            <a:gdLst>
              <a:gd name="connsiteX0" fmla="*/ 4887968 w 5512759"/>
              <a:gd name="connsiteY0" fmla="*/ 0 h 6872471"/>
              <a:gd name="connsiteX1" fmla="*/ 5510449 w 5512759"/>
              <a:gd name="connsiteY1" fmla="*/ 0 h 6872471"/>
              <a:gd name="connsiteX2" fmla="*/ 5509034 w 5512759"/>
              <a:gd name="connsiteY2" fmla="*/ 1710229 h 6872471"/>
              <a:gd name="connsiteX3" fmla="*/ 5512759 w 5512759"/>
              <a:gd name="connsiteY3" fmla="*/ 5162245 h 6872471"/>
              <a:gd name="connsiteX4" fmla="*/ 5511344 w 5512759"/>
              <a:gd name="connsiteY4" fmla="*/ 6872471 h 6872471"/>
              <a:gd name="connsiteX5" fmla="*/ 3379767 w 5512759"/>
              <a:gd name="connsiteY5" fmla="*/ 6872471 h 6872471"/>
              <a:gd name="connsiteX6" fmla="*/ 3078404 w 5512759"/>
              <a:gd name="connsiteY6" fmla="*/ 6857254 h 6872471"/>
              <a:gd name="connsiteX7" fmla="*/ 0 w 5512759"/>
              <a:gd name="connsiteY7" fmla="*/ 3445957 h 6872471"/>
              <a:gd name="connsiteX8" fmla="*/ 3429000 w 5512759"/>
              <a:gd name="connsiteY8" fmla="*/ 16957 h 6872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2759" h="6872471">
                <a:moveTo>
                  <a:pt x="4887968" y="0"/>
                </a:moveTo>
                <a:lnTo>
                  <a:pt x="5510449" y="0"/>
                </a:lnTo>
                <a:lnTo>
                  <a:pt x="5509034" y="1710229"/>
                </a:lnTo>
                <a:cubicBezTo>
                  <a:pt x="5509546" y="2859002"/>
                  <a:pt x="5512247" y="4013471"/>
                  <a:pt x="5512759" y="5162245"/>
                </a:cubicBezTo>
                <a:lnTo>
                  <a:pt x="5511344" y="6872471"/>
                </a:lnTo>
                <a:lnTo>
                  <a:pt x="3379767" y="6872471"/>
                </a:lnTo>
                <a:lnTo>
                  <a:pt x="3078404" y="6857254"/>
                </a:lnTo>
                <a:cubicBezTo>
                  <a:pt x="1349310" y="6681655"/>
                  <a:pt x="0" y="5221382"/>
                  <a:pt x="0" y="3445957"/>
                </a:cubicBezTo>
                <a:cubicBezTo>
                  <a:pt x="0" y="1552171"/>
                  <a:pt x="1535214" y="16957"/>
                  <a:pt x="3429000" y="16957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C121EFA1-0660-7245-815A-090D8A0705B4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1F56A115-5BB6-284D-8F6A-B2B73D8A5C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  <p:sp>
        <p:nvSpPr>
          <p:cNvPr id="22" name="Marcador de posición de imagen 21">
            <a:extLst>
              <a:ext uri="{FF2B5EF4-FFF2-40B4-BE49-F238E27FC236}">
                <a16:creationId xmlns:a16="http://schemas.microsoft.com/office/drawing/2014/main" id="{8B69E1D2-DE1C-024E-BBA6-E08578A0A3F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9692" y="4000500"/>
            <a:ext cx="2339408" cy="2339408"/>
          </a:xfrm>
          <a:custGeom>
            <a:avLst/>
            <a:gdLst>
              <a:gd name="connsiteX0" fmla="*/ 1806008 w 3612016"/>
              <a:gd name="connsiteY0" fmla="*/ 0 h 3612016"/>
              <a:gd name="connsiteX1" fmla="*/ 3612016 w 3612016"/>
              <a:gd name="connsiteY1" fmla="*/ 1806008 h 3612016"/>
              <a:gd name="connsiteX2" fmla="*/ 1806008 w 3612016"/>
              <a:gd name="connsiteY2" fmla="*/ 3612016 h 3612016"/>
              <a:gd name="connsiteX3" fmla="*/ 0 w 3612016"/>
              <a:gd name="connsiteY3" fmla="*/ 1806008 h 3612016"/>
              <a:gd name="connsiteX4" fmla="*/ 1806008 w 3612016"/>
              <a:gd name="connsiteY4" fmla="*/ 0 h 3612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2016" h="3612016">
                <a:moveTo>
                  <a:pt x="1806008" y="0"/>
                </a:moveTo>
                <a:cubicBezTo>
                  <a:pt x="2803439" y="0"/>
                  <a:pt x="3612016" y="808577"/>
                  <a:pt x="3612016" y="1806008"/>
                </a:cubicBezTo>
                <a:cubicBezTo>
                  <a:pt x="3612016" y="2803439"/>
                  <a:pt x="2803439" y="3612016"/>
                  <a:pt x="1806008" y="3612016"/>
                </a:cubicBezTo>
                <a:cubicBezTo>
                  <a:pt x="808577" y="3612016"/>
                  <a:pt x="0" y="2803439"/>
                  <a:pt x="0" y="1806008"/>
                </a:cubicBezTo>
                <a:cubicBezTo>
                  <a:pt x="0" y="808577"/>
                  <a:pt x="808577" y="0"/>
                  <a:pt x="180600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</a:p>
          <a:p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7" name="Marcador de número de diapositiva 9">
            <a:extLst>
              <a:ext uri="{FF2B5EF4-FFF2-40B4-BE49-F238E27FC236}">
                <a16:creationId xmlns:a16="http://schemas.microsoft.com/office/drawing/2014/main" id="{ACDDCF05-3029-D141-965D-567ABF48D331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‹#›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88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mask-righ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3A168206-BBEC-0344-A602-829CDB5C19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79159" y="1"/>
            <a:ext cx="5512759" cy="6879706"/>
          </a:xfrm>
          <a:custGeom>
            <a:avLst/>
            <a:gdLst>
              <a:gd name="connsiteX0" fmla="*/ 4887968 w 5512759"/>
              <a:gd name="connsiteY0" fmla="*/ 0 h 6872471"/>
              <a:gd name="connsiteX1" fmla="*/ 5510449 w 5512759"/>
              <a:gd name="connsiteY1" fmla="*/ 0 h 6872471"/>
              <a:gd name="connsiteX2" fmla="*/ 5509034 w 5512759"/>
              <a:gd name="connsiteY2" fmla="*/ 1710229 h 6872471"/>
              <a:gd name="connsiteX3" fmla="*/ 5512759 w 5512759"/>
              <a:gd name="connsiteY3" fmla="*/ 5162245 h 6872471"/>
              <a:gd name="connsiteX4" fmla="*/ 5511344 w 5512759"/>
              <a:gd name="connsiteY4" fmla="*/ 6872471 h 6872471"/>
              <a:gd name="connsiteX5" fmla="*/ 3379767 w 5512759"/>
              <a:gd name="connsiteY5" fmla="*/ 6872471 h 6872471"/>
              <a:gd name="connsiteX6" fmla="*/ 3078404 w 5512759"/>
              <a:gd name="connsiteY6" fmla="*/ 6857254 h 6872471"/>
              <a:gd name="connsiteX7" fmla="*/ 0 w 5512759"/>
              <a:gd name="connsiteY7" fmla="*/ 3445957 h 6872471"/>
              <a:gd name="connsiteX8" fmla="*/ 3429000 w 5512759"/>
              <a:gd name="connsiteY8" fmla="*/ 16957 h 6872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2759" h="6872471">
                <a:moveTo>
                  <a:pt x="4887968" y="0"/>
                </a:moveTo>
                <a:lnTo>
                  <a:pt x="5510449" y="0"/>
                </a:lnTo>
                <a:lnTo>
                  <a:pt x="5509034" y="1710229"/>
                </a:lnTo>
                <a:cubicBezTo>
                  <a:pt x="5509546" y="2859002"/>
                  <a:pt x="5512247" y="4013471"/>
                  <a:pt x="5512759" y="5162245"/>
                </a:cubicBezTo>
                <a:lnTo>
                  <a:pt x="5511344" y="6872471"/>
                </a:lnTo>
                <a:lnTo>
                  <a:pt x="3379767" y="6872471"/>
                </a:lnTo>
                <a:lnTo>
                  <a:pt x="3078404" y="6857254"/>
                </a:lnTo>
                <a:cubicBezTo>
                  <a:pt x="1349310" y="6681655"/>
                  <a:pt x="0" y="5221382"/>
                  <a:pt x="0" y="3445957"/>
                </a:cubicBezTo>
                <a:cubicBezTo>
                  <a:pt x="0" y="1552171"/>
                  <a:pt x="1535214" y="16957"/>
                  <a:pt x="3429000" y="16957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028EA0B3-BC8C-6142-87B7-2AD2DD9C2051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7CDAF087-8003-5E46-A72B-E9CBF6EFD7AD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‹#›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  <p:sp>
        <p:nvSpPr>
          <p:cNvPr id="11" name="Marcador de texto 13">
            <a:extLst>
              <a:ext uri="{FF2B5EF4-FFF2-40B4-BE49-F238E27FC236}">
                <a16:creationId xmlns:a16="http://schemas.microsoft.com/office/drawing/2014/main" id="{DDCC12D5-EE91-4E47-AFDD-53C74229D7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389682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-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0AC09B4D-F42F-714A-848A-CE26871CDE1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08588" y="1879600"/>
            <a:ext cx="1339850" cy="1684338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Marcador de posición de imagen 9">
            <a:extLst>
              <a:ext uri="{FF2B5EF4-FFF2-40B4-BE49-F238E27FC236}">
                <a16:creationId xmlns:a16="http://schemas.microsoft.com/office/drawing/2014/main" id="{6203C20F-E878-7745-A366-EB1EEA4CAB9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815388" y="1879600"/>
            <a:ext cx="1339850" cy="1684338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2" name="Marcador de posición de imagen 9">
            <a:extLst>
              <a:ext uri="{FF2B5EF4-FFF2-40B4-BE49-F238E27FC236}">
                <a16:creationId xmlns:a16="http://schemas.microsoft.com/office/drawing/2014/main" id="{B9F55B83-D026-7544-BF73-70F5BFCBAA0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208588" y="4279900"/>
            <a:ext cx="1339850" cy="1684338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3" name="Marcador de posición de imagen 9">
            <a:extLst>
              <a:ext uri="{FF2B5EF4-FFF2-40B4-BE49-F238E27FC236}">
                <a16:creationId xmlns:a16="http://schemas.microsoft.com/office/drawing/2014/main" id="{9C3D87E3-091F-AC41-95B4-2D73D9F0DB1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815388" y="4279900"/>
            <a:ext cx="1339850" cy="1684338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9A35D9AE-BFB8-1B43-9EB7-82FB380413C3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9">
            <a:extLst>
              <a:ext uri="{FF2B5EF4-FFF2-40B4-BE49-F238E27FC236}">
                <a16:creationId xmlns:a16="http://schemas.microsoft.com/office/drawing/2014/main" id="{85D425BC-40F0-6D44-82AC-03D116BAE309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‹#›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7D6B23A4-0F69-0F47-8859-5AFA13FB6E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403344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A1F7809-82AE-CB46-8BAB-0FD8AC0DD0F3}"/>
              </a:ext>
            </a:extLst>
          </p:cNvPr>
          <p:cNvSpPr/>
          <p:nvPr userDrawn="1"/>
        </p:nvSpPr>
        <p:spPr>
          <a:xfrm>
            <a:off x="8446576" y="0"/>
            <a:ext cx="3745423" cy="68699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posición de imagen 9">
            <a:extLst>
              <a:ext uri="{FF2B5EF4-FFF2-40B4-BE49-F238E27FC236}">
                <a16:creationId xmlns:a16="http://schemas.microsoft.com/office/drawing/2014/main" id="{6F9A8907-94C5-6A44-8667-BEF088CBAF4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446574" y="-1"/>
            <a:ext cx="3745425" cy="1816259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4C47773C-5BDE-1A4C-8BF7-928712EE80FB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número de diapositiva 9">
            <a:extLst>
              <a:ext uri="{FF2B5EF4-FFF2-40B4-BE49-F238E27FC236}">
                <a16:creationId xmlns:a16="http://schemas.microsoft.com/office/drawing/2014/main" id="{D3413417-2D71-8341-BC2A-E2EDCFBE22EB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‹#›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  <p:sp>
        <p:nvSpPr>
          <p:cNvPr id="12" name="Marcador de texto 13">
            <a:extLst>
              <a:ext uri="{FF2B5EF4-FFF2-40B4-BE49-F238E27FC236}">
                <a16:creationId xmlns:a16="http://schemas.microsoft.com/office/drawing/2014/main" id="{C96F1A72-AFC7-434E-933D-572130FE48E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52900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áfico 16">
            <a:extLst>
              <a:ext uri="{FF2B5EF4-FFF2-40B4-BE49-F238E27FC236}">
                <a16:creationId xmlns:a16="http://schemas.microsoft.com/office/drawing/2014/main" id="{983BFF8A-5CB0-8944-B133-8711959CEB60}"/>
              </a:ext>
            </a:extLst>
          </p:cNvPr>
          <p:cNvSpPr/>
          <p:nvPr userDrawn="1"/>
        </p:nvSpPr>
        <p:spPr>
          <a:xfrm rot="10800000">
            <a:off x="-11876" y="-4751"/>
            <a:ext cx="5512842" cy="6886943"/>
          </a:xfrm>
          <a:custGeom>
            <a:avLst/>
            <a:gdLst>
              <a:gd name="connsiteX0" fmla="*/ 3429000 w 6858000"/>
              <a:gd name="connsiteY0" fmla="*/ 6858000 h 6858000"/>
              <a:gd name="connsiteX1" fmla="*/ 0 w 6858000"/>
              <a:gd name="connsiteY1" fmla="*/ 3429000 h 6858000"/>
              <a:gd name="connsiteX2" fmla="*/ 3429000 w 6858000"/>
              <a:gd name="connsiteY2" fmla="*/ 0 h 6858000"/>
              <a:gd name="connsiteX3" fmla="*/ 6858000 w 6858000"/>
              <a:gd name="connsiteY3" fmla="*/ 0 h 6858000"/>
              <a:gd name="connsiteX4" fmla="*/ 6858000 w 6858000"/>
              <a:gd name="connsiteY4" fmla="*/ 6858000 h 6858000"/>
              <a:gd name="connsiteX5" fmla="*/ 3429000 w 6858000"/>
              <a:gd name="connsiteY5" fmla="*/ 6858000 h 6858000"/>
              <a:gd name="connsiteX0" fmla="*/ 3429000 w 6858000"/>
              <a:gd name="connsiteY0" fmla="*/ 6858000 h 6874626"/>
              <a:gd name="connsiteX1" fmla="*/ 0 w 6858000"/>
              <a:gd name="connsiteY1" fmla="*/ 3429000 h 6874626"/>
              <a:gd name="connsiteX2" fmla="*/ 3429000 w 6858000"/>
              <a:gd name="connsiteY2" fmla="*/ 0 h 6874626"/>
              <a:gd name="connsiteX3" fmla="*/ 6858000 w 6858000"/>
              <a:gd name="connsiteY3" fmla="*/ 0 h 6874626"/>
              <a:gd name="connsiteX4" fmla="*/ 5095702 w 6858000"/>
              <a:gd name="connsiteY4" fmla="*/ 6874626 h 6874626"/>
              <a:gd name="connsiteX5" fmla="*/ 3429000 w 6858000"/>
              <a:gd name="connsiteY5" fmla="*/ 6858000 h 6874626"/>
              <a:gd name="connsiteX0" fmla="*/ 3429000 w 5112327"/>
              <a:gd name="connsiteY0" fmla="*/ 6858000 h 6874626"/>
              <a:gd name="connsiteX1" fmla="*/ 0 w 5112327"/>
              <a:gd name="connsiteY1" fmla="*/ 3429000 h 6874626"/>
              <a:gd name="connsiteX2" fmla="*/ 3429000 w 5112327"/>
              <a:gd name="connsiteY2" fmla="*/ 0 h 6874626"/>
              <a:gd name="connsiteX3" fmla="*/ 5112327 w 5112327"/>
              <a:gd name="connsiteY3" fmla="*/ 33251 h 6874626"/>
              <a:gd name="connsiteX4" fmla="*/ 5095702 w 5112327"/>
              <a:gd name="connsiteY4" fmla="*/ 6874626 h 6874626"/>
              <a:gd name="connsiteX5" fmla="*/ 3429000 w 5112327"/>
              <a:gd name="connsiteY5" fmla="*/ 6858000 h 6874626"/>
              <a:gd name="connsiteX0" fmla="*/ 3429000 w 5095903"/>
              <a:gd name="connsiteY0" fmla="*/ 6858000 h 6874626"/>
              <a:gd name="connsiteX1" fmla="*/ 0 w 5095903"/>
              <a:gd name="connsiteY1" fmla="*/ 3429000 h 6874626"/>
              <a:gd name="connsiteX2" fmla="*/ 3429000 w 5095903"/>
              <a:gd name="connsiteY2" fmla="*/ 0 h 6874626"/>
              <a:gd name="connsiteX3" fmla="*/ 4995949 w 5095903"/>
              <a:gd name="connsiteY3" fmla="*/ 16625 h 6874626"/>
              <a:gd name="connsiteX4" fmla="*/ 5095702 w 5095903"/>
              <a:gd name="connsiteY4" fmla="*/ 6874626 h 6874626"/>
              <a:gd name="connsiteX5" fmla="*/ 3429000 w 5095903"/>
              <a:gd name="connsiteY5" fmla="*/ 6858000 h 6874626"/>
              <a:gd name="connsiteX0" fmla="*/ 3429000 w 5096182"/>
              <a:gd name="connsiteY0" fmla="*/ 6874626 h 6891252"/>
              <a:gd name="connsiteX1" fmla="*/ 0 w 5096182"/>
              <a:gd name="connsiteY1" fmla="*/ 3445626 h 6891252"/>
              <a:gd name="connsiteX2" fmla="*/ 3429000 w 5096182"/>
              <a:gd name="connsiteY2" fmla="*/ 16626 h 6891252"/>
              <a:gd name="connsiteX3" fmla="*/ 5062451 w 5096182"/>
              <a:gd name="connsiteY3" fmla="*/ 0 h 6891252"/>
              <a:gd name="connsiteX4" fmla="*/ 5095702 w 5096182"/>
              <a:gd name="connsiteY4" fmla="*/ 6891252 h 6891252"/>
              <a:gd name="connsiteX5" fmla="*/ 3429000 w 5096182"/>
              <a:gd name="connsiteY5" fmla="*/ 6874626 h 6891252"/>
              <a:gd name="connsiteX0" fmla="*/ 3429000 w 5096280"/>
              <a:gd name="connsiteY0" fmla="*/ 6866534 h 6883160"/>
              <a:gd name="connsiteX1" fmla="*/ 0 w 5096280"/>
              <a:gd name="connsiteY1" fmla="*/ 3437534 h 6883160"/>
              <a:gd name="connsiteX2" fmla="*/ 3429000 w 5096280"/>
              <a:gd name="connsiteY2" fmla="*/ 8534 h 6883160"/>
              <a:gd name="connsiteX3" fmla="*/ 5070543 w 5096280"/>
              <a:gd name="connsiteY3" fmla="*/ 0 h 6883160"/>
              <a:gd name="connsiteX4" fmla="*/ 5095702 w 5096280"/>
              <a:gd name="connsiteY4" fmla="*/ 6883160 h 6883160"/>
              <a:gd name="connsiteX5" fmla="*/ 3429000 w 5096280"/>
              <a:gd name="connsiteY5" fmla="*/ 6866534 h 6883160"/>
              <a:gd name="connsiteX0" fmla="*/ 3429000 w 5097206"/>
              <a:gd name="connsiteY0" fmla="*/ 6858442 h 6875068"/>
              <a:gd name="connsiteX1" fmla="*/ 0 w 5097206"/>
              <a:gd name="connsiteY1" fmla="*/ 3429442 h 6875068"/>
              <a:gd name="connsiteX2" fmla="*/ 3429000 w 5097206"/>
              <a:gd name="connsiteY2" fmla="*/ 442 h 6875068"/>
              <a:gd name="connsiteX3" fmla="*/ 5094819 w 5097206"/>
              <a:gd name="connsiteY3" fmla="*/ 0 h 6875068"/>
              <a:gd name="connsiteX4" fmla="*/ 5095702 w 5097206"/>
              <a:gd name="connsiteY4" fmla="*/ 6875068 h 6875068"/>
              <a:gd name="connsiteX5" fmla="*/ 3429000 w 5097206"/>
              <a:gd name="connsiteY5" fmla="*/ 6858442 h 6875068"/>
              <a:gd name="connsiteX0" fmla="*/ 3429000 w 5511391"/>
              <a:gd name="connsiteY0" fmla="*/ 6858442 h 6863193"/>
              <a:gd name="connsiteX1" fmla="*/ 0 w 5511391"/>
              <a:gd name="connsiteY1" fmla="*/ 3429442 h 6863193"/>
              <a:gd name="connsiteX2" fmla="*/ 3429000 w 5511391"/>
              <a:gd name="connsiteY2" fmla="*/ 442 h 6863193"/>
              <a:gd name="connsiteX3" fmla="*/ 5094819 w 5511391"/>
              <a:gd name="connsiteY3" fmla="*/ 0 h 6863193"/>
              <a:gd name="connsiteX4" fmla="*/ 5511338 w 5511391"/>
              <a:gd name="connsiteY4" fmla="*/ 6863193 h 6863193"/>
              <a:gd name="connsiteX5" fmla="*/ 3429000 w 5511391"/>
              <a:gd name="connsiteY5" fmla="*/ 6858442 h 6863193"/>
              <a:gd name="connsiteX0" fmla="*/ 3429000 w 5512842"/>
              <a:gd name="connsiteY0" fmla="*/ 6882192 h 6886943"/>
              <a:gd name="connsiteX1" fmla="*/ 0 w 5512842"/>
              <a:gd name="connsiteY1" fmla="*/ 3453192 h 6886943"/>
              <a:gd name="connsiteX2" fmla="*/ 3429000 w 5512842"/>
              <a:gd name="connsiteY2" fmla="*/ 24192 h 6886943"/>
              <a:gd name="connsiteX3" fmla="*/ 5510455 w 5512842"/>
              <a:gd name="connsiteY3" fmla="*/ 0 h 6886943"/>
              <a:gd name="connsiteX4" fmla="*/ 5511338 w 5512842"/>
              <a:gd name="connsiteY4" fmla="*/ 6886943 h 6886943"/>
              <a:gd name="connsiteX5" fmla="*/ 3429000 w 5512842"/>
              <a:gd name="connsiteY5" fmla="*/ 6882192 h 6886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12842" h="6886943">
                <a:moveTo>
                  <a:pt x="3429000" y="6882192"/>
                </a:moveTo>
                <a:cubicBezTo>
                  <a:pt x="1535214" y="6882192"/>
                  <a:pt x="0" y="5346978"/>
                  <a:pt x="0" y="3453192"/>
                </a:cubicBezTo>
                <a:cubicBezTo>
                  <a:pt x="0" y="1559406"/>
                  <a:pt x="1535214" y="24192"/>
                  <a:pt x="3429000" y="24192"/>
                </a:cubicBezTo>
                <a:lnTo>
                  <a:pt x="5510455" y="0"/>
                </a:lnTo>
                <a:cubicBezTo>
                  <a:pt x="5504913" y="2280458"/>
                  <a:pt x="5516880" y="4606485"/>
                  <a:pt x="5511338" y="6886943"/>
                </a:cubicBezTo>
                <a:lnTo>
                  <a:pt x="3429000" y="68821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8" name="Marcador de posición de imagen 9">
            <a:extLst>
              <a:ext uri="{FF2B5EF4-FFF2-40B4-BE49-F238E27FC236}">
                <a16:creationId xmlns:a16="http://schemas.microsoft.com/office/drawing/2014/main" id="{8CDAC202-F6DE-ED45-AAE5-1BDD4ADD184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39799" y="1701021"/>
            <a:ext cx="3098799" cy="4047066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E4F574CE-04D4-8040-B167-F7E97568A05A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número de diapositiva 9">
            <a:extLst>
              <a:ext uri="{FF2B5EF4-FFF2-40B4-BE49-F238E27FC236}">
                <a16:creationId xmlns:a16="http://schemas.microsoft.com/office/drawing/2014/main" id="{73E0A9E4-E673-0348-96EC-913FB0AD6386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‹#›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  <p:sp>
        <p:nvSpPr>
          <p:cNvPr id="12" name="Marcador de texto 13">
            <a:extLst>
              <a:ext uri="{FF2B5EF4-FFF2-40B4-BE49-F238E27FC236}">
                <a16:creationId xmlns:a16="http://schemas.microsoft.com/office/drawing/2014/main" id="{DAE3C658-EAB4-2443-BCAC-A3E3FB28EC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327367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-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F0DB74E1-8E18-5543-A146-69091537A94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70812" y="1323038"/>
            <a:ext cx="1593087" cy="1593087"/>
          </a:xfrm>
          <a:custGeom>
            <a:avLst/>
            <a:gdLst>
              <a:gd name="connsiteX0" fmla="*/ 1806008 w 3612016"/>
              <a:gd name="connsiteY0" fmla="*/ 0 h 3612016"/>
              <a:gd name="connsiteX1" fmla="*/ 3612016 w 3612016"/>
              <a:gd name="connsiteY1" fmla="*/ 1806008 h 3612016"/>
              <a:gd name="connsiteX2" fmla="*/ 1806008 w 3612016"/>
              <a:gd name="connsiteY2" fmla="*/ 3612016 h 3612016"/>
              <a:gd name="connsiteX3" fmla="*/ 0 w 3612016"/>
              <a:gd name="connsiteY3" fmla="*/ 1806008 h 3612016"/>
              <a:gd name="connsiteX4" fmla="*/ 1806008 w 3612016"/>
              <a:gd name="connsiteY4" fmla="*/ 0 h 3612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2016" h="3612016">
                <a:moveTo>
                  <a:pt x="1806008" y="0"/>
                </a:moveTo>
                <a:cubicBezTo>
                  <a:pt x="2803439" y="0"/>
                  <a:pt x="3612016" y="808577"/>
                  <a:pt x="3612016" y="1806008"/>
                </a:cubicBezTo>
                <a:cubicBezTo>
                  <a:pt x="3612016" y="2803439"/>
                  <a:pt x="2803439" y="3612016"/>
                  <a:pt x="1806008" y="3612016"/>
                </a:cubicBezTo>
                <a:cubicBezTo>
                  <a:pt x="808577" y="3612016"/>
                  <a:pt x="0" y="2803439"/>
                  <a:pt x="0" y="1806008"/>
                </a:cubicBezTo>
                <a:cubicBezTo>
                  <a:pt x="0" y="808577"/>
                  <a:pt x="808577" y="0"/>
                  <a:pt x="180600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mage</a:t>
            </a:r>
            <a:endParaRPr lang="es-ES" dirty="0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E04DCE5C-0FBB-2446-BF75-2C546C1DD6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006847" y="1323038"/>
            <a:ext cx="1593087" cy="1593087"/>
          </a:xfrm>
          <a:custGeom>
            <a:avLst/>
            <a:gdLst>
              <a:gd name="connsiteX0" fmla="*/ 1806008 w 3612016"/>
              <a:gd name="connsiteY0" fmla="*/ 0 h 3612016"/>
              <a:gd name="connsiteX1" fmla="*/ 3612016 w 3612016"/>
              <a:gd name="connsiteY1" fmla="*/ 1806008 h 3612016"/>
              <a:gd name="connsiteX2" fmla="*/ 1806008 w 3612016"/>
              <a:gd name="connsiteY2" fmla="*/ 3612016 h 3612016"/>
              <a:gd name="connsiteX3" fmla="*/ 0 w 3612016"/>
              <a:gd name="connsiteY3" fmla="*/ 1806008 h 3612016"/>
              <a:gd name="connsiteX4" fmla="*/ 1806008 w 3612016"/>
              <a:gd name="connsiteY4" fmla="*/ 0 h 3612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2016" h="3612016">
                <a:moveTo>
                  <a:pt x="1806008" y="0"/>
                </a:moveTo>
                <a:cubicBezTo>
                  <a:pt x="2803439" y="0"/>
                  <a:pt x="3612016" y="808577"/>
                  <a:pt x="3612016" y="1806008"/>
                </a:cubicBezTo>
                <a:cubicBezTo>
                  <a:pt x="3612016" y="2803439"/>
                  <a:pt x="2803439" y="3612016"/>
                  <a:pt x="1806008" y="3612016"/>
                </a:cubicBezTo>
                <a:cubicBezTo>
                  <a:pt x="808577" y="3612016"/>
                  <a:pt x="0" y="2803439"/>
                  <a:pt x="0" y="1806008"/>
                </a:cubicBezTo>
                <a:cubicBezTo>
                  <a:pt x="0" y="808577"/>
                  <a:pt x="808577" y="0"/>
                  <a:pt x="180600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mage</a:t>
            </a:r>
            <a:endParaRPr lang="es-ES" dirty="0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02A6F34B-CDF5-754C-84A0-5BB51F2F0A7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924250" y="1323038"/>
            <a:ext cx="1593087" cy="1593087"/>
          </a:xfrm>
          <a:custGeom>
            <a:avLst/>
            <a:gdLst>
              <a:gd name="connsiteX0" fmla="*/ 1806008 w 3612016"/>
              <a:gd name="connsiteY0" fmla="*/ 0 h 3612016"/>
              <a:gd name="connsiteX1" fmla="*/ 3612016 w 3612016"/>
              <a:gd name="connsiteY1" fmla="*/ 1806008 h 3612016"/>
              <a:gd name="connsiteX2" fmla="*/ 1806008 w 3612016"/>
              <a:gd name="connsiteY2" fmla="*/ 3612016 h 3612016"/>
              <a:gd name="connsiteX3" fmla="*/ 0 w 3612016"/>
              <a:gd name="connsiteY3" fmla="*/ 1806008 h 3612016"/>
              <a:gd name="connsiteX4" fmla="*/ 1806008 w 3612016"/>
              <a:gd name="connsiteY4" fmla="*/ 0 h 3612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2016" h="3612016">
                <a:moveTo>
                  <a:pt x="1806008" y="0"/>
                </a:moveTo>
                <a:cubicBezTo>
                  <a:pt x="2803439" y="0"/>
                  <a:pt x="3612016" y="808577"/>
                  <a:pt x="3612016" y="1806008"/>
                </a:cubicBezTo>
                <a:cubicBezTo>
                  <a:pt x="3612016" y="2803439"/>
                  <a:pt x="2803439" y="3612016"/>
                  <a:pt x="1806008" y="3612016"/>
                </a:cubicBezTo>
                <a:cubicBezTo>
                  <a:pt x="808577" y="3612016"/>
                  <a:pt x="0" y="2803439"/>
                  <a:pt x="0" y="1806008"/>
                </a:cubicBezTo>
                <a:cubicBezTo>
                  <a:pt x="0" y="808577"/>
                  <a:pt x="808577" y="0"/>
                  <a:pt x="180600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mage</a:t>
            </a:r>
            <a:endParaRPr lang="es-ES" dirty="0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DE08859C-9E21-3649-A360-0652754BDEB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710042" y="1323038"/>
            <a:ext cx="1593087" cy="1593087"/>
          </a:xfrm>
          <a:custGeom>
            <a:avLst/>
            <a:gdLst>
              <a:gd name="connsiteX0" fmla="*/ 1806008 w 3612016"/>
              <a:gd name="connsiteY0" fmla="*/ 0 h 3612016"/>
              <a:gd name="connsiteX1" fmla="*/ 3612016 w 3612016"/>
              <a:gd name="connsiteY1" fmla="*/ 1806008 h 3612016"/>
              <a:gd name="connsiteX2" fmla="*/ 1806008 w 3612016"/>
              <a:gd name="connsiteY2" fmla="*/ 3612016 h 3612016"/>
              <a:gd name="connsiteX3" fmla="*/ 0 w 3612016"/>
              <a:gd name="connsiteY3" fmla="*/ 1806008 h 3612016"/>
              <a:gd name="connsiteX4" fmla="*/ 1806008 w 3612016"/>
              <a:gd name="connsiteY4" fmla="*/ 0 h 3612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2016" h="3612016">
                <a:moveTo>
                  <a:pt x="1806008" y="0"/>
                </a:moveTo>
                <a:cubicBezTo>
                  <a:pt x="2803439" y="0"/>
                  <a:pt x="3612016" y="808577"/>
                  <a:pt x="3612016" y="1806008"/>
                </a:cubicBezTo>
                <a:cubicBezTo>
                  <a:pt x="3612016" y="2803439"/>
                  <a:pt x="2803439" y="3612016"/>
                  <a:pt x="1806008" y="3612016"/>
                </a:cubicBezTo>
                <a:cubicBezTo>
                  <a:pt x="808577" y="3612016"/>
                  <a:pt x="0" y="2803439"/>
                  <a:pt x="0" y="1806008"/>
                </a:cubicBezTo>
                <a:cubicBezTo>
                  <a:pt x="0" y="808577"/>
                  <a:pt x="808577" y="0"/>
                  <a:pt x="180600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/>
            </a:lvl1pPr>
          </a:lstStyle>
          <a:p>
            <a:r>
              <a:rPr lang="es-ES" dirty="0"/>
              <a:t>Place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mage</a:t>
            </a:r>
            <a:endParaRPr lang="es-ES" dirty="0"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C121EFA1-0660-7245-815A-090D8A0705B4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arcador de número de diapositiva 9">
            <a:extLst>
              <a:ext uri="{FF2B5EF4-FFF2-40B4-BE49-F238E27FC236}">
                <a16:creationId xmlns:a16="http://schemas.microsoft.com/office/drawing/2014/main" id="{B2766EE4-2631-9948-A9C9-8F780ECFE0DA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‹#›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  <p:sp>
        <p:nvSpPr>
          <p:cNvPr id="17" name="Marcador de texto 13">
            <a:extLst>
              <a:ext uri="{FF2B5EF4-FFF2-40B4-BE49-F238E27FC236}">
                <a16:creationId xmlns:a16="http://schemas.microsoft.com/office/drawing/2014/main" id="{7206A3C3-B0FB-0E46-B3BB-379B90E313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395906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D70B7C84-B9E3-4343-B8FF-E675D63D4CFA}"/>
              </a:ext>
            </a:extLst>
          </p:cNvPr>
          <p:cNvCxnSpPr/>
          <p:nvPr userDrawn="1"/>
        </p:nvCxnSpPr>
        <p:spPr>
          <a:xfrm flipH="1">
            <a:off x="11897450" y="425584"/>
            <a:ext cx="2945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número de diapositiva 9">
            <a:extLst>
              <a:ext uri="{FF2B5EF4-FFF2-40B4-BE49-F238E27FC236}">
                <a16:creationId xmlns:a16="http://schemas.microsoft.com/office/drawing/2014/main" id="{6D851B62-A94D-9649-830E-64536EE9F1DA}"/>
              </a:ext>
            </a:extLst>
          </p:cNvPr>
          <p:cNvSpPr txBox="1">
            <a:spLocks/>
          </p:cNvSpPr>
          <p:nvPr userDrawn="1"/>
        </p:nvSpPr>
        <p:spPr>
          <a:xfrm>
            <a:off x="11131826" y="252432"/>
            <a:ext cx="765624" cy="32389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540E274-C6F5-7D40-AAE8-F8E74B52E2D5}" type="slidenum">
              <a:rPr lang="es-ES" sz="1800" b="0" i="0" spc="300" smtClean="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  <a:cs typeface="Consolas" panose="020B0609020204030204" pitchFamily="49" charset="0"/>
              </a:rPr>
              <a:pPr algn="r"/>
              <a:t>‹#›</a:t>
            </a:fld>
            <a:endParaRPr lang="es-ES" sz="18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Oswald" pitchFamily="2" charset="77"/>
              <a:cs typeface="Consolas" panose="020B0609020204030204" pitchFamily="49" charset="0"/>
            </a:endParaRPr>
          </a:p>
        </p:txBody>
      </p:sp>
      <p:sp>
        <p:nvSpPr>
          <p:cNvPr id="5" name="Marcador de texto 13">
            <a:extLst>
              <a:ext uri="{FF2B5EF4-FFF2-40B4-BE49-F238E27FC236}">
                <a16:creationId xmlns:a16="http://schemas.microsoft.com/office/drawing/2014/main" id="{52A53EFD-C219-974C-8055-D757334281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swald" pitchFamily="2" charset="77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252673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4761BEE-B2D3-814C-850B-1E46875EF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WRITE YOUR TITLE HERE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8667C-12FF-C347-8016-3D7B7E825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1C3E71-1E67-234A-80DD-1B72BD9378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79E3E-7912-7547-8B01-B5B97F81ABE7}" type="datetimeFigureOut">
              <a:rPr lang="es-ES" smtClean="0"/>
              <a:t>01/02/2025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32DA67-1090-874C-B35C-9C2A56CEB1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13BFAA-29D1-3A4B-B380-3FAD0A09B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06863-4448-B54D-BBCE-7214055FE02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583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6" r:id="rId2"/>
    <p:sldLayoutId id="2147483650" r:id="rId3"/>
    <p:sldLayoutId id="2147483655" r:id="rId4"/>
    <p:sldLayoutId id="2147483657" r:id="rId5"/>
    <p:sldLayoutId id="2147483649" r:id="rId6"/>
    <p:sldLayoutId id="2147483651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Oswald" pitchFamily="2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erda 47">
            <a:extLst>
              <a:ext uri="{FF2B5EF4-FFF2-40B4-BE49-F238E27FC236}">
                <a16:creationId xmlns:a16="http://schemas.microsoft.com/office/drawing/2014/main" id="{CA8CD09A-460D-9546-A2F5-A21C27BB55B7}"/>
              </a:ext>
            </a:extLst>
          </p:cNvPr>
          <p:cNvSpPr/>
          <p:nvPr/>
        </p:nvSpPr>
        <p:spPr>
          <a:xfrm rot="10800000">
            <a:off x="-1879274" y="0"/>
            <a:ext cx="3321011" cy="3321011"/>
          </a:xfrm>
          <a:prstGeom prst="chord">
            <a:avLst>
              <a:gd name="adj1" fmla="val 5847326"/>
              <a:gd name="adj2" fmla="val 1573501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Oswald Medium" panose="020B0604020202020204" charset="-94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6BDD4C8-FC3C-9040-B16A-9D2615FDC5B9}"/>
              </a:ext>
            </a:extLst>
          </p:cNvPr>
          <p:cNvSpPr txBox="1"/>
          <p:nvPr/>
        </p:nvSpPr>
        <p:spPr>
          <a:xfrm>
            <a:off x="567779" y="2449224"/>
            <a:ext cx="46858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spc="600" dirty="0">
                <a:solidFill>
                  <a:schemeClr val="bg1"/>
                </a:solidFill>
                <a:latin typeface="Oswald Medium" panose="020B0604020202020204" charset="-94"/>
                <a:ea typeface="Roboto" panose="02000000000000000000" pitchFamily="2" charset="0"/>
                <a:cs typeface="Arial" panose="020B0604020202020204" pitchFamily="34" charset="0"/>
              </a:rPr>
              <a:t>Ankara Bilim </a:t>
            </a:r>
            <a:r>
              <a:rPr lang="tr-TR" sz="1600" spc="600" dirty="0" err="1">
                <a:solidFill>
                  <a:schemeClr val="bg1"/>
                </a:solidFill>
                <a:latin typeface="Oswald Medium" panose="020B0604020202020204" charset="-94"/>
                <a:ea typeface="Roboto" panose="02000000000000000000" pitchFamily="2" charset="0"/>
                <a:cs typeface="Arial" panose="020B0604020202020204" pitchFamily="34" charset="0"/>
              </a:rPr>
              <a:t>University</a:t>
            </a:r>
            <a:endParaRPr lang="tr-TR" sz="1600" spc="600" dirty="0">
              <a:solidFill>
                <a:schemeClr val="bg1"/>
              </a:solidFill>
              <a:latin typeface="Oswald Medium" panose="020B0604020202020204" charset="-94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tr-TR" sz="1600" spc="600" dirty="0">
              <a:solidFill>
                <a:schemeClr val="bg1"/>
              </a:solidFill>
              <a:latin typeface="Oswald Medium" panose="020B0604020202020204" charset="-94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tr-TR" sz="1600" spc="600" dirty="0" err="1">
                <a:solidFill>
                  <a:schemeClr val="bg1"/>
                </a:solidFill>
                <a:latin typeface="Oswald Medium" panose="020B0604020202020204" charset="-94"/>
                <a:ea typeface="Roboto" panose="02000000000000000000" pitchFamily="2" charset="0"/>
                <a:cs typeface="Arial" panose="020B0604020202020204" pitchFamily="34" charset="0"/>
              </a:rPr>
              <a:t>Departmen</a:t>
            </a:r>
            <a:r>
              <a:rPr lang="tr-TR" sz="1600" spc="600" dirty="0">
                <a:solidFill>
                  <a:schemeClr val="bg1"/>
                </a:solidFill>
                <a:latin typeface="Oswald Medium" panose="020B0604020202020204" charset="-94"/>
                <a:ea typeface="Roboto" panose="02000000000000000000" pitchFamily="2" charset="0"/>
                <a:cs typeface="Arial" panose="020B0604020202020204" pitchFamily="34" charset="0"/>
              </a:rPr>
              <a:t> of Management Information </a:t>
            </a:r>
            <a:r>
              <a:rPr lang="tr-TR" sz="1600" spc="600" dirty="0" err="1">
                <a:solidFill>
                  <a:schemeClr val="bg1"/>
                </a:solidFill>
                <a:latin typeface="Oswald Medium" panose="020B0604020202020204" charset="-94"/>
                <a:ea typeface="Roboto" panose="02000000000000000000" pitchFamily="2" charset="0"/>
                <a:cs typeface="Arial" panose="020B0604020202020204" pitchFamily="34" charset="0"/>
              </a:rPr>
              <a:t>System</a:t>
            </a:r>
            <a:r>
              <a:rPr lang="tr-TR" sz="1600" spc="600" dirty="0">
                <a:solidFill>
                  <a:schemeClr val="bg1"/>
                </a:solidFill>
                <a:latin typeface="Oswald Medium" panose="020B0604020202020204" charset="-94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</a:p>
          <a:p>
            <a:endParaRPr lang="tr-TR" sz="1600" spc="600" dirty="0">
              <a:solidFill>
                <a:schemeClr val="bg1"/>
              </a:solidFill>
              <a:latin typeface="Oswald Medium" panose="020B0604020202020204" charset="-94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9DC397E-CFFA-334D-8781-F43DC126BDE2}"/>
              </a:ext>
            </a:extLst>
          </p:cNvPr>
          <p:cNvSpPr txBox="1"/>
          <p:nvPr/>
        </p:nvSpPr>
        <p:spPr>
          <a:xfrm>
            <a:off x="845684" y="4624205"/>
            <a:ext cx="5120558" cy="40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1200" spc="300" dirty="0">
                <a:solidFill>
                  <a:schemeClr val="bg1"/>
                </a:solidFill>
                <a:latin typeface="Oswald Medium" panose="020B0604020202020204" charset="-94"/>
              </a:rPr>
              <a:t>Dr. Murat BAŞEĞMEZ</a:t>
            </a:r>
            <a:endParaRPr lang="es-ES" sz="1200" b="1" spc="300" dirty="0">
              <a:solidFill>
                <a:schemeClr val="bg1"/>
              </a:solidFill>
              <a:latin typeface="Oswald Medium" panose="020B0604020202020204" charset="-94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CE48306-FBFE-3447-B45F-D37683E9DF72}"/>
              </a:ext>
            </a:extLst>
          </p:cNvPr>
          <p:cNvCxnSpPr>
            <a:cxnSpLocks/>
          </p:cNvCxnSpPr>
          <p:nvPr/>
        </p:nvCxnSpPr>
        <p:spPr>
          <a:xfrm flipV="1">
            <a:off x="726621" y="3843228"/>
            <a:ext cx="0" cy="217170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18103562-F0D5-D149-A9B8-F50CD94A845D}"/>
              </a:ext>
            </a:extLst>
          </p:cNvPr>
          <p:cNvCxnSpPr>
            <a:cxnSpLocks/>
          </p:cNvCxnSpPr>
          <p:nvPr/>
        </p:nvCxnSpPr>
        <p:spPr>
          <a:xfrm flipV="1">
            <a:off x="11677251" y="588245"/>
            <a:ext cx="0" cy="912203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6F903DF-4F6E-4744-B1B6-5D46CAB06271}"/>
              </a:ext>
            </a:extLst>
          </p:cNvPr>
          <p:cNvSpPr/>
          <p:nvPr/>
        </p:nvSpPr>
        <p:spPr>
          <a:xfrm>
            <a:off x="586469" y="828135"/>
            <a:ext cx="49414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spc="600" dirty="0">
                <a:solidFill>
                  <a:schemeClr val="accent1"/>
                </a:solidFill>
                <a:latin typeface="Oswald Medium" panose="020B0604020202020204" charset="-94"/>
                <a:ea typeface="Roboto" panose="02000000000000000000" pitchFamily="2" charset="0"/>
                <a:cs typeface="Arial" panose="020B0604020202020204" pitchFamily="34" charset="0"/>
              </a:rPr>
              <a:t>GEOGRAPHIC INFORMATION SYSTEM (GIS)</a:t>
            </a:r>
            <a:endParaRPr lang="es-ES" sz="2000" spc="600" dirty="0">
              <a:solidFill>
                <a:schemeClr val="accent1"/>
              </a:solidFill>
              <a:latin typeface="Oswald Medium" panose="020B0604020202020204" charset="-94"/>
            </a:endParaRPr>
          </a:p>
        </p:txBody>
      </p:sp>
      <p:pic>
        <p:nvPicPr>
          <p:cNvPr id="24" name="Marcador de posición de imagen 23">
            <a:extLst>
              <a:ext uri="{FF2B5EF4-FFF2-40B4-BE49-F238E27FC236}">
                <a16:creationId xmlns:a16="http://schemas.microsoft.com/office/drawing/2014/main" id="{29A6CD8A-DD5E-F849-BE53-28176809712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902" y="1337728"/>
            <a:ext cx="6152350" cy="34891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4451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9B1AB1-7700-65E4-D7DC-C4F4EE1E3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BA103B0F-C51C-4600-5D3D-2152E7578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0D1AD8F-7610-5BE8-17DE-4E6B64BDC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43A1446-CC53-F5F3-CB03-AB6871ABAC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B4D7016-89E0-2A35-8311-2051154978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279E20-F535-7760-A75F-14EC1E6DC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AA856EA3-4905-45DC-E984-084FA96EA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F308B299-4353-3D6E-CBAC-E04D868A6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4A1175FF-F37F-9B3C-23AE-350740A3C430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4C6494A0-BC3E-7F1D-835B-9C70B23B9F84}"/>
              </a:ext>
            </a:extLst>
          </p:cNvPr>
          <p:cNvSpPr/>
          <p:nvPr/>
        </p:nvSpPr>
        <p:spPr>
          <a:xfrm>
            <a:off x="513998" y="2199542"/>
            <a:ext cx="68104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Raster Data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Consists of grid-based pixel structures where each cell represents a specific geographic feature.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Examples include satellite imagery, aerial photographs, and scanned maps.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Common applications involve land-use classification, climate modeling, and remote sensing analysis.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DEEC728-D3D7-3D0C-7D56-EE6359439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2459" y="2199542"/>
            <a:ext cx="4368367" cy="28847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40637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B6D833-C358-2D76-563D-17EEA7773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7C7422D5-9B44-EB0E-CA4E-439B75D0FE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CEF0A9DA-8E85-92D5-8099-0A5BFBED4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D671C11-3A8F-AF70-CE53-3E86D5F22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55732DC-1E9B-F6AB-196B-A7632D065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08F06FC-6B12-FB15-F25C-C571CECF4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FE293811-625A-529B-61EA-85FB873EC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49BEE3A3-1852-1E11-11A4-1024CD5A9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96A90B33-CF5A-441A-6441-384C70D156A0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2FE581AA-DA1E-DBDE-CB2B-9AD2A1EFC0E5}"/>
              </a:ext>
            </a:extLst>
          </p:cNvPr>
          <p:cNvSpPr/>
          <p:nvPr/>
        </p:nvSpPr>
        <p:spPr>
          <a:xfrm>
            <a:off x="513998" y="2199542"/>
            <a:ext cx="68104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Vector Data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Represents spatial features using geometric shapes, including points, lines, and polygons.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Vector data is widely used in urban planning, transportation networks, and natural resource management.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EAAF2D2-6287-0561-7D26-DCD11E637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8621" y="1201175"/>
            <a:ext cx="4744471" cy="4823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44060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41F8FC-E600-97E0-936B-46499D8E7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7AFFE56-D75A-BB06-D054-E13A974CF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ADCD18BD-7DAF-D962-3751-056B33368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575054B-71F2-7194-5A6D-F99B7D9D4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6AE43F5-6FDC-0FF2-36D8-13907A89C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DDFE3D2-2FC2-8EEF-06EF-CB271CCB4B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C7A1A246-F1A4-FB34-7AB4-1777E5142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AFBD6206-A166-EFFD-A874-54CC4A0EE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49331399-5E64-D44B-1B03-EF3EF684D47D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BF8086FD-7D56-D0E8-5667-2765A9766529}"/>
              </a:ext>
            </a:extLst>
          </p:cNvPr>
          <p:cNvSpPr/>
          <p:nvPr/>
        </p:nvSpPr>
        <p:spPr>
          <a:xfrm>
            <a:off x="513998" y="2199542"/>
            <a:ext cx="108190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Point Data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Represent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specific locations of discrete features, such as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buildings, trees, and infrastructure points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Examples: GPS coordinates of landmarks, utility poles, and crime incident locations.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73408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52D297-8FC1-D0BB-520B-D1C952C83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CE3F1074-3FFA-D388-93A9-F624A09EA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2D7EB243-F3DC-2C12-26CC-C80D21B7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BBF1D68-6D2E-86C8-5809-B6ADFB83E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85464D4-2F41-D083-8204-3F480AAFF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C05BC948-A368-6D4C-EADA-905A9818A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4B07996F-4C8F-6696-E9A6-E92F37134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94A01040-702E-CA23-A566-998EC8EA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5FB3332C-F230-2C44-E68C-024553AAF767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0C9F36DC-5804-450D-F3BF-D565DCE3B6C6}"/>
              </a:ext>
            </a:extLst>
          </p:cNvPr>
          <p:cNvSpPr/>
          <p:nvPr/>
        </p:nvSpPr>
        <p:spPr>
          <a:xfrm>
            <a:off x="513998" y="2199542"/>
            <a:ext cx="108190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Line Data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Represents linear features such as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roads, rivers, pipelines, and electrical grids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Used in network analysis, transportation planning, and hydrological modeling.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106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4EA7A1-18E0-10F8-DC46-464FAE0E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53F8F639-9EF3-0557-9442-64108DB5B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259E129-5CB7-34FB-67B6-2AD6F41C7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F01E5F9-949A-C70A-9066-E6D93931D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A71BAD3-3BD4-8B91-4358-B8FD3B2A6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BD9E0105-C514-CD4A-F243-35A4A4DC32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0B8674BC-9657-1302-28F7-D1E21D80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1EE7B4CD-AA18-F32D-15B5-A175D5FAD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2F2EA567-8E8F-DF16-7DC4-D7898083ECC6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0079A7C5-6471-299C-8E33-00C28F9FC0AB}"/>
              </a:ext>
            </a:extLst>
          </p:cNvPr>
          <p:cNvSpPr/>
          <p:nvPr/>
        </p:nvSpPr>
        <p:spPr>
          <a:xfrm>
            <a:off x="513998" y="2199542"/>
            <a:ext cx="108190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Polygon Data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Represents area-based features such as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land parcels, administrative boundaries, and land cover classifications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Used in zoning regulations, land-use planning, and cadastral mapping.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529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489484-F1B7-6718-2F20-DCB1639C8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6F79A59-CD99-87A8-9195-C9D070731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20E5609-AB3E-5CB7-621E-44F3A10E1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FCA3B07-17EC-E68D-A1BE-09EA18A5B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5818D2E-B862-833B-3A90-55DD3717F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F1674DAA-62CE-8362-F38F-DE4FFE836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4B4598F6-EAC6-DE5F-7539-27A9A2567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3969CC7E-5B5E-6960-83F0-5D9B87AB04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0B4DF57F-976D-A083-75E7-BE765074686E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1D5AAEB0-A7CB-5E15-ABEB-61B67E7BD6B0}"/>
              </a:ext>
            </a:extLst>
          </p:cNvPr>
          <p:cNvSpPr/>
          <p:nvPr/>
        </p:nvSpPr>
        <p:spPr>
          <a:xfrm>
            <a:off x="513998" y="2199542"/>
            <a:ext cx="108190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Non-Spatial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Data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Non-spatial data (also known as attribute data) provides descriptive characteristics of geographic features without representing their physical location. 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It includes: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188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72554A-3522-D10A-6F09-DBAEB3D7A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EC789842-0F08-0255-B9A0-4625D6496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4CC5006-A5D3-042B-16E9-05E91415A1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CC2BF9D-1820-DD07-7E34-C3A4A85E9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DE0214C-A034-95EB-3324-462CD2C7D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9E1D08E6-1924-D394-320F-330321B5A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B988F4AC-64D1-3946-C1CB-4EBDBF37A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D9190238-2407-3687-16FD-097E875FE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C98592A5-0CB5-CEB5-FED7-CEC633A62282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E4FA1752-588C-D549-B557-25CC6A511FFE}"/>
              </a:ext>
            </a:extLst>
          </p:cNvPr>
          <p:cNvSpPr/>
          <p:nvPr/>
        </p:nvSpPr>
        <p:spPr>
          <a:xfrm>
            <a:off x="513998" y="2199542"/>
            <a:ext cx="108190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Attribute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Data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Descriptive information linked to spatial features, enhancing the depth of GIS analysis.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Stored in attribute tables associated with spatial datasets.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Examples: land ownership records, demographic statistics, environmental quality indices, and infrastructure attributes.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545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17C249-B634-1454-62C4-517915D13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28C015F1-A5C6-A64F-C249-410400F9B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8F1A832-91B8-55A4-A191-BADB1268C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9A36512-5DCF-DE83-5555-4B3DE8CC7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0832B4C-848D-8F9F-9D36-351A008B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1CA2E0E-ED09-5AE5-EDBC-A320AEB52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3D6D9BDF-3C85-2338-A4FD-9A4FC2DAE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2F0B38D9-E185-82B8-019D-D7290B47A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067FDF09-BEA9-04C3-0744-F843980205A3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Representation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F6DEA896-B1EF-7E98-DC17-02D125FD6C33}"/>
              </a:ext>
            </a:extLst>
          </p:cNvPr>
          <p:cNvSpPr/>
          <p:nvPr/>
        </p:nvSpPr>
        <p:spPr>
          <a:xfrm>
            <a:off x="513998" y="2199542"/>
            <a:ext cx="108190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Spatial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Information</a:t>
            </a:r>
          </a:p>
          <a:p>
            <a:pPr lvl="0"/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Spatial information in GIS refers to data that describes the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location, shape, size, and topology of geographic features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GIS primarily employs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two data models for spatial representation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110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507FFB-0F87-8E75-3AC7-54B7981BB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FDFED8A3-137E-9C3C-4049-D6B13F26E1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DC25317-64F4-D968-04B0-B4D36405F8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EE1F902-E851-CE7B-3841-FF879B651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28A80DF-A0EF-C1A5-9D9F-24B254E49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1107848-6506-939A-C2C5-382AB3265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A1AE9CF7-78F2-332D-6816-C925F2631C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92E9432B-EE56-ED27-1F60-3C94A6968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9C88CC0A-122D-5231-4EC7-11AFD675A99A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Representation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1CBB8D94-A880-8838-D2C2-BF9D2440B21F}"/>
              </a:ext>
            </a:extLst>
          </p:cNvPr>
          <p:cNvSpPr/>
          <p:nvPr/>
        </p:nvSpPr>
        <p:spPr>
          <a:xfrm>
            <a:off x="513998" y="2199542"/>
            <a:ext cx="108190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Vector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Data Model</a:t>
            </a:r>
          </a:p>
          <a:p>
            <a:pPr lvl="0"/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Uses geometric primitives (points, lines, polygons) to depict real-world features.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Enables precise representation and topological analysis of spatial relationships.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770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DE5D2B-7448-597C-1E63-60C634D2A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B459994-5A4B-690B-578F-1C8985C64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21F4503-D369-B81D-5EF5-BFDB38529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FDA6AAD-7F66-09A3-25FF-63E727900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511FDC0-8070-447A-FE2D-1DA6AF2E6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B2673DB4-47FC-5A38-A538-4408C8FDB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0112FC99-1894-A3E1-7A7B-A93E19967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E0ED33D0-2321-6E8B-6484-7C65AF1C5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87BF5169-B248-3DA4-710B-D226C6A9D9D1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Representation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013D4170-6A75-2FDA-3890-82E25A720F19}"/>
              </a:ext>
            </a:extLst>
          </p:cNvPr>
          <p:cNvSpPr/>
          <p:nvPr/>
        </p:nvSpPr>
        <p:spPr>
          <a:xfrm>
            <a:off x="513998" y="2199542"/>
            <a:ext cx="108190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Raster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Data Model</a:t>
            </a:r>
          </a:p>
          <a:p>
            <a:pPr lvl="0"/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Composed of grid cells where each pixel holds a specific value representing spatial characteristics.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Ideal for continuous data such as elevation, temperature, and land cover classification.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39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E185C4-5E05-6CA4-7226-86A04E216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897ED702-453F-348A-8B24-F3492BE61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4499CB2-6D8A-95C9-00FC-0462BFA36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F760752-33E5-8D4C-6E91-3D7FAB7EF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AFE4EA1-620D-1BA7-EA69-CE989522E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F5B75AFC-CE2E-BFE8-DA7E-DE42B6A36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4F213ED3-4417-D335-8928-B4522CEEE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4027A685-21A9-97FB-6449-A31B1BB7D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3262E741-5C49-AC14-1555-1E75EA4BF673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Functions of GIS</a:t>
            </a:r>
            <a:endParaRPr lang="tr-TR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65B8BE25-A135-0EC4-6361-25B6658D65A1}"/>
              </a:ext>
            </a:extLst>
          </p:cNvPr>
          <p:cNvSpPr/>
          <p:nvPr/>
        </p:nvSpPr>
        <p:spPr>
          <a:xfrm>
            <a:off x="1289139" y="2411159"/>
            <a:ext cx="106229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Geographic Information Systems (GIS) perform several critical functions that enable the efficient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management, analysis, and visualization of spatial and non-spatial data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 These functions are essential in various fields, including urban planning, environmental management, transportation, and disaster response.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The key functions of GIS include: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75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81F51E-326F-1BD7-3D90-6A6CDD077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8100B4F1-025A-F33E-631F-960B55126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A1F6475-5580-7606-805A-F9BECD081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D3EC6A4-2AEA-BF01-E5EA-A5341173F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A38EE5D-CAC2-F603-654A-50228CB71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90F40620-F97A-C6E3-48B6-45544BC202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1B5CDC90-4234-1B7B-8754-FF7AD3DF0F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9ACC2E28-8884-B1BF-AC81-05B87415C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B7C670B0-D48B-28CB-33C7-D314B4A34DF1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Representation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274F10AA-D4CD-3D02-71BB-6E3389AA34D0}"/>
              </a:ext>
            </a:extLst>
          </p:cNvPr>
          <p:cNvSpPr/>
          <p:nvPr/>
        </p:nvSpPr>
        <p:spPr>
          <a:xfrm>
            <a:off x="513998" y="2199542"/>
            <a:ext cx="108190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Non-Spatial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Information</a:t>
            </a:r>
          </a:p>
          <a:p>
            <a:pPr lvl="0"/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Non-spatial information complements spatial data by providing additional attributes about geographic entities. 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These attributes help in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classification, categorization, and in-depth analysis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037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BAF5BD-5F5A-CB67-97DD-287970E62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816BC42-DA4F-0529-D1F3-F2CA86212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4E5BF42-4AB3-9F45-9EDB-4B903CE8D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8A392F2-1F35-488E-9D75-AE8042626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C189B34-63C7-736A-AA3D-1C716333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3F13514-655B-B244-3FBE-45C866320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C4A72E92-84DD-090E-7C90-51D0789537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7BEA531B-6CFA-4510-CD8A-5708CC0E5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8368819D-737C-151C-49EB-DC8770E55050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Representation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4604CC9D-84E5-E10C-1869-FCCE5FDAD502}"/>
              </a:ext>
            </a:extLst>
          </p:cNvPr>
          <p:cNvSpPr/>
          <p:nvPr/>
        </p:nvSpPr>
        <p:spPr>
          <a:xfrm>
            <a:off x="513998" y="2199542"/>
            <a:ext cx="108190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Forms of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Non-Spatial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Information</a:t>
            </a:r>
          </a:p>
          <a:p>
            <a:pPr lvl="0"/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Descriptive</a:t>
            </a:r>
            <a:r>
              <a:rPr lang="tr-TR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Provides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qualitative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details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about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spatial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features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e.g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.,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road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names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soil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types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zoning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classifications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Textual</a:t>
            </a:r>
            <a:r>
              <a:rPr lang="tr-TR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Contains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alphanumeric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descriptions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such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as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addresses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labels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street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names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Verbal</a:t>
            </a:r>
            <a:r>
              <a:rPr lang="tr-TR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Information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Includes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annotations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narratives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or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supplementary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data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related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geospatial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entities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8017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1EBFAA-1FAC-2616-FF38-A5EB55DF7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D6DD35B8-038A-566E-5471-7C4C10361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1645B7B-504A-7E53-1FE1-EF36AFC06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5C81F00-3126-2E37-0689-6B1EFC959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B458C6B-6E2E-86EE-3DAD-530B91798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D238002-B0BF-148E-3343-63B66B55B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C2089A97-DCE9-B4F0-0070-ED95F602F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585FAE0B-D2DE-5E17-06D2-6B654296B7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9D28A099-5AA8-4766-9FCB-986D93F6A7CE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Representation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7695DC6C-9CAC-4246-5EAF-5C84A7274010}"/>
              </a:ext>
            </a:extLst>
          </p:cNvPr>
          <p:cNvSpPr/>
          <p:nvPr/>
        </p:nvSpPr>
        <p:spPr>
          <a:xfrm>
            <a:off x="513998" y="2199542"/>
            <a:ext cx="108190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Examples of Non-Spatial Data in GIS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Demographic</a:t>
            </a:r>
            <a:r>
              <a:rPr lang="tr-TR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: Age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distribution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gender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ratios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employment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statistics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Environmental</a:t>
            </a:r>
            <a:r>
              <a:rPr lang="tr-TR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Rainfall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levels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air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pollution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indices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biodiversity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records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Ownership</a:t>
            </a:r>
            <a:r>
              <a:rPr lang="tr-TR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Details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: Land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tenure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status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property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boundaries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, legal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documentation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Infrastructure</a:t>
            </a:r>
            <a:r>
              <a:rPr lang="tr-TR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Information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Number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of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public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facilities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road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classifications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, service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availability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7314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389667-29D9-9BA9-A58B-9EC6568FF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AA2E7270-F084-D85B-DD27-31B46F017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038A9FA-C9E3-DE7F-AC69-E5D05B1E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08F2E5E-AFD0-5A77-09C0-77B150018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FC911B4-91CD-5D0C-D7E0-620BD04A1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6182F35-AF7A-58C4-EA1D-E476A35FEF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A5457974-F164-702A-13DA-3E6CCFBF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8DB18533-3991-16CC-0DA0-83CECB99F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4E0A06E3-E0DB-FA9A-D494-3484226CE265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Representation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D3C74041-7FFA-0641-7105-3875E5AB2235}"/>
              </a:ext>
            </a:extLst>
          </p:cNvPr>
          <p:cNvSpPr/>
          <p:nvPr/>
        </p:nvSpPr>
        <p:spPr>
          <a:xfrm>
            <a:off x="513998" y="2199542"/>
            <a:ext cx="108190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Vector Data in GIS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Vector data models provide an efficient way to represent and analyze geographic features using discrete geometric shapes. 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The three primary vector data structures include: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435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F503D1-769F-1113-5A33-D0D208DB6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A32FAB65-92DB-8C67-511E-B438C2FD3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C6748E54-894B-ABA5-E225-D66DF551F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F4CC7C6-CA85-F375-3B37-A7E5D8754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4F5D6E8-A0E4-C991-CA66-7B6167DA2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A3051414-BF1F-E551-534A-9139EC7BB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95168107-1627-FDC2-B538-2667C6AFB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6C3878F6-0DE0-D51F-F0A2-C90A5BA9B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5C7AB612-D424-39E3-2A40-76C7D2E5EC27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Representation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7B48ECFC-CE09-BE80-B667-7A9EEDEFC9FD}"/>
              </a:ext>
            </a:extLst>
          </p:cNvPr>
          <p:cNvSpPr/>
          <p:nvPr/>
        </p:nvSpPr>
        <p:spPr>
          <a:xfrm>
            <a:off x="513998" y="2199542"/>
            <a:ext cx="108190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Points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Represent precise locations of features, such as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landmarks, water wells, and communication towers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Utilized in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geocoding, spatial pattern analysis, and facility location optimization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502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A18478-B407-24B9-2CC4-16A250C18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7B0D215C-62BA-2F29-9A8B-1B0A1C8B3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7EB2896-5894-241C-51AF-4BD9DEB767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1374EC9-AA53-CC96-A8BA-68A7EA900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22CBA90-BEF4-1499-4AE6-86B992032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AD0A791E-14A1-A5AB-0A95-9EE0473F89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A822983E-8364-A3DE-5DBE-92BF3515D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0B9C3337-1740-0700-68B6-C7A05EDBC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BBBD1A1B-24F6-69D0-CA3D-A3E38E580627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Representation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ECEDD1F4-E4DF-E86B-F8F9-40911DDB64CE}"/>
              </a:ext>
            </a:extLst>
          </p:cNvPr>
          <p:cNvSpPr/>
          <p:nvPr/>
        </p:nvSpPr>
        <p:spPr>
          <a:xfrm>
            <a:off x="513998" y="2199542"/>
            <a:ext cx="108190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Lines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Depict linear features, such as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roads, pipelines, rivers, and electrical transmission networks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Essential for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routing analysis, transportation planning, and hydrology studies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9015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6422FA-0E00-2645-A7FD-9607060A2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C2F3654-C975-0A80-73E7-A76E2D9A6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F8768BD-727F-D164-D72D-E0AF35662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4A01825-5467-55C2-DFE4-131608FDF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93B7FB2-4DA4-0A6A-4DD0-299C777AC6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FECC2D1E-4B01-5185-E02B-13009914D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4C5623B7-170A-ABEA-8832-660BB42E5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5E2F9F3C-63A2-8247-1AFB-B05797FEF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CC1C3F6A-FA5A-E078-3E50-5BA6E0F6A3F6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Representation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A5A42739-A777-98AC-FD17-9D369C4BF2A5}"/>
              </a:ext>
            </a:extLst>
          </p:cNvPr>
          <p:cNvSpPr/>
          <p:nvPr/>
        </p:nvSpPr>
        <p:spPr>
          <a:xfrm>
            <a:off x="513998" y="2199542"/>
            <a:ext cx="108190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Polygons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Define area-based features, such as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lakes, administrative zones, and protected regions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Frequently used in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land-use planning, resource management, and ecological assessments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76475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152C99-F1A0-3A6A-1435-E03EA41B2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C40CB758-91F9-30A9-0AAC-E89D612D56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D9E6324-9C4F-F6C8-8DE6-6409B40E5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585CC09-BDF9-D554-F57F-D89634BDB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BBAD484-8882-AA97-6E46-A6FCC1110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5C963B2-6D61-07D0-E35D-1AB6DF130C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AC19C619-B764-4E87-F3A0-D7860BE97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AE8E6FAB-3E76-4852-8115-11FAFF214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AA11AD43-B59C-B7EA-2855-F7E1E6E5B52C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Representation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12137B33-F372-A5FE-7265-42125B105ED8}"/>
              </a:ext>
            </a:extLst>
          </p:cNvPr>
          <p:cNvSpPr/>
          <p:nvPr/>
        </p:nvSpPr>
        <p:spPr>
          <a:xfrm>
            <a:off x="513998" y="2199542"/>
            <a:ext cx="108190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Raster Data in GIS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Raster data provides a grid-based representation of spatial features, capturing continuous phenomena with high precision. 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Key characteristics of raster data include: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02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B39B18-AE91-F94F-257F-D199F22A4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F40B9D79-5C2B-2A76-F2EB-DB7115572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294EC032-DA2A-676D-C453-D4ED0804B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40F281C-BFE0-D12F-C212-974C4C775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82B3706-610B-A466-FC39-0BD8622D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784183B-2A0A-FA96-39FF-1249DCCAC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3CD935D2-F34C-6DAC-E019-D166545864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64519F2F-02A6-E687-4C12-0CF8B96DC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61C53CB0-CD21-7E70-97C4-21960D11CF72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Representation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B6B8EFE8-7A50-F7C3-1651-4C3D020FB791}"/>
              </a:ext>
            </a:extLst>
          </p:cNvPr>
          <p:cNvSpPr/>
          <p:nvPr/>
        </p:nvSpPr>
        <p:spPr>
          <a:xfrm>
            <a:off x="513998" y="2199542"/>
            <a:ext cx="108190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Pixel-Based Structure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Raster datasets consist of an array of pixels, each assigned a specific attribute value (e.g., elevation, temperature, vegetation index).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923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36506F-EF32-5D23-45DF-FD3F3DC91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C1D46D4D-BF21-5465-2F71-D3905F5C7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58C34347-4743-CBB6-E559-34E675349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AF942E5-384D-93D9-3326-9EBA0E5107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D48CF8B-1C95-87C0-C298-08F40AC76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9A8FEF5-3328-BDE4-1FE6-BBF8F3177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30B29F1E-E1AA-DA5B-F75A-85F398651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9424F120-70B0-14B7-CCE8-6358B5F627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5B5BFD3C-EBE4-FDB5-1285-D791457EEAF6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Representation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16C8F632-0EF0-D853-21C6-F8380D79CA79}"/>
              </a:ext>
            </a:extLst>
          </p:cNvPr>
          <p:cNvSpPr/>
          <p:nvPr/>
        </p:nvSpPr>
        <p:spPr>
          <a:xfrm>
            <a:off x="513998" y="2199542"/>
            <a:ext cx="108190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Color and Attribute Differentiation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Features are distinguished based on pixel values, facilitating spectral analysis in remote sensing applications.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033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A6FEC29A-3E59-D685-8895-DDA4AA6E3E52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Functions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13997" y="2199542"/>
            <a:ext cx="108744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Data Collection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Computers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Acquisition of spatial and non-spatial data from multiple sources such as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satellite imagery, GPS, remote sensing, and field surveys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Integration of data from different formats, including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raster and vector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datasets.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Continuous updating and validation of data to ensure accuracy and reliability.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15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095A3-2167-876C-DE4C-5ECA9F685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805A1A3A-23FD-FCEA-4DA2-7EC5057D3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E5CC6F2-5435-7348-A24B-465C5FCDB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3E06F53-AFD6-D63A-47A0-CFB45D2398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ADADA8C-902E-025E-6A8F-4F055BFDE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354C43E-BF0C-1DA1-4FDD-C89DBE89D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0F6D3C53-890B-658D-C18C-ED1AA74CD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E8FFF042-F16A-E9BE-128A-C74BDA4640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0FB29BDB-ADA4-85E9-CB13-7725C3ED332E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Representation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CF5C48B8-C7FC-A6E0-6CCF-8FCD98370DA8}"/>
              </a:ext>
            </a:extLst>
          </p:cNvPr>
          <p:cNvSpPr/>
          <p:nvPr/>
        </p:nvSpPr>
        <p:spPr>
          <a:xfrm>
            <a:off x="513998" y="2199542"/>
            <a:ext cx="108190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Applications of Raster Data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Land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cover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classification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using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satellite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imagery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Climate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change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modeling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through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spatial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interpolation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techniques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Environmental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impact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assessment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by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analyzing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vegetation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indices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pollution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distribution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6865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59F8F7-2657-81CE-BC3D-6D985AA49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067FA5AA-0E8C-6EFA-7628-964BF1613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E015726E-29B2-34BE-9280-6C54397946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518E2EE-2FE8-6EBA-7FF7-1C0BB0442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08E25A7-C279-93F4-C294-EDCF5C399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62152F2-76A6-9D93-94B5-217B2C52E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7A23F86E-DA42-50DF-C35C-957D48ABB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C2C9B358-3701-47C6-59B8-69FBE08D5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47107073-B7D4-2821-A192-221861EBA7A8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Representation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FAAEBBC4-26CC-23C4-6856-F0EBD89D34EB}"/>
              </a:ext>
            </a:extLst>
          </p:cNvPr>
          <p:cNvSpPr/>
          <p:nvPr/>
        </p:nvSpPr>
        <p:spPr>
          <a:xfrm>
            <a:off x="513998" y="2199542"/>
            <a:ext cx="108190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Applications of Raster Data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Land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cover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classification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using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satellite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imagery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Climate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change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modeling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through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spatial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interpolation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techniques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Environmental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impact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assessment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by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analyzing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vegetation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indices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pollution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distribution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6908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8EDA7E-FFDE-733E-91BD-2555BBD00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88FA12CB-FB57-FF9B-4529-A72093D3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73A5276-D0C5-FB15-6C6F-F39BE2EDBD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8B15F4C-D5CF-5C2B-4DED-11B91821E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4B23E3C-05D8-40CF-0542-1A013E685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C4229AC9-F986-4D0C-3B8A-800A32FCE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7E47B822-15A7-AF47-1F51-9CDC19B10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339F8D06-B4D0-BA6E-8E74-D94C24310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8C4C7ECF-B579-4431-D5E1-D40C2BC5BA02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Representation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F5F711AA-442E-85DD-80CA-DAC45B53EC6B}"/>
              </a:ext>
            </a:extLst>
          </p:cNvPr>
          <p:cNvSpPr/>
          <p:nvPr/>
        </p:nvSpPr>
        <p:spPr>
          <a:xfrm>
            <a:off x="513998" y="2199542"/>
            <a:ext cx="108190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integrates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diverse datasets, methodologies, and analytical techniques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to enable informed decision-making in spatial sciences. By leveraging both spatial and non-spatial data representations,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GIS supports various applications, ranging from urban planning and environmental management to disaster mitigation and public policy development.</a:t>
            </a:r>
            <a:r>
              <a:rPr lang="tr-TR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0130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CFD96816-43F0-40B0-828A-29BE710CA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F7B638D-B59A-784C-9389-39A1A4FC76C1}"/>
              </a:ext>
            </a:extLst>
          </p:cNvPr>
          <p:cNvSpPr txBox="1"/>
          <p:nvPr/>
        </p:nvSpPr>
        <p:spPr>
          <a:xfrm>
            <a:off x="526848" y="2269459"/>
            <a:ext cx="5250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spc="300" dirty="0" err="1">
                <a:solidFill>
                  <a:schemeClr val="bg1"/>
                </a:solidFill>
                <a:latin typeface="Oswald Medium" pitchFamily="2" charset="77"/>
                <a:ea typeface="Roboto" panose="02000000000000000000" pitchFamily="2" charset="0"/>
                <a:cs typeface="Arial" panose="020B0604020202020204" pitchFamily="34" charset="0"/>
              </a:rPr>
              <a:t>Thank</a:t>
            </a:r>
            <a:r>
              <a:rPr lang="tr-TR" sz="5400" spc="300" dirty="0">
                <a:solidFill>
                  <a:schemeClr val="bg1"/>
                </a:solidFill>
                <a:latin typeface="Oswald Medium" pitchFamily="2" charset="77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tr-TR" sz="5400" spc="300" dirty="0" err="1">
                <a:solidFill>
                  <a:schemeClr val="bg1"/>
                </a:solidFill>
                <a:latin typeface="Oswald Medium" pitchFamily="2" charset="77"/>
                <a:ea typeface="Roboto" panose="02000000000000000000" pitchFamily="2" charset="0"/>
                <a:cs typeface="Arial" panose="020B0604020202020204" pitchFamily="34" charset="0"/>
              </a:rPr>
              <a:t>you</a:t>
            </a:r>
            <a:r>
              <a:rPr lang="tr-TR" sz="5400" spc="300" dirty="0">
                <a:solidFill>
                  <a:schemeClr val="bg1"/>
                </a:solidFill>
                <a:latin typeface="Oswald Medium" pitchFamily="2" charset="77"/>
                <a:ea typeface="Roboto" panose="02000000000000000000" pitchFamily="2" charset="0"/>
                <a:cs typeface="Arial" panose="020B0604020202020204" pitchFamily="34" charset="0"/>
              </a:rPr>
              <a:t>…</a:t>
            </a:r>
            <a:endParaRPr lang="es-ES" sz="5400" spc="300" dirty="0">
              <a:solidFill>
                <a:schemeClr val="bg1"/>
              </a:solidFill>
              <a:latin typeface="Oswald Medium" pitchFamily="2" charset="77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6644B05-742B-6240-8FB3-6522BCE66381}"/>
              </a:ext>
            </a:extLst>
          </p:cNvPr>
          <p:cNvCxnSpPr>
            <a:cxnSpLocks/>
          </p:cNvCxnSpPr>
          <p:nvPr/>
        </p:nvCxnSpPr>
        <p:spPr>
          <a:xfrm>
            <a:off x="5271003" y="662910"/>
            <a:ext cx="0" cy="496742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AD9F5522-35E7-8BBB-5C2A-99BE4E4FE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3538" y="525703"/>
            <a:ext cx="5630334" cy="563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24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46A212-58D0-B3AF-9EA0-B9950EC52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21B69FDC-89F7-CFED-A81E-53AD874AF0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9EA6087-4991-DEFF-CEB1-73BEC7570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3437141-8EAC-8C19-53F7-ADBE6EB4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6535DFF-FE22-5782-19FB-7B3E557E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C47A769-8D9E-4772-79B1-DC83134EB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F4C4E00A-D1CF-9DE2-7B64-5CE29950C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8FD8008A-9624-9699-3429-6E20E3011C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3A079D44-36B9-9274-E800-1B9DEEABBEA0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Functions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E29AF7F3-ADF6-0D6C-1BD0-54B5F00AAC4B}"/>
              </a:ext>
            </a:extLst>
          </p:cNvPr>
          <p:cNvSpPr/>
          <p:nvPr/>
        </p:nvSpPr>
        <p:spPr>
          <a:xfrm>
            <a:off x="513997" y="2199542"/>
            <a:ext cx="108744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Data Processing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Data management and manipulation to refine raw geospatial information.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Georeferencing and transformation of spatial datasets to align with standardized coordinate systems.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Data cleaning, error detection, and correction to enhance data integrity.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295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5B604A-72D3-55C3-1FAD-743FC3459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86DFA21-3BB2-212B-EF45-DF88FE0214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7D2056A-3CA9-647D-64FB-B898DFFBC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F014FD7-3D93-D988-E822-D5F7C4230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170E2C3-F9A5-AD6F-48AA-21E4DB140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708C856-C28E-F8B4-DF3B-F10D00960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9CFAFAAF-FF08-CBFA-FAAE-40491B4F3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F6BC8346-75D8-6C99-1969-5FE51904C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B125B238-9390-C8FF-17BA-8285096932EE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Functions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FF7B7C08-A8F5-4E7F-82F3-22584C9E98B1}"/>
              </a:ext>
            </a:extLst>
          </p:cNvPr>
          <p:cNvSpPr/>
          <p:nvPr/>
        </p:nvSpPr>
        <p:spPr>
          <a:xfrm>
            <a:off x="513997" y="2199542"/>
            <a:ext cx="1087443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Data Analysis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Spatial analysis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including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overlay, buffer, and proximity analysis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to extract meaningful insights.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Statistical analysis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for decision-making,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pattern recognition, and predictive modeling.</a:t>
            </a:r>
            <a:endParaRPr lang="tr-TR" sz="24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Geostatistical methods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to analyze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spatial relationships and trends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over time.</a:t>
            </a:r>
            <a:endParaRPr lang="tr-TR" sz="2000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907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B8570B-9D62-CA78-B3ED-DA9FBFD4B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990DF0F5-F876-D37A-060A-37CA2C9CA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112185E3-8277-CE1A-5A3D-7AF40A615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FDA65B7-1C7A-D7DE-ECFF-15F900851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9212FA3-8DA7-CE16-FE3E-B1B46ADBD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A094EAD-E028-0D25-8416-733144E04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970725AF-11D1-3081-2C9F-A0B98B82F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F65246BD-BCA4-091E-707D-D337B7BD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42000C90-AD35-A1AE-315A-85165241EE11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Functions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69B0416C-0944-7EEC-4E72-79E31FB2189E}"/>
              </a:ext>
            </a:extLst>
          </p:cNvPr>
          <p:cNvSpPr/>
          <p:nvPr/>
        </p:nvSpPr>
        <p:spPr>
          <a:xfrm>
            <a:off x="513997" y="2199542"/>
            <a:ext cx="1087443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Data Storage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Efficient data archiving and retrieval using spatial databases and cloud-based GIS platforms.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Organization of large geospatial datasets in relational databases for quick access and processing.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Implementation of metadata standards to improve data discoverability and usability.</a:t>
            </a:r>
            <a:endParaRPr lang="tr-TR" sz="2000" kern="1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866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3D41DA-35D5-17A5-EF14-6788683C8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00E914B-50AB-94E2-3967-4A58E73C1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AE4AE38-8C1E-DB49-FF0D-B3A23A56B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DF3A2D3-BC87-4DA9-CEC1-7F9ECC3541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A9EB9EE-F145-D733-ADA7-D9242003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F13F14A-8B14-E5E2-C331-311A61673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994D147B-6628-0CC2-4EE0-DEF26196C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742D6483-7590-6B03-C74E-680A7A6A46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30486B5C-831E-F18E-96C8-0A2F02017526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Functions of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3340F4BD-5340-8418-D5A7-5BFD8A1BFD6D}"/>
              </a:ext>
            </a:extLst>
          </p:cNvPr>
          <p:cNvSpPr/>
          <p:nvPr/>
        </p:nvSpPr>
        <p:spPr>
          <a:xfrm>
            <a:off x="513997" y="2199542"/>
            <a:ext cx="1087443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Data Production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Generation of high-quality maps, 3D models, and thematic visualizations.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Development of tabular reports, charts, and graphical representations to support decision-making.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Integration with Geographic Information Visualization (GIV) techniques to enhance user engagement and interaction.</a:t>
            </a:r>
            <a:endParaRPr lang="tr-TR" sz="2000" kern="1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893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E339B1-AEDD-542E-7209-1E8F2B9A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ACE02E79-4C2B-07AE-1532-22D0CDF78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524F186-78BB-D31E-CD0F-3B16393D1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F2461A5-B73E-8517-7EB7-0C90255F2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85DA732-06FD-B1DC-FD3E-15A1CF5C2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4E3D3D2-2AC6-AEFC-6994-60955ABE9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83F79C6C-1ED9-FFEA-088A-7B99F2D23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B05A1E39-FB14-1FBA-F85B-554FA1967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C3479D8B-C52C-EA91-F344-00CC39A15B95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408513B1-4155-5F70-4A57-1180D8CF6BA3}"/>
              </a:ext>
            </a:extLst>
          </p:cNvPr>
          <p:cNvSpPr/>
          <p:nvPr/>
        </p:nvSpPr>
        <p:spPr>
          <a:xfrm>
            <a:off x="513997" y="2199542"/>
            <a:ext cx="1087443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GIS data is categorized into two primary types: 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spatial data 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non-spatial data. 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These data types form the backbone of GIS applications and enable comprehensive geospatial analysis.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48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A8CB53-D08D-D8B0-4850-00628514B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94D42AB0-AC24-5CA4-FC6C-657D6184A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2CC14E1-2015-1FFA-26C0-695A11A5D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CC5893C-DC11-7CE8-DB5F-A5E356184B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8A07FB5-F60A-107F-28E5-B0A842EB9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B97BC849-60F1-3B86-9E68-96A8A997A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swald Medium" panose="020B0604020202020204" charset="-94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F1582D73-D6B4-A123-CB5C-7E9AF7AC5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1596CACB-203C-267F-0CC5-A2D3ED7FE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swald Medium" panose="020B0604020202020204" charset="-94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75EAEC31-1F3C-4299-2D0D-7EA8D0ABA9DA}"/>
              </a:ext>
            </a:extLst>
          </p:cNvPr>
          <p:cNvSpPr>
            <a:spLocks/>
          </p:cNvSpPr>
          <p:nvPr/>
        </p:nvSpPr>
        <p:spPr>
          <a:xfrm>
            <a:off x="1481048" y="902785"/>
            <a:ext cx="2658284" cy="319022"/>
          </a:xfrm>
          <a:prstGeom prst="rect">
            <a:avLst/>
          </a:prstGeom>
        </p:spPr>
        <p:txBody>
          <a:bodyPr/>
          <a:lstStyle/>
          <a:p>
            <a:pPr defTabSz="795528">
              <a:spcAft>
                <a:spcPts val="600"/>
              </a:spcAft>
            </a:pPr>
            <a:r>
              <a:rPr lang="en-US" sz="1566" kern="1200" dirty="0">
                <a:solidFill>
                  <a:schemeClr val="tx1"/>
                </a:solidFill>
                <a:latin typeface="Oswald Medium" panose="020B0604020202020204" charset="-94"/>
              </a:rPr>
              <a:t>Types of Data in GIS</a:t>
            </a:r>
            <a:endParaRPr lang="tr-TR" sz="1600" dirty="0">
              <a:latin typeface="Oswald Medium" panose="020B0604020202020204" charset="-94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014A0647-4ABB-1F51-B94D-841A540F115D}"/>
              </a:ext>
            </a:extLst>
          </p:cNvPr>
          <p:cNvSpPr/>
          <p:nvPr/>
        </p:nvSpPr>
        <p:spPr>
          <a:xfrm>
            <a:off x="513997" y="2199542"/>
            <a:ext cx="1087443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Spatial Data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Spatial data represents the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geographic location, shape, and relationships of features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on the Earth's surface. It is further classified into:</a:t>
            </a:r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endParaRPr lang="tr-TR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Raster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Data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Vector</a:t>
            </a:r>
            <a:r>
              <a:rPr lang="tr-TR" sz="2400" dirty="0">
                <a:latin typeface="Cambria" panose="02040503050406030204" pitchFamily="18" charset="0"/>
                <a:ea typeface="Cambria" panose="02040503050406030204" pitchFamily="18" charset="0"/>
              </a:rPr>
              <a:t> Data</a:t>
            </a:r>
          </a:p>
        </p:txBody>
      </p:sp>
    </p:spTree>
    <p:extLst>
      <p:ext uri="{BB962C8B-B14F-4D97-AF65-F5344CB8AC3E}">
        <p14:creationId xmlns:p14="http://schemas.microsoft.com/office/powerpoint/2010/main" val="4000178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2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C000"/>
      </a:accent1>
      <a:accent2>
        <a:srgbClr val="0D0D0D"/>
      </a:accent2>
      <a:accent3>
        <a:srgbClr val="A5A5A5"/>
      </a:accent3>
      <a:accent4>
        <a:srgbClr val="CECECE"/>
      </a:accent4>
      <a:accent5>
        <a:srgbClr val="262626"/>
      </a:accent5>
      <a:accent6>
        <a:srgbClr val="7F7F7F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FFFFFF"/>
        </a:solidFill>
        <a:ln w="12700">
          <a:solidFill>
            <a:srgbClr val="000000"/>
          </a:solidFill>
          <a:prstDash val="sysDot"/>
          <a:miter lim="800000"/>
          <a:headEnd/>
          <a:tailEnd/>
        </a:ln>
      </a:spPr>
      <a:bodyPr rot="0" vert="horz" wrap="square" lIns="91440" tIns="45720" rIns="91440" bIns="45720" anchor="ctr" anchorCtr="0" upright="1">
        <a:noAutofit/>
      </a:bodyPr>
      <a:lstStyle>
        <a:defPPr algn="ctr">
          <a:defRPr sz="1100" dirty="0">
            <a:effectLst/>
            <a:ea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7295</TotalTime>
  <Words>1292</Words>
  <Application>Microsoft Office PowerPoint</Application>
  <PresentationFormat>Geniş ekran</PresentationFormat>
  <Paragraphs>177</Paragraphs>
  <Slides>33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41" baseType="lpstr">
      <vt:lpstr>Arial</vt:lpstr>
      <vt:lpstr>Bebas Kai</vt:lpstr>
      <vt:lpstr>Calibri</vt:lpstr>
      <vt:lpstr>Cambria</vt:lpstr>
      <vt:lpstr>Oswald Medium</vt:lpstr>
      <vt:lpstr>Wingdings</vt:lpstr>
      <vt:lpstr>Oswald</vt:lpstr>
      <vt:lpstr>Tema de Office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</dc:title>
  <dc:creator>cicek</dc:creator>
  <cp:lastModifiedBy>MURAT BASEGMEZ</cp:lastModifiedBy>
  <cp:revision>481</cp:revision>
  <dcterms:created xsi:type="dcterms:W3CDTF">2019-09-05T10:07:35Z</dcterms:created>
  <dcterms:modified xsi:type="dcterms:W3CDTF">2025-02-01T19:27:14Z</dcterms:modified>
</cp:coreProperties>
</file>