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f8219dddd1141d1" /><Relationship Type="http://schemas.openxmlformats.org/officeDocument/2006/relationships/extended-properties" Target="/docProps/app.xml" Id="Rfb2973e54594472b" /><Relationship Type="http://schemas.openxmlformats.org/officeDocument/2006/relationships/officeDocument" Target="/ppt/presentation.xml" Id="R6ccacc68d0924685" /></Relationships>
</file>

<file path=ppt/presentation.xml><?xml version="1.0" encoding="utf-8"?>
<p:presentation xmlns:p="http://schemas.openxmlformats.org/presentationml/2006/main">
  <p:sldMasterIdLst>
    <p:sldMasterId xmlns:r="http://schemas.openxmlformats.org/officeDocument/2006/relationships" id="2147483648" r:id="Rb07b57f8f93341f7"/>
  </p:sldMasterIdLst>
  <p:notesMasterIdLst>
    <p:notesMasterId xmlns:r="http://schemas.openxmlformats.org/officeDocument/2006/relationships" r:id="Rc0b90056952e4bee"/>
  </p:notesMasterIdLst>
  <p:sldIdLst>
    <p:sldId xmlns:r="http://schemas.openxmlformats.org/officeDocument/2006/relationships" id="256" r:id="R129115bb41164f52"/>
    <p:sldId xmlns:r="http://schemas.openxmlformats.org/officeDocument/2006/relationships" id="257" r:id="Rd1f13d93837c46c4"/>
    <p:sldId xmlns:r="http://schemas.openxmlformats.org/officeDocument/2006/relationships" id="258" r:id="R6679c13393c0497e"/>
    <p:sldId xmlns:r="http://schemas.openxmlformats.org/officeDocument/2006/relationships" id="259" r:id="Rde0173fef42a4b7f"/>
    <p:sldId xmlns:r="http://schemas.openxmlformats.org/officeDocument/2006/relationships" id="260" r:id="R65da93b3e37a48d0"/>
    <p:sldId xmlns:r="http://schemas.openxmlformats.org/officeDocument/2006/relationships" id="261" r:id="R950c349525ff42d4"/>
    <p:sldId xmlns:r="http://schemas.openxmlformats.org/officeDocument/2006/relationships" id="262" r:id="R579923fbb57f4173"/>
    <p:sldId xmlns:r="http://schemas.openxmlformats.org/officeDocument/2006/relationships" id="263" r:id="R187b0ba7e713409a"/>
    <p:sldId xmlns:r="http://schemas.openxmlformats.org/officeDocument/2006/relationships" id="264" r:id="R5530d55321a44379"/>
    <p:sldId xmlns:r="http://schemas.openxmlformats.org/officeDocument/2006/relationships" id="265" r:id="Rb3097ec416f64b28"/>
    <p:sldId xmlns:r="http://schemas.openxmlformats.org/officeDocument/2006/relationships" id="266" r:id="R2e121ea75d884d1a"/>
    <p:sldId xmlns:r="http://schemas.openxmlformats.org/officeDocument/2006/relationships" id="267" r:id="R70e87c5415f54627"/>
    <p:sldId xmlns:r="http://schemas.openxmlformats.org/officeDocument/2006/relationships" id="268" r:id="R95471f3c82004348"/>
    <p:sldId xmlns:r="http://schemas.openxmlformats.org/officeDocument/2006/relationships" id="269" r:id="Rf82fc94acb014d39"/>
    <p:sldId xmlns:r="http://schemas.openxmlformats.org/officeDocument/2006/relationships" id="270" r:id="Rc6a89e8cf8d545b6"/>
    <p:sldId xmlns:r="http://schemas.openxmlformats.org/officeDocument/2006/relationships" id="271" r:id="Rc8ebbede03864208"/>
    <p:sldId xmlns:r="http://schemas.openxmlformats.org/officeDocument/2006/relationships" id="272" r:id="R3b349e0859f44f55"/>
    <p:sldId xmlns:r="http://schemas.openxmlformats.org/officeDocument/2006/relationships" id="273" r:id="Rab051f75386d43cb"/>
    <p:sldId xmlns:r="http://schemas.openxmlformats.org/officeDocument/2006/relationships" id="274" r:id="Rd21a7d1e83c04185"/>
    <p:sldId xmlns:r="http://schemas.openxmlformats.org/officeDocument/2006/relationships" id="275" r:id="Ra0f2be72ff72424e"/>
    <p:sldId xmlns:r="http://schemas.openxmlformats.org/officeDocument/2006/relationships" id="276" r:id="R26b1b289cec74033"/>
    <p:sldId xmlns:r="http://schemas.openxmlformats.org/officeDocument/2006/relationships" id="277" r:id="R5f688ccc0abc40fd"/>
    <p:sldId xmlns:r="http://schemas.openxmlformats.org/officeDocument/2006/relationships" id="278" r:id="Rf05e7538a3214627"/>
    <p:sldId xmlns:r="http://schemas.openxmlformats.org/officeDocument/2006/relationships" id="279" r:id="R4336fabbbc1c492a"/>
    <p:sldId xmlns:r="http://schemas.openxmlformats.org/officeDocument/2006/relationships" id="280" r:id="R4d8e42474f8a4526"/>
    <p:sldId xmlns:r="http://schemas.openxmlformats.org/officeDocument/2006/relationships" id="281" r:id="R436ba03fc30a439d"/>
    <p:sldId xmlns:r="http://schemas.openxmlformats.org/officeDocument/2006/relationships" id="282" r:id="Ref76c29ede434f2d"/>
    <p:sldId xmlns:r="http://schemas.openxmlformats.org/officeDocument/2006/relationships" id="283" r:id="R0f1dd40818474400"/>
    <p:sldId xmlns:r="http://schemas.openxmlformats.org/officeDocument/2006/relationships" id="284" r:id="Re4594e8296fe4946"/>
    <p:sldId xmlns:r="http://schemas.openxmlformats.org/officeDocument/2006/relationships" id="285" r:id="R5a9f911563c24b7c"/>
    <p:sldId xmlns:r="http://schemas.openxmlformats.org/officeDocument/2006/relationships" id="286" r:id="R5c0906798af24645"/>
    <p:sldId xmlns:r="http://schemas.openxmlformats.org/officeDocument/2006/relationships" id="287" r:id="Ra7e1f81c1c4a422f"/>
    <p:sldId xmlns:r="http://schemas.openxmlformats.org/officeDocument/2006/relationships" id="288" r:id="R92c5bad4f67f4855"/>
    <p:sldId xmlns:r="http://schemas.openxmlformats.org/officeDocument/2006/relationships" id="289" r:id="R12735f916cea4df8"/>
    <p:sldId xmlns:r="http://schemas.openxmlformats.org/officeDocument/2006/relationships" id="290" r:id="R6504739c04564c48"/>
    <p:sldId xmlns:r="http://schemas.openxmlformats.org/officeDocument/2006/relationships" id="291" r:id="R1bd4c6386fff44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85d99b95e9e743eb" /><Relationship Type="http://schemas.openxmlformats.org/officeDocument/2006/relationships/slideMaster" Target="/ppt/slideMasters/slideMaster1.xml" Id="Rb07b57f8f93341f7" /><Relationship Type="http://schemas.openxmlformats.org/officeDocument/2006/relationships/notesMaster" Target="/ppt/notesMasters/notesMaster1.xml" Id="Rc0b90056952e4bee" /><Relationship Type="http://schemas.openxmlformats.org/officeDocument/2006/relationships/presProps" Target="/ppt/presProps.xml" Id="Rd19302c69eb443c3" /><Relationship Type="http://schemas.openxmlformats.org/officeDocument/2006/relationships/viewProps" Target="/ppt/viewProps.xml" Id="R58d242ff216348d8" /><Relationship Type="http://schemas.openxmlformats.org/officeDocument/2006/relationships/tableStyles" Target="/ppt/tableStyles.xml" Id="Rdbca813d28484bef" /><Relationship Type="http://schemas.openxmlformats.org/officeDocument/2006/relationships/slide" Target="/ppt/slides/slide1.xml" Id="R129115bb41164f52" /><Relationship Type="http://schemas.openxmlformats.org/officeDocument/2006/relationships/slide" Target="/ppt/slides/slide2.xml" Id="Rd1f13d93837c46c4" /><Relationship Type="http://schemas.openxmlformats.org/officeDocument/2006/relationships/slide" Target="/ppt/slides/slide3.xml" Id="R6679c13393c0497e" /><Relationship Type="http://schemas.openxmlformats.org/officeDocument/2006/relationships/slide" Target="/ppt/slides/slide4.xml" Id="Rde0173fef42a4b7f" /><Relationship Type="http://schemas.openxmlformats.org/officeDocument/2006/relationships/slide" Target="/ppt/slides/slide5.xml" Id="R65da93b3e37a48d0" /><Relationship Type="http://schemas.openxmlformats.org/officeDocument/2006/relationships/slide" Target="/ppt/slides/slide6.xml" Id="R950c349525ff42d4" /><Relationship Type="http://schemas.openxmlformats.org/officeDocument/2006/relationships/slide" Target="/ppt/slides/slide7.xml" Id="R579923fbb57f4173" /><Relationship Type="http://schemas.openxmlformats.org/officeDocument/2006/relationships/slide" Target="/ppt/slides/slide8.xml" Id="R187b0ba7e713409a" /><Relationship Type="http://schemas.openxmlformats.org/officeDocument/2006/relationships/slide" Target="/ppt/slides/slide9.xml" Id="R5530d55321a44379" /><Relationship Type="http://schemas.openxmlformats.org/officeDocument/2006/relationships/slide" Target="/ppt/slides/slide10.xml" Id="Rb3097ec416f64b28" /><Relationship Type="http://schemas.openxmlformats.org/officeDocument/2006/relationships/slide" Target="/ppt/slides/slide11.xml" Id="R2e121ea75d884d1a" /><Relationship Type="http://schemas.openxmlformats.org/officeDocument/2006/relationships/slide" Target="/ppt/slides/slide12.xml" Id="R70e87c5415f54627" /><Relationship Type="http://schemas.openxmlformats.org/officeDocument/2006/relationships/slide" Target="/ppt/slides/slide13.xml" Id="R95471f3c82004348" /><Relationship Type="http://schemas.openxmlformats.org/officeDocument/2006/relationships/slide" Target="/ppt/slides/slide14.xml" Id="Rf82fc94acb014d39" /><Relationship Type="http://schemas.openxmlformats.org/officeDocument/2006/relationships/slide" Target="/ppt/slides/slide15.xml" Id="Rc6a89e8cf8d545b6" /><Relationship Type="http://schemas.openxmlformats.org/officeDocument/2006/relationships/slide" Target="/ppt/slides/slide16.xml" Id="Rc8ebbede03864208" /><Relationship Type="http://schemas.openxmlformats.org/officeDocument/2006/relationships/slide" Target="/ppt/slides/slide17.xml" Id="R3b349e0859f44f55" /><Relationship Type="http://schemas.openxmlformats.org/officeDocument/2006/relationships/slide" Target="/ppt/slides/slide18.xml" Id="Rab051f75386d43cb" /><Relationship Type="http://schemas.openxmlformats.org/officeDocument/2006/relationships/slide" Target="/ppt/slides/slide19.xml" Id="Rd21a7d1e83c04185" /><Relationship Type="http://schemas.openxmlformats.org/officeDocument/2006/relationships/slide" Target="/ppt/slides/slide20.xml" Id="Ra0f2be72ff72424e" /><Relationship Type="http://schemas.openxmlformats.org/officeDocument/2006/relationships/slide" Target="/ppt/slides/slide21.xml" Id="R26b1b289cec74033" /><Relationship Type="http://schemas.openxmlformats.org/officeDocument/2006/relationships/slide" Target="/ppt/slides/slide22.xml" Id="R5f688ccc0abc40fd" /><Relationship Type="http://schemas.openxmlformats.org/officeDocument/2006/relationships/slide" Target="/ppt/slides/slide23.xml" Id="Rf05e7538a3214627" /><Relationship Type="http://schemas.openxmlformats.org/officeDocument/2006/relationships/slide" Target="/ppt/slides/slide24.xml" Id="R4336fabbbc1c492a" /><Relationship Type="http://schemas.openxmlformats.org/officeDocument/2006/relationships/slide" Target="/ppt/slides/slide25.xml" Id="R4d8e42474f8a4526" /><Relationship Type="http://schemas.openxmlformats.org/officeDocument/2006/relationships/slide" Target="/ppt/slides/slide26.xml" Id="R436ba03fc30a439d" /><Relationship Type="http://schemas.openxmlformats.org/officeDocument/2006/relationships/slide" Target="/ppt/slides/slide27.xml" Id="Ref76c29ede434f2d" /><Relationship Type="http://schemas.openxmlformats.org/officeDocument/2006/relationships/slide" Target="/ppt/slides/slide28.xml" Id="R0f1dd40818474400" /><Relationship Type="http://schemas.openxmlformats.org/officeDocument/2006/relationships/slide" Target="/ppt/slides/slide29.xml" Id="Re4594e8296fe4946" /><Relationship Type="http://schemas.openxmlformats.org/officeDocument/2006/relationships/slide" Target="/ppt/slides/slide30.xml" Id="R5a9f911563c24b7c" /><Relationship Type="http://schemas.openxmlformats.org/officeDocument/2006/relationships/slide" Target="/ppt/slides/slide31.xml" Id="R5c0906798af24645" /><Relationship Type="http://schemas.openxmlformats.org/officeDocument/2006/relationships/slide" Target="/ppt/slides/slide32.xml" Id="Ra7e1f81c1c4a422f" /><Relationship Type="http://schemas.openxmlformats.org/officeDocument/2006/relationships/slide" Target="/ppt/slides/slide33.xml" Id="R92c5bad4f67f4855" /><Relationship Type="http://schemas.openxmlformats.org/officeDocument/2006/relationships/slide" Target="/ppt/slides/slide34.xml" Id="R12735f916cea4df8" /><Relationship Type="http://schemas.openxmlformats.org/officeDocument/2006/relationships/slide" Target="/ppt/slides/slide35.xml" Id="R6504739c04564c48" /><Relationship Type="http://schemas.openxmlformats.org/officeDocument/2006/relationships/slide" Target="/ppt/slides/slide36.xml" Id="R1bd4c6386fff44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0c74c333374b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a0ba5de7f042b6" /><Relationship Type="http://schemas.openxmlformats.org/officeDocument/2006/relationships/notesMaster" Target="/ppt/notesMasters/notesMaster1.xml" Id="R9116fcbeb3bd4e23" /></Relationships>
</file>

<file path=ppt/notesSlides/_rels/notesSlide2.xml.rels>&#65279;<?xml version="1.0" encoding="utf-8"?><Relationships xmlns="http://schemas.openxmlformats.org/package/2006/relationships"><Relationship Type="http://schemas.openxmlformats.org/officeDocument/2006/relationships/slide" Target="/ppt/slides/slide2.xml" Id="R722a80c618d8489b" /><Relationship Type="http://schemas.openxmlformats.org/officeDocument/2006/relationships/notesMaster" Target="/ppt/notesMasters/notesMaster1.xml" Id="Rafe3682e2d56420e" /></Relationships>
</file>

<file path=ppt/notesSlides/_rels/notesSlide3.xml.rels>&#65279;<?xml version="1.0" encoding="utf-8"?><Relationships xmlns="http://schemas.openxmlformats.org/package/2006/relationships"><Relationship Type="http://schemas.openxmlformats.org/officeDocument/2006/relationships/slide" Target="/ppt/slides/slide3.xml" Id="Rcdee31be8c53416e" /><Relationship Type="http://schemas.openxmlformats.org/officeDocument/2006/relationships/notesMaster" Target="/ppt/notesMasters/notesMaster1.xml" Id="R3509889e948f4d7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2fc1a5c8714860" /><Relationship Type="http://schemas.openxmlformats.org/officeDocument/2006/relationships/notesMaster" Target="/ppt/notesMasters/notesMaster1.xml" Id="R02b47c1d92c747ad" /></Relationships>
</file>

<file path=ppt/notesSlides/_rels/notesSlide5.xml.rels>&#65279;<?xml version="1.0" encoding="utf-8"?><Relationships xmlns="http://schemas.openxmlformats.org/package/2006/relationships"><Relationship Type="http://schemas.openxmlformats.org/officeDocument/2006/relationships/slide" Target="/ppt/slides/slide5.xml" Id="R00c9701fc8c34157" /><Relationship Type="http://schemas.openxmlformats.org/officeDocument/2006/relationships/notesMaster" Target="/ppt/notesMasters/notesMaster1.xml" Id="R953dbb18f5ac45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63d9eff2264ae3" /><Relationship Type="http://schemas.openxmlformats.org/officeDocument/2006/relationships/notesMaster" Target="/ppt/notesMasters/notesMaster1.xml" Id="R2c40e1baf3f244e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bb907b756947f4" /><Relationship Type="http://schemas.openxmlformats.org/officeDocument/2006/relationships/notesMaster" Target="/ppt/notesMasters/notesMaster1.xml" Id="Rdab83c05791a425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e63fb05ed99457f" /><Relationship Type="http://schemas.openxmlformats.org/officeDocument/2006/relationships/notesMaster" Target="/ppt/notesMasters/notesMaster1.xml" Id="Rf447be790a374e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22443756e814e64" /><Relationship Type="http://schemas.openxmlformats.org/officeDocument/2006/relationships/notesMaster" Target="/ppt/notesMasters/notesMaster1.xml" Id="Rc37cef40409c47c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55b9f2cf1d488e" /><Relationship Type="http://schemas.openxmlformats.org/officeDocument/2006/relationships/notesMaster" Target="/ppt/notesMasters/notesMaster1.xml" Id="Rc87946d35b9c46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822eaa8a8554df5" /><Relationship Type="http://schemas.openxmlformats.org/officeDocument/2006/relationships/notesMaster" Target="/ppt/notesMasters/notesMaster1.xml" Id="Rf9b65a83d9c44d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d0b7f3523164cb2" /><Relationship Type="http://schemas.openxmlformats.org/officeDocument/2006/relationships/notesMaster" Target="/ppt/notesMasters/notesMaster1.xml" Id="R59fe61ea40df48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8ec175317e54341" /><Relationship Type="http://schemas.openxmlformats.org/officeDocument/2006/relationships/notesMaster" Target="/ppt/notesMasters/notesMaster1.xml" Id="R82caabbbad89427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e7689b7f77f4d70" /><Relationship Type="http://schemas.openxmlformats.org/officeDocument/2006/relationships/notesMaster" Target="/ppt/notesMasters/notesMaster1.xml" Id="R30a03a6e246041f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b86759732344ab9" /><Relationship Type="http://schemas.openxmlformats.org/officeDocument/2006/relationships/notesMaster" Target="/ppt/notesMasters/notesMaster1.xml" Id="Rae80c70336e647d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46b22ae4ad4bfd" /><Relationship Type="http://schemas.openxmlformats.org/officeDocument/2006/relationships/notesMaster" Target="/ppt/notesMasters/notesMaster1.xml" Id="R4a814b97449e45c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03af84a7c134921" /><Relationship Type="http://schemas.openxmlformats.org/officeDocument/2006/relationships/notesMaster" Target="/ppt/notesMasters/notesMaster1.xml" Id="R9e31a376dd9c433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f1b280a7ebd46b5" /><Relationship Type="http://schemas.openxmlformats.org/officeDocument/2006/relationships/notesMaster" Target="/ppt/notesMasters/notesMaster1.xml" Id="R783a0b318619475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229f5dc1890488c" /><Relationship Type="http://schemas.openxmlformats.org/officeDocument/2006/relationships/notesMaster" Target="/ppt/notesMasters/notesMaster1.xml" Id="R4b64732be0144d8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b094cc0cdfd4e69" /><Relationship Type="http://schemas.openxmlformats.org/officeDocument/2006/relationships/notesMaster" Target="/ppt/notesMasters/notesMaster1.xml" Id="R1f9dad7dce0c486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7c0fe4e460a4e32" /><Relationship Type="http://schemas.openxmlformats.org/officeDocument/2006/relationships/notesMaster" Target="/ppt/notesMasters/notesMaster1.xml" Id="R277f96803047448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31048359c0a49a4" /><Relationship Type="http://schemas.openxmlformats.org/officeDocument/2006/relationships/notesMaster" Target="/ppt/notesMasters/notesMaster1.xml" Id="R701ab65b263049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26b7337c8d4faf" /><Relationship Type="http://schemas.openxmlformats.org/officeDocument/2006/relationships/notesMaster" Target="/ppt/notesMasters/notesMaster1.xml" Id="R2f832931449d4b7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a6d1f79957f43a9" /><Relationship Type="http://schemas.openxmlformats.org/officeDocument/2006/relationships/notesMaster" Target="/ppt/notesMasters/notesMaster1.xml" Id="Rde9396969866437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fb190d960a647ca" /><Relationship Type="http://schemas.openxmlformats.org/officeDocument/2006/relationships/notesMaster" Target="/ppt/notesMasters/notesMaster1.xml" Id="R2b92f3175aed43f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13f895874c4a01" /><Relationship Type="http://schemas.openxmlformats.org/officeDocument/2006/relationships/notesMaster" Target="/ppt/notesMasters/notesMaster1.xml" Id="R029762ddd801415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f78a786623e4221" /><Relationship Type="http://schemas.openxmlformats.org/officeDocument/2006/relationships/notesMaster" Target="/ppt/notesMasters/notesMaster1.xml" Id="R8f239f778eb645d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8d505603517418f" /><Relationship Type="http://schemas.openxmlformats.org/officeDocument/2006/relationships/notesMaster" Target="/ppt/notesMasters/notesMaster1.xml" Id="Rfda94e180799446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ac1e528fce74e35" /><Relationship Type="http://schemas.openxmlformats.org/officeDocument/2006/relationships/notesMaster" Target="/ppt/notesMasters/notesMaster1.xml" Id="R8f4f8ea47e5749e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dfdea59a58047d3" /><Relationship Type="http://schemas.openxmlformats.org/officeDocument/2006/relationships/notesMaster" Target="/ppt/notesMasters/notesMaster1.xml" Id="Red9e27166012407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bc5ed1d0854467e" /><Relationship Type="http://schemas.openxmlformats.org/officeDocument/2006/relationships/notesMaster" Target="/ppt/notesMasters/notesMaster1.xml" Id="R820c97c90dcd46d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f220be4943d43bf" /><Relationship Type="http://schemas.openxmlformats.org/officeDocument/2006/relationships/notesMaster" Target="/ppt/notesMasters/notesMaster1.xml" Id="R84a323668ab34cf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13f74f072134db8" /><Relationship Type="http://schemas.openxmlformats.org/officeDocument/2006/relationships/notesMaster" Target="/ppt/notesMasters/notesMaster1.xml" Id="Raf1ae6e21c38487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6640aec5be84e82" /><Relationship Type="http://schemas.openxmlformats.org/officeDocument/2006/relationships/notesMaster" Target="/ppt/notesMasters/notesMaster1.xml" Id="R9c0da034667c43d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648fa59d8aa4518" /><Relationship Type="http://schemas.openxmlformats.org/officeDocument/2006/relationships/notesMaster" Target="/ppt/notesMasters/notesMaster1.xml" Id="R81d6a7f949f8486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70235891c404bff" /><Relationship Type="http://schemas.openxmlformats.org/officeDocument/2006/relationships/notesMaster" Target="/ppt/notesMasters/notesMaster1.xml" Id="R0b543a29fb5e41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Explain how this week builds upon previous GIS concepts. Use the cover image solely as an introduction to the topic.</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Read the learning outcomes at the beginning of the class and link them to the laboratory assignment.</a:t>
            </a:r>
          </a:p>
          <a:p xmlns:a="http://schemas.openxmlformats.org/drawingml/2006/main">
            <a:r>
              <a:t>Source: https://arxiv.org/abs/2503.22081; https://arxiv.org/abs/2409.00489; https://arxiv.org/abs/2508.00858; https://digital-strategy.ec.europa.eu/en/policies/regulatory-framework-ai;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Connect the current section to the previous one in a single sentence.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model first learns a general representation, then adapts to a specific local task. Ask students to separately identify the data, method, output, and limitations based on the visual or concept.</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field is expanding from mere image encoders to multimodal and agent-based systems. Ask students to separately identify the data, method, output, and limitations based on the visual or concept.</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Prithvi targets multi-band and temporal Earth observation data instead of RGB. Ask students to separately identify the data, method, output, and limitations based on the visual or concept.</a:t>
            </a:r>
          </a:p>
          <a:p xmlns:a="http://schemas.openxmlformats.org/drawingml/2006/main">
            <a:r>
              <a:t>Source: https://arxiv.org/abs/2409.00489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model learns representations by reconstructing masked image patches. Ask students to separately identify the data, method, output, and limitations regarding the visual or concept.</a:t>
            </a:r>
          </a:p>
          <a:p xmlns:a="http://schemas.openxmlformats.org/drawingml/2006/main">
            <a:r>
              <a:t>Source: https://arxiv.org/abs/2409.00489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A foundation model is not the final map on its own. Ask students to separately identify the data, method, output, and limitations regarding the visual or concept.</a:t>
            </a:r>
          </a:p>
          <a:p xmlns:a="http://schemas.openxmlformats.org/drawingml/2006/main">
            <a:r>
              <a:t>Source: https://arxiv.org/abs/2409.00489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Connect the current section to the previous one in a single sentence.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Different data types explain the same geographic phenomenon from different perspectives. Ask students to separately identify the data, method, output, and limitations regarding the visual or concept.</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Text and images are matched in a joint representation space. Ask students to separately identify the data, method, output, and limitations regarding the visual or concept.</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Point, box, or text prompts support rapid label generation. Ask students to separately identify the data, method, output, and limitations regarding the visual or concept.</a:t>
            </a:r>
          </a:p>
          <a:p xmlns:a="http://schemas.openxmlformats.org/drawingml/2006/main">
            <a:r>
              <a:t>Source: https://pro.arcgis.com/en/pro-app/latest/help/analysis/deep-learning/deep-learning-in-arcgis-pro.htm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Graph Neural Networks can directly model neighborhood and connectivity. Ask students to separately identify the data, method, output, and limitations regarding the visual or concept.</a:t>
            </a:r>
          </a:p>
          <a:p xmlns:a="http://schemas.openxmlformats.org/drawingml/2006/main">
            <a:r>
              <a:t>Source: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largest model is not always the most suitable model. Ask students to separately identify the data, method, output, and limitations regarding the visual or concept.</a:t>
            </a:r>
          </a:p>
          <a:p xmlns:a="http://schemas.openxmlformats.org/drawingml/2006/main">
            <a:r>
              <a:t>Source: https://arxiv.org/abs/2508.00858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Connect the current section to the previous one in a single sentence.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A model's overall behavior is not the same as the rationale for a single prediction. Ask students to separately identify the data, method, output, and limitations regarding the visual or concept.</a:t>
            </a:r>
          </a:p>
          <a:p xmlns:a="http://schemas.openxmlformats.org/drawingml/2006/main">
            <a:r>
              <a:t>Source: https://doc.esri.com/en/arcgis-pro/latest/tool-reference/spatial-statistics/how-forest-works.html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importance plot does not provide information on causality or directionality. Ask students to separately identify the data, method, output, and limitations regarding the visual or concept.</a:t>
            </a:r>
          </a:p>
          <a:p xmlns:a="http://schemas.openxmlformats.org/drawingml/2006/main">
            <a:r>
              <a:t>Source: https://doc.esri.com/en/arcgis-pro/latest/tool-reference/spatial-statistics/how-forest-works.html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A variable's contribution may vary by location. Ask students to separately identify the data, method, output, and limitations regarding the visual or concept.</a:t>
            </a:r>
          </a:p>
          <a:p xmlns:a="http://schemas.openxmlformats.org/drawingml/2006/main">
            <a:r>
              <a:t>Source: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Data, model, and distribution shifts produce different types of uncertainty. Ask students to separately identify the data, method, output, and limitations regarding the visual or concept.</a:t>
            </a:r>
          </a:p>
          <a:p xmlns:a="http://schemas.openxmlformats.org/drawingml/2006/main">
            <a:r>
              <a:t>Source: https://arxiv.org/abs/2508.00858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Low-confidence predictions can be routed to a review queue rather than an automated decision. Ask students to separately identify the data, method, output, and limitations regarding the visual or concept.</a:t>
            </a:r>
          </a:p>
          <a:p xmlns:a="http://schemas.openxmlformats.org/drawingml/2006/main">
            <a:r>
              <a:t>Source: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Connect the current section to the previous one in a single sentence.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Data coverage gaps produce systematic error on the map. Ask students to separately identify the data, method, output, and limitations regarding the visual or concept.</a:t>
            </a:r>
          </a:p>
          <a:p xmlns:a="http://schemas.openxmlformats.org/drawingml/2006/main">
            <a:r>
              <a:t>Source: https://arxiv.org/abs/2508.00858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Location data can reveal an individual or their behavior, even if their identity is not directly apparent. Ask students to separately identify the data, method, output, and limitations regarding the visual or concept.</a:t>
            </a:r>
          </a:p>
          <a:p xmlns:a="http://schemas.openxmlformats.org/drawingml/2006/main">
            <a:r>
              <a:t>Source: https://digital-strategy.ec.europa.eu/en/policies/regulatory-framework-ai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analyst tests the model output against context, data quality, and domain knowledge. Ask students to separately identify the data, method, output, and limitations on the visual or concept.</a:t>
            </a:r>
          </a:p>
          <a:p xmlns:a="http://schemas.openxmlformats.org/drawingml/2006/main">
            <a:r>
              <a:t>Source: https://digital-strategy.ec.europa.eu/en/policies/regulatory-framework-ai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Each version is tracked with auditable evidence. Ask students to separately identify the data, method, output, and limitations on the visual or concept.</a:t>
            </a:r>
          </a:p>
          <a:p xmlns:a="http://schemas.openxmlformats.org/drawingml/2006/main">
            <a:r>
              <a:t>Source: https://digital-strategy.ec.europa.eu/en/policies/regulatory-framework-ai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Model performance is re-measured as data and geography change. Ask students to separately identify the data, method, output, and limitations regarding the visual or concept.</a:t>
            </a:r>
          </a:p>
          <a:p xmlns:a="http://schemas.openxmlformats.org/drawingml/2006/main">
            <a:r>
              <a:t>Source: https://arxiv.org/abs/2508.00858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Explain at the beginning which files students are required to submit at the end of the lab.</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Ensure that students wishing to adapt the scenario to their own term projects do not expand the scope.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Go through the steps sequentially with students; check the rationale behind decisions rather than just the results.</a:t>
            </a:r>
          </a:p>
          <a:p xmlns:a="http://schemas.openxmlformats.org/drawingml/2006/main">
            <a:r>
              <a:t>Source: https://arxiv.org/abs/2503.22081; https://arxiv.org/abs/2409.00489; https://arxiv.org/abs/2508.00858; https://digital-strategy.ec.europa.eu/en/policies/regulatory-framework-ai;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Use this list at the end of the lesson for students to review each other's work.</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Ask them to keep the submission package as part of the term project.</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correct answer is B. Also explain why the incorrect options are not suitable.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correct answer is B. Also explain why the incorrect options are not suitable.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The correct answer is C. Also explain why the incorrect options are not suitable.</a:t>
            </a:r>
          </a:p>
          <a:p xmlns:a="http://schemas.openxmlformats.org/drawingml/2006/main">
            <a:r>
              <a:t>Source: https://arxiv.org/abs/2503.22081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Ask students to summarize the four sections of the week in one sentence each, using their own examples.</a:t>
            </a:r>
          </a:p>
          <a:p xmlns:a="http://schemas.openxmlformats.org/drawingml/2006/main">
            <a:r>
              <a:t>Source: https://arxiv.org/abs/2503.22081; https://arxiv.org/abs/2409.00489; https://arxiv.org/abs/2508.00858; https://digital-strategy.ec.europa.eu/en/policies/regulatory-framework-ai;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Instructor note: Share the resources with the students. Ask them to focus on the methodology, data splitting, and limitations sections when reading the articles.</a:t>
            </a:r>
          </a:p>
          <a:p xmlns:a="http://schemas.openxmlformats.org/drawingml/2006/main">
            <a:r>
              <a:t>Source: https://arxiv.org/abs/2503.22081; https://arxiv.org/abs/2409.00489; https://arxiv.org/abs/2508.00858; https://digital-strategy.ec.europa.eu/en/policies/regulatory-framework-ai; https://pro.arcgis.com/en/pro-app/3.5/help/analysis/ai/geoai.htm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58f57b90504b6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4b448626684034" /><Relationship Type="http://schemas.openxmlformats.org/officeDocument/2006/relationships/slideLayout" Target="/ppt/slideLayouts/slideLayout1.xml" Id="R759650a60118483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9650a60118483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168af9457b442fb" /><Relationship Type="http://schemas.openxmlformats.org/officeDocument/2006/relationships/image" Target="/ppt/media/image.png" Id="Rf2d32585315846f7" /><Relationship Type="http://schemas.openxmlformats.org/officeDocument/2006/relationships/notesSlide" Target="/ppt/notesSlides/notesSlide1.xml" Id="R299a444274244e6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21168e7e1284f9d" /><Relationship Type="http://schemas.openxmlformats.org/officeDocument/2006/relationships/notesSlide" Target="/ppt/notesSlides/notesSlide2.xml" Id="Rd94fa52c7b804f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58af3d6aa1a4fe2" /><Relationship Type="http://schemas.openxmlformats.org/officeDocument/2006/relationships/notesSlide" Target="/ppt/notesSlides/notesSlide3.xml" Id="R046b1b0bb7ab4dc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5b18c2822e74a93" /><Relationship Type="http://schemas.openxmlformats.org/officeDocument/2006/relationships/notesSlide" Target="/ppt/notesSlides/notesSlide4.xml" Id="R7376ad7a6125427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aa72b45d8394775" /><Relationship Type="http://schemas.openxmlformats.org/officeDocument/2006/relationships/image" Target="/ppt/media/image2.png" Id="R031261641ad042d8" /><Relationship Type="http://schemas.openxmlformats.org/officeDocument/2006/relationships/notesSlide" Target="/ppt/notesSlides/notesSlide5.xml" Id="R8e77f8a7453243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99bf6a7278e4aa2" /><Relationship Type="http://schemas.openxmlformats.org/officeDocument/2006/relationships/notesSlide" Target="/ppt/notesSlides/notesSlide6.xml" Id="R3f4a3c89ffdf48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f3bd698e98944b0" /><Relationship Type="http://schemas.openxmlformats.org/officeDocument/2006/relationships/image" Target="/ppt/media/image3.png" Id="Rfdc9a70901054aa4" /><Relationship Type="http://schemas.openxmlformats.org/officeDocument/2006/relationships/notesSlide" Target="/ppt/notesSlides/notesSlide7.xml" Id="Re40f025635c743f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2efd13ed584419e" /><Relationship Type="http://schemas.openxmlformats.org/officeDocument/2006/relationships/image" Target="/ppt/media/image4.png" Id="R814ad66795194a66" /><Relationship Type="http://schemas.openxmlformats.org/officeDocument/2006/relationships/notesSlide" Target="/ppt/notesSlides/notesSlide8.xml" Id="R486ce52bce7947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f849eed43aa47ac" /><Relationship Type="http://schemas.openxmlformats.org/officeDocument/2006/relationships/notesSlide" Target="/ppt/notesSlides/notesSlide9.xml" Id="Re98cd28267234b7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287b3a775f14868" /><Relationship Type="http://schemas.openxmlformats.org/officeDocument/2006/relationships/notesSlide" Target="/ppt/notesSlides/notesSlide10.xml" Id="R16fcfbd6b37047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f1029e947e34837" /><Relationship Type="http://schemas.openxmlformats.org/officeDocument/2006/relationships/notesSlide" Target="/ppt/notesSlides/notesSlide11.xml" Id="Rbf58b4bc6a19427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3057ef2d1a048af" /><Relationship Type="http://schemas.openxmlformats.org/officeDocument/2006/relationships/notesSlide" Target="/ppt/notesSlides/notesSlide12.xml" Id="Rb61d8580e00042a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16d17c82a094e7d" /><Relationship Type="http://schemas.openxmlformats.org/officeDocument/2006/relationships/notesSlide" Target="/ppt/notesSlides/notesSlide13.xml" Id="R7c4c2272787444d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7cbd2a597d14db8" /><Relationship Type="http://schemas.openxmlformats.org/officeDocument/2006/relationships/notesSlide" Target="/ppt/notesSlides/notesSlide14.xml" Id="Rd5a95e0df9eb4aa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bbad58fd52de44b4" /><Relationship Type="http://schemas.openxmlformats.org/officeDocument/2006/relationships/notesSlide" Target="/ppt/notesSlides/notesSlide15.xml" Id="R0293e3bc3e4448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d95f45c0f334a2e" /><Relationship Type="http://schemas.openxmlformats.org/officeDocument/2006/relationships/notesSlide" Target="/ppt/notesSlides/notesSlide16.xml" Id="R44e86000b80c45e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a72a798f3a44a41" /><Relationship Type="http://schemas.openxmlformats.org/officeDocument/2006/relationships/image" Target="/ppt/media/image.jpeg" Id="R4eb2b8bd5db84941" /><Relationship Type="http://schemas.openxmlformats.org/officeDocument/2006/relationships/notesSlide" Target="/ppt/notesSlides/notesSlide17.xml" Id="R1702a132680c4e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fa69ebee3fa34ed8" /><Relationship Type="http://schemas.openxmlformats.org/officeDocument/2006/relationships/notesSlide" Target="/ppt/notesSlides/notesSlide18.xml" Id="R8e47bb56f31c49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ee0cae27cebf4c5d" /><Relationship Type="http://schemas.openxmlformats.org/officeDocument/2006/relationships/notesSlide" Target="/ppt/notesSlides/notesSlide19.xml" Id="Rfae69688f98846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9c8e1854804144b6" /><Relationship Type="http://schemas.openxmlformats.org/officeDocument/2006/relationships/notesSlide" Target="/ppt/notesSlides/notesSlide20.xml" Id="R74019ef57671437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844d6108452947c7" /><Relationship Type="http://schemas.openxmlformats.org/officeDocument/2006/relationships/notesSlide" Target="/ppt/notesSlides/notesSlide21.xml" Id="R953073bbaa85410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dc889ef76e674d6a" /><Relationship Type="http://schemas.openxmlformats.org/officeDocument/2006/relationships/notesSlide" Target="/ppt/notesSlides/notesSlide22.xml" Id="R80a447050c47487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79291dd2950e43b8" /><Relationship Type="http://schemas.openxmlformats.org/officeDocument/2006/relationships/notesSlide" Target="/ppt/notesSlides/notesSlide23.xml" Id="R48927c56c589484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58556cad639499d" /><Relationship Type="http://schemas.openxmlformats.org/officeDocument/2006/relationships/notesSlide" Target="/ppt/notesSlides/notesSlide24.xml" Id="R4efaf6fc856f493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943b4b150786422c" /><Relationship Type="http://schemas.openxmlformats.org/officeDocument/2006/relationships/notesSlide" Target="/ppt/notesSlides/notesSlide25.xml" Id="R4d9f2676b2fc44a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fe2b76a57b64ba6" /><Relationship Type="http://schemas.openxmlformats.org/officeDocument/2006/relationships/notesSlide" Target="/ppt/notesSlides/notesSlide26.xml" Id="R4a8c386b0c9543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50968859556b4336" /><Relationship Type="http://schemas.openxmlformats.org/officeDocument/2006/relationships/notesSlide" Target="/ppt/notesSlides/notesSlide27.xml" Id="Re6779aec326141f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29713176f15b4372" /><Relationship Type="http://schemas.openxmlformats.org/officeDocument/2006/relationships/notesSlide" Target="/ppt/notesSlides/notesSlide28.xml" Id="R32f3286726df49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06fb4e379824edf" /><Relationship Type="http://schemas.openxmlformats.org/officeDocument/2006/relationships/notesSlide" Target="/ppt/notesSlides/notesSlide29.xml" Id="Rf48697c446a2457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70f2f142e884d24" /><Relationship Type="http://schemas.openxmlformats.org/officeDocument/2006/relationships/notesSlide" Target="/ppt/notesSlides/notesSlide30.xml" Id="R876c9ab2f39245a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93c7436885ee4907" /><Relationship Type="http://schemas.openxmlformats.org/officeDocument/2006/relationships/notesSlide" Target="/ppt/notesSlides/notesSlide31.xml" Id="Rf753d75190c2461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f97aa51a8a334a43" /><Relationship Type="http://schemas.openxmlformats.org/officeDocument/2006/relationships/notesSlide" Target="/ppt/notesSlides/notesSlide32.xml" Id="R66544e0cc28d458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204b120846764f6f" /><Relationship Type="http://schemas.openxmlformats.org/officeDocument/2006/relationships/notesSlide" Target="/ppt/notesSlides/notesSlide33.xml" Id="Rd4d09102a7684c5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0b49a25df7fc453d" /><Relationship Type="http://schemas.openxmlformats.org/officeDocument/2006/relationships/notesSlide" Target="/ppt/notesSlides/notesSlide34.xml" Id="R260705e21aa448d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ab40cd3c387145e5" /><Relationship Type="http://schemas.openxmlformats.org/officeDocument/2006/relationships/notesSlide" Target="/ppt/notesSlides/notesSlide35.xml" Id="R5b1b0e486d394cd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d35ccdbedad240f1" /><Relationship Type="http://schemas.openxmlformats.org/officeDocument/2006/relationships/notesSlide" Target="/ppt/notesSlides/notesSlide36.xml" Id="R04000c5e77d34730" /></Relationships>
</file>

<file path=ppt/slides/slide1.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9" name="Dikdörtgen 8">
            <a:extLst xmlns:a="http://schemas.openxmlformats.org/drawingml/2006/main">
              <a:ext uri="{FF2B5EF4-FFF2-40B4-BE49-F238E27FC236}">
                <a16:creationId xmlns:a16="http://schemas.microsoft.com/office/drawing/2014/main" id="{778EFA57-F97E-4D3D-B2EC-C8103F07DB45}"/>
              </a:ext>
            </a:extLst>
          </p:cNvPr>
          <p:cNvSpPr>
            <a:spLocks xmlns:a="http://schemas.openxmlformats.org/drawingml/2006/main" noGrp="1"/>
          </p:cNvSpPr>
          <p:nvPr/>
        </p:nvSpPr>
        <p:spPr>
          <a:xfrm xmlns:a="http://schemas.openxmlformats.org/drawingml/2006/main">
            <a:off x="438150" y="457200"/>
            <a:ext cx="76200" cy="59055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D87EE85A-F1A1-42ED-BE57-283F86B0E5C2}"/>
              </a:ext>
            </a:extLst>
          </p:cNvPr>
          <p:cNvSpPr>
            <a:spLocks xmlns:a="http://schemas.openxmlformats.org/drawingml/2006/main" noGrp="1"/>
          </p:cNvSpPr>
          <p:nvPr/>
        </p:nvSpPr>
        <p:spPr>
          <a:xfrm xmlns:a="http://schemas.openxmlformats.org/drawingml/2006/main">
            <a:off x="781050" y="666750"/>
            <a:ext cx="4762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575" b="1">
                <a:solidFill>
                  <a:srgbClr val="F4B400"/>
                </a:solidFill>
                <a:latin typeface="Aptos"/>
                <a:ea typeface="Aptos"/>
                <a:cs typeface="Aptos"/>
              </a:defRPr>
            </a:pPr>
            <a:r>
              <a:rPr sz="1575" b="1">
                <a:solidFill>
                  <a:srgbClr val="F4B400"/>
                </a:solidFill>
                <a:latin typeface="Aptos"/>
                <a:ea typeface="Aptos"/>
                <a:cs typeface="Aptos"/>
              </a:rPr>
              <a:t>AI-ENHANCED</a:t>
            </a:r>
          </a:p>
          <a:p xmlns:a="http://schemas.openxmlformats.org/drawingml/2006/main">
            <a:pPr>
              <a:buNone/>
              <a:defRPr sz="1575" b="1">
                <a:solidFill>
                  <a:srgbClr val="F4B400"/>
                </a:solidFill>
                <a:latin typeface="Aptos"/>
                <a:ea typeface="Aptos"/>
                <a:cs typeface="Aptos"/>
              </a:defRPr>
            </a:pPr>
            <a:r>
              <a:rPr sz="1575" b="1">
                <a:solidFill>
                  <a:srgbClr val="F4B400"/>
                </a:solidFill>
                <a:latin typeface="Aptos"/>
                <a:ea typeface="Aptos"/>
                <a:cs typeface="Aptos"/>
              </a:rPr>
              <a:t>GEOGRAPHIC INFORMATION SYSTEMS</a:t>
            </a:r>
          </a:p>
        </p:txBody>
      </p:sp>
      <p:sp>
        <p:nvSpPr>
          <p:cNvPr id="3" name="Dikdörtgen 2">
            <a:extLst xmlns:a="http://schemas.openxmlformats.org/drawingml/2006/main">
              <a:ext uri="{FF2B5EF4-FFF2-40B4-BE49-F238E27FC236}">
                <a16:creationId xmlns:a16="http://schemas.microsoft.com/office/drawing/2014/main" id="{5BC46845-30D9-4D02-AD92-056F2F42427F}"/>
              </a:ext>
            </a:extLst>
          </p:cNvPr>
          <p:cNvSpPr>
            <a:spLocks xmlns:a="http://schemas.openxmlformats.org/drawingml/2006/main" noGrp="1"/>
          </p:cNvSpPr>
          <p:nvPr/>
        </p:nvSpPr>
        <p:spPr>
          <a:xfrm xmlns:a="http://schemas.openxmlformats.org/drawingml/2006/main">
            <a:off x="781050" y="1952625"/>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1">
                <a:solidFill>
                  <a:srgbClr val="D5DADD"/>
                </a:solidFill>
                <a:latin typeface="Aptos"/>
                <a:ea typeface="Aptos"/>
                <a:cs typeface="Aptos"/>
              </a:defRPr>
            </a:pPr>
            <a:r>
              <a:rPr sz="975" b="1">
                <a:solidFill>
                  <a:srgbClr val="D5DADD"/>
                </a:solidFill>
                <a:latin typeface="Aptos"/>
                <a:ea typeface="Aptos"/>
                <a:cs typeface="Aptos"/>
              </a:rPr>
              <a:t>WEEK 13</a:t>
            </a:r>
          </a:p>
        </p:txBody>
      </p:sp>
      <p:sp>
        <p:nvSpPr>
          <p:cNvPr id="4" name="Dikdörtgen 3">
            <a:extLst xmlns:a="http://schemas.openxmlformats.org/drawingml/2006/main">
              <a:ext uri="{FF2B5EF4-FFF2-40B4-BE49-F238E27FC236}">
                <a16:creationId xmlns:a16="http://schemas.microsoft.com/office/drawing/2014/main" id="{EB169684-083E-41F0-B630-7B1E4CA76276}"/>
              </a:ext>
            </a:extLst>
          </p:cNvPr>
          <p:cNvSpPr>
            <a:spLocks xmlns:a="http://schemas.openxmlformats.org/drawingml/2006/main" noGrp="1"/>
          </p:cNvSpPr>
          <p:nvPr/>
        </p:nvSpPr>
        <p:spPr>
          <a:xfrm xmlns:a="http://schemas.openxmlformats.org/drawingml/2006/main">
            <a:off x="781050" y="2428875"/>
            <a:ext cx="48577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268"/>
          </a:bodyPr>
          <a:lstStyle xmlns:a="http://schemas.openxmlformats.org/drawingml/2006/main"/>
          <a:p xmlns:a="http://schemas.openxmlformats.org/drawingml/2006/main">
            <a:pPr>
              <a:buNone/>
              <a:defRPr sz="2925" b="1">
                <a:solidFill>
                  <a:srgbClr val="FFFFFF"/>
                </a:solidFill>
                <a:latin typeface="Aptos"/>
                <a:ea typeface="Aptos"/>
                <a:cs typeface="Aptos"/>
              </a:defRPr>
            </a:pPr>
            <a:r>
              <a:rPr sz="2925" b="1">
                <a:solidFill>
                  <a:srgbClr val="FFFFFF"/>
                </a:solidFill>
                <a:latin typeface="Aptos"/>
                <a:ea typeface="Aptos"/>
                <a:cs typeface="Aptos"/>
              </a:rPr>
              <a:t>Advanced GeoAI: foundation models, Explainability, and Responsible Use</a:t>
            </a:r>
          </a:p>
        </p:txBody>
      </p:sp>
      <p:sp>
        <p:nvSpPr>
          <p:cNvPr id="5" name="Dikdörtgen 4">
            <a:extLst xmlns:a="http://schemas.openxmlformats.org/drawingml/2006/main">
              <a:ext uri="{FF2B5EF4-FFF2-40B4-BE49-F238E27FC236}">
                <a16:creationId xmlns:a16="http://schemas.microsoft.com/office/drawing/2014/main" id="{ACB5B679-387C-4294-B33D-2B53A424FA30}"/>
              </a:ext>
            </a:extLst>
          </p:cNvPr>
          <p:cNvSpPr>
            <a:spLocks xmlns:a="http://schemas.openxmlformats.org/drawingml/2006/main" noGrp="1"/>
          </p:cNvSpPr>
          <p:nvPr/>
        </p:nvSpPr>
        <p:spPr>
          <a:xfrm xmlns:a="http://schemas.openxmlformats.org/drawingml/2006/main">
            <a:off x="781050" y="5381625"/>
            <a:ext cx="4381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619"/>
          </a:bodyPr>
          <a:lstStyle xmlns:a="http://schemas.openxmlformats.org/drawingml/2006/main"/>
          <a:p xmlns:a="http://schemas.openxmlformats.org/drawingml/2006/main">
            <a:pPr>
              <a:buNone/>
              <a:defRPr sz="1050" b="0">
                <a:solidFill>
                  <a:srgbClr val="D5DADD"/>
                </a:solidFill>
                <a:latin typeface="Aptos"/>
                <a:ea typeface="Aptos"/>
                <a:cs typeface="Aptos"/>
              </a:defRPr>
            </a:pPr>
            <a:r>
              <a:rPr sz="1050" b="0">
                <a:solidFill>
                  <a:srgbClr val="D5DADD"/>
                </a:solidFill>
                <a:latin typeface="Aptos"/>
                <a:ea typeface="Aptos"/>
                <a:cs typeface="Aptos"/>
              </a:rPr>
              <a:t>MIS 369 · Ankara Science University</a:t>
            </a:r>
          </a:p>
        </p:txBody>
      </p:sp>
      <p:sp>
        <p:nvSpPr>
          <p:cNvPr id="6" name="Dikdörtgen 5">
            <a:extLst xmlns:a="http://schemas.openxmlformats.org/drawingml/2006/main">
              <a:ext uri="{FF2B5EF4-FFF2-40B4-BE49-F238E27FC236}">
                <a16:creationId xmlns:a16="http://schemas.microsoft.com/office/drawing/2014/main" id="{AF66762C-EE38-4197-A9A2-75993A271660}"/>
              </a:ext>
            </a:extLst>
          </p:cNvPr>
          <p:cNvSpPr>
            <a:spLocks xmlns:a="http://schemas.openxmlformats.org/drawingml/2006/main" noGrp="1"/>
          </p:cNvSpPr>
          <p:nvPr/>
        </p:nvSpPr>
        <p:spPr>
          <a:xfrm xmlns:a="http://schemas.openxmlformats.org/drawingml/2006/main">
            <a:off x="781050" y="574357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1667"/>
          </a:bodyPr>
          <a:lstStyle xmlns:a="http://schemas.openxmlformats.org/drawingml/2006/main"/>
          <a:p xmlns:a="http://schemas.openxmlformats.org/drawingml/2006/main">
            <a:pPr>
              <a:buNone/>
              <a:defRPr sz="1050" b="0">
                <a:solidFill>
                  <a:srgbClr val="D5DADD"/>
                </a:solidFill>
                <a:latin typeface="Aptos"/>
                <a:ea typeface="Aptos"/>
                <a:cs typeface="Aptos"/>
              </a:defRPr>
            </a:pPr>
            <a:r>
              <a:rPr sz="1050" b="0">
                <a:solidFill>
                  <a:srgbClr val="D5DADD"/>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515AE8B9-1FBC-4F37-AF83-43B5D5B8EEAC}"/>
              </a:ext>
            </a:extLst>
          </p:cNvPr>
          <p:cNvSpPr>
            <a:spLocks xmlns:a="http://schemas.openxmlformats.org/drawingml/2006/main" noGrp="1"/>
          </p:cNvSpPr>
          <p:nvPr/>
        </p:nvSpPr>
        <p:spPr>
          <a:xfrm xmlns:a="http://schemas.openxmlformats.org/drawingml/2006/main">
            <a:off x="6048375" y="619125"/>
            <a:ext cx="5381625" cy="5381625"/>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pic>
        <p:nvPicPr>
          <p:cNvPr id="18" name="Resim 15"/>
          <p:cNvPicPr>
            <a:picLocks xmlns:a="http://schemas.openxmlformats.org/drawingml/2006/main" noChangeAspect="1"/>
          </p:cNvPicPr>
          <p:nvPr/>
        </p:nvPicPr>
        <p:blipFill>
          <a:blip xmlns:r="http://schemas.openxmlformats.org/officeDocument/2006/relationships" xmlns:a="http://schemas.openxmlformats.org/drawingml/2006/main" r:embed="Rf2d32585315846f7"/>
          <a:stretch xmlns:a="http://schemas.openxmlformats.org/drawingml/2006/main"/>
        </p:blipFill>
        <p:spPr>
          <a:xfrm xmlns:a="http://schemas.openxmlformats.org/drawingml/2006/main">
            <a:off x="6191250" y="1313615"/>
            <a:ext cx="5095875" cy="3992644"/>
          </a:xfrm>
          <a:prstGeom xmlns:a="http://schemas.openxmlformats.org/drawingml/2006/main" prst="rect">
            <a:avLst/>
          </a:prstGeom>
        </p:spPr>
      </p:pic>
    </p:spTree>
    <p:extLst>
      <p:ext uri="{BB962C8B-B14F-4D97-AF65-F5344CB8AC3E}">
        <p14:creationId xmlns:p14="http://schemas.microsoft.com/office/powerpoint/2010/main" val="200047543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Dikdörtgen 9">
            <a:extLst xmlns:a="http://schemas.openxmlformats.org/drawingml/2006/main">
              <a:ext uri="{FF2B5EF4-FFF2-40B4-BE49-F238E27FC236}">
                <a16:creationId xmlns:a16="http://schemas.microsoft.com/office/drawing/2014/main" id="{A3D9778D-A0E6-49F3-BC92-9AEA7805BC41}"/>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78CE864F-8248-43D7-A16C-95705220D0C7}"/>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Learning outcomes</a:t>
            </a:r>
          </a:p>
        </p:txBody>
      </p:sp>
      <p:sp>
        <p:nvSpPr>
          <p:cNvPr id="3" name="Dikdörtgen 2">
            <a:extLst xmlns:a="http://schemas.openxmlformats.org/drawingml/2006/main">
              <a:ext uri="{FF2B5EF4-FFF2-40B4-BE49-F238E27FC236}">
                <a16:creationId xmlns:a16="http://schemas.microsoft.com/office/drawing/2014/main" id="{DD720535-13B0-430B-9DCD-D1007A42F52A}"/>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4" name="Dikdörtgen 3">
            <a:extLst xmlns:a="http://schemas.openxmlformats.org/drawingml/2006/main">
              <a:ext uri="{FF2B5EF4-FFF2-40B4-BE49-F238E27FC236}">
                <a16:creationId xmlns:a16="http://schemas.microsoft.com/office/drawing/2014/main" id="{C756A707-802D-47D5-912D-AB9D8A33D842}"/>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5" name="Dikdörtgen 4">
            <a:extLst xmlns:a="http://schemas.openxmlformats.org/drawingml/2006/main">
              <a:ext uri="{FF2B5EF4-FFF2-40B4-BE49-F238E27FC236}">
                <a16:creationId xmlns:a16="http://schemas.microsoft.com/office/drawing/2014/main" id="{E6F560C1-7360-44B1-8858-B5783A966C8C}"/>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6" name="Dikdörtgen 5">
            <a:extLst xmlns:a="http://schemas.openxmlformats.org/drawingml/2006/main">
              <a:ext uri="{FF2B5EF4-FFF2-40B4-BE49-F238E27FC236}">
                <a16:creationId xmlns:a16="http://schemas.microsoft.com/office/drawing/2014/main" id="{F3D32045-7878-42E1-8854-2EE1731ECF87}"/>
              </a:ext>
            </a:extLst>
          </p:cNvPr>
          <p:cNvSpPr>
            <a:spLocks xmlns:a="http://schemas.openxmlformats.org/drawingml/2006/main" noGrp="1"/>
          </p:cNvSpPr>
          <p:nvPr/>
        </p:nvSpPr>
        <p:spPr>
          <a:xfrm xmlns:a="http://schemas.openxmlformats.org/drawingml/2006/main">
            <a:off x="685800" y="1238250"/>
            <a:ext cx="4476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810"/>
          </a:bodyPr>
          <a:lstStyle xmlns:a="http://schemas.openxmlformats.org/drawingml/2006/main"/>
          <a:p xmlns:a="http://schemas.openxmlformats.org/drawingml/2006/main">
            <a:pPr>
              <a:buNone/>
              <a:defRPr sz="1800" b="1">
                <a:solidFill>
                  <a:srgbClr val="067B9A"/>
                </a:solidFill>
                <a:latin typeface="Aptos"/>
                <a:ea typeface="Aptos"/>
                <a:cs typeface="Aptos"/>
              </a:defRPr>
            </a:pPr>
            <a:r>
              <a:rPr sz="1800" b="1">
                <a:solidFill>
                  <a:srgbClr val="067B9A"/>
                </a:solidFill>
                <a:latin typeface="Aptos"/>
                <a:ea typeface="Aptos"/>
                <a:cs typeface="Aptos"/>
              </a:rPr>
              <a:t>By the end of the lesson, the student will</a:t>
            </a:r>
          </a:p>
        </p:txBody>
      </p:sp>
      <p:sp>
        <p:nvSpPr>
          <p:cNvPr id="7" name="Dikdörtgen 6">
            <a:extLst xmlns:a="http://schemas.openxmlformats.org/drawingml/2006/main">
              <a:ext uri="{FF2B5EF4-FFF2-40B4-BE49-F238E27FC236}">
                <a16:creationId xmlns:a16="http://schemas.microsoft.com/office/drawing/2014/main" id="{26CCFC7F-36A3-49B7-9E83-BDB8A8612B8C}"/>
              </a:ext>
            </a:extLst>
          </p:cNvPr>
          <p:cNvSpPr>
            <a:spLocks xmlns:a="http://schemas.openxmlformats.org/drawingml/2006/main" noGrp="1"/>
          </p:cNvSpPr>
          <p:nvPr/>
        </p:nvSpPr>
        <p:spPr>
          <a:xfrm xmlns:a="http://schemas.openxmlformats.org/drawingml/2006/main">
            <a:off x="704850" y="1857375"/>
            <a:ext cx="10001250" cy="3667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Explains the concepts of geospatial foundation models and transfer learning</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Evaluates the usage limitations of Prithvi, multimodal models, and prompt-based segmentation</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Conducts spatial error and uncertainty analysis in conjunction with model explanation</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Develops a governance plan addressing location privacy, spatial bias, and human oversight</a:t>
            </a:r>
          </a:p>
        </p:txBody>
      </p:sp>
      <p:sp>
        <p:nvSpPr>
          <p:cNvPr id="8" name="Dikdörtgen 7">
            <a:extLst xmlns:a="http://schemas.openxmlformats.org/drawingml/2006/main">
              <a:ext uri="{FF2B5EF4-FFF2-40B4-BE49-F238E27FC236}">
                <a16:creationId xmlns:a16="http://schemas.microsoft.com/office/drawing/2014/main" id="{E26CF258-511F-45F1-9BE2-CE0FCE6348A0}"/>
              </a:ext>
            </a:extLst>
          </p:cNvPr>
          <p:cNvSpPr>
            <a:spLocks xmlns:a="http://schemas.openxmlformats.org/drawingml/2006/main" noGrp="1"/>
          </p:cNvSpPr>
          <p:nvPr/>
        </p:nvSpPr>
        <p:spPr>
          <a:xfrm xmlns:a="http://schemas.openxmlformats.org/drawingml/2006/main">
            <a:off x="685800" y="5810250"/>
            <a:ext cx="10287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3FACF086-B97E-4816-9625-4917C4FABF2D}"/>
              </a:ext>
            </a:extLst>
          </p:cNvPr>
          <p:cNvSpPr>
            <a:spLocks xmlns:a="http://schemas.openxmlformats.org/drawingml/2006/main" noGrp="1"/>
          </p:cNvSpPr>
          <p:nvPr/>
        </p:nvSpPr>
        <p:spPr>
          <a:xfrm xmlns:a="http://schemas.openxmlformats.org/drawingml/2006/main">
            <a:off x="685800" y="5953125"/>
            <a:ext cx="1028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200" b="0">
                <a:solidFill>
                  <a:srgbClr val="65737B"/>
                </a:solidFill>
                <a:latin typeface="Aptos"/>
                <a:ea typeface="Aptos"/>
                <a:cs typeface="Aptos"/>
              </a:defRPr>
            </a:pPr>
            <a:r>
              <a:rPr sz="1200" b="0">
                <a:solidFill>
                  <a:srgbClr val="65737B"/>
                </a:solidFill>
                <a:latin typeface="Aptos"/>
                <a:ea typeface="Aptos"/>
                <a:cs typeface="Aptos"/>
              </a:rPr>
              <a:t>The outcomes encompass the levels of concepts, application, and critical evaluation.</a:t>
            </a:r>
          </a:p>
        </p:txBody>
      </p:sp>
    </p:spTree>
    <p:extLst>
      <p:ext uri="{BB962C8B-B14F-4D97-AF65-F5344CB8AC3E}">
        <p14:creationId xmlns:p14="http://schemas.microsoft.com/office/powerpoint/2010/main" val="342013205"/>
      </p:ext>
    </p:extLst>
  </p:cSld>
</p:sld>
</file>

<file path=ppt/slides/slide3.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6" name="Dikdörtgen 5">
            <a:extLst xmlns:a="http://schemas.openxmlformats.org/drawingml/2006/main">
              <a:ext uri="{FF2B5EF4-FFF2-40B4-BE49-F238E27FC236}">
                <a16:creationId xmlns:a16="http://schemas.microsoft.com/office/drawing/2014/main" id="{55ED5A81-A3FC-4A6D-AB2E-54A3E92DF2B5}"/>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6C8B4299-352B-432A-B170-0591242C5E9C}"/>
              </a:ext>
            </a:extLst>
          </p:cNvPr>
          <p:cNvSpPr>
            <a:spLocks xmlns:a="http://schemas.openxmlformats.org/drawingml/2006/main" noGrp="1"/>
          </p:cNvSpPr>
          <p:nvPr/>
        </p:nvSpPr>
        <p:spPr>
          <a:xfrm xmlns:a="http://schemas.openxmlformats.org/drawingml/2006/main">
            <a:off x="742950" y="123825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1">
                <a:solidFill>
                  <a:srgbClr val="F4B400"/>
                </a:solidFill>
                <a:latin typeface="Aptos"/>
                <a:ea typeface="Aptos"/>
                <a:cs typeface="Aptos"/>
              </a:defRPr>
            </a:pPr>
            <a:r>
              <a:rPr sz="975" b="1">
                <a:solidFill>
                  <a:srgbClr val="F4B400"/>
                </a:solidFill>
                <a:latin typeface="Aptos"/>
                <a:ea typeface="Aptos"/>
                <a:cs typeface="Aptos"/>
              </a:rPr>
              <a:t>SECTION 1</a:t>
            </a:r>
          </a:p>
        </p:txBody>
      </p:sp>
      <p:sp>
        <p:nvSpPr>
          <p:cNvPr id="3" name="Dikdörtgen 2">
            <a:extLst xmlns:a="http://schemas.openxmlformats.org/drawingml/2006/main">
              <a:ext uri="{FF2B5EF4-FFF2-40B4-BE49-F238E27FC236}">
                <a16:creationId xmlns:a16="http://schemas.microsoft.com/office/drawing/2014/main" id="{91301C14-89B2-4864-8722-674D32D41F9F}"/>
              </a:ext>
            </a:extLst>
          </p:cNvPr>
          <p:cNvSpPr>
            <a:spLocks xmlns:a="http://schemas.openxmlformats.org/drawingml/2006/main" noGrp="1"/>
          </p:cNvSpPr>
          <p:nvPr/>
        </p:nvSpPr>
        <p:spPr>
          <a:xfrm xmlns:a="http://schemas.openxmlformats.org/drawingml/2006/main">
            <a:off x="742950" y="1809750"/>
            <a:ext cx="10096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3225" b="1">
                <a:solidFill>
                  <a:srgbClr val="FFFFFF"/>
                </a:solidFill>
                <a:latin typeface="Aptos"/>
                <a:ea typeface="Aptos"/>
                <a:cs typeface="Aptos"/>
              </a:defRPr>
            </a:pPr>
            <a:r>
              <a:rPr sz="3225" b="1">
                <a:solidFill>
                  <a:srgbClr val="FFFFFF"/>
                </a:solidFill>
                <a:latin typeface="Aptos"/>
                <a:ea typeface="Aptos"/>
                <a:cs typeface="Aptos"/>
              </a:rPr>
              <a:t>Geospatial foundation models</a:t>
            </a:r>
          </a:p>
        </p:txBody>
      </p:sp>
      <p:sp>
        <p:nvSpPr>
          <p:cNvPr id="4" name="Dikdörtgen 3">
            <a:extLst xmlns:a="http://schemas.openxmlformats.org/drawingml/2006/main">
              <a:ext uri="{FF2B5EF4-FFF2-40B4-BE49-F238E27FC236}">
                <a16:creationId xmlns:a16="http://schemas.microsoft.com/office/drawing/2014/main" id="{D2F8FAEB-2BBB-47AA-BB64-D4C44FC6675C}"/>
              </a:ext>
            </a:extLst>
          </p:cNvPr>
          <p:cNvSpPr>
            <a:spLocks xmlns:a="http://schemas.openxmlformats.org/drawingml/2006/main" noGrp="1"/>
          </p:cNvSpPr>
          <p:nvPr/>
        </p:nvSpPr>
        <p:spPr>
          <a:xfrm xmlns:a="http://schemas.openxmlformats.org/drawingml/2006/main">
            <a:off x="742950" y="3190875"/>
            <a:ext cx="981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0">
                <a:solidFill>
                  <a:srgbClr val="D5DADD"/>
                </a:solidFill>
                <a:latin typeface="Aptos"/>
                <a:ea typeface="Aptos"/>
                <a:cs typeface="Aptos"/>
              </a:defRPr>
            </a:pPr>
            <a:r>
              <a:rPr sz="1650" b="0">
                <a:solidFill>
                  <a:srgbClr val="D5DADD"/>
                </a:solidFill>
                <a:latin typeface="Aptos"/>
                <a:ea typeface="Aptos"/>
                <a:cs typeface="Aptos"/>
              </a:rPr>
              <a:t>Pre-training on large-scale unlabeled data generates shared representations for diverse tasks</a:t>
            </a:r>
          </a:p>
        </p:txBody>
      </p:sp>
      <p:sp>
        <p:nvSpPr>
          <p:cNvPr id="5" name="Dikdörtgen 4">
            <a:extLst xmlns:a="http://schemas.openxmlformats.org/drawingml/2006/main">
              <a:ext uri="{FF2B5EF4-FFF2-40B4-BE49-F238E27FC236}">
                <a16:creationId xmlns:a16="http://schemas.microsoft.com/office/drawing/2014/main" id="{F2A945F9-8BBE-486F-980D-A4106A53E1B7}"/>
              </a:ext>
            </a:extLst>
          </p:cNvPr>
          <p:cNvSpPr>
            <a:spLocks xmlns:a="http://schemas.openxmlformats.org/drawingml/2006/main" noGrp="1"/>
          </p:cNvSpPr>
          <p:nvPr/>
        </p:nvSpPr>
        <p:spPr>
          <a:xfrm xmlns:a="http://schemas.openxmlformats.org/drawingml/2006/main">
            <a:off x="742950" y="5619750"/>
            <a:ext cx="857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125" b="0">
                <a:solidFill>
                  <a:srgbClr val="F4B400"/>
                </a:solidFill>
                <a:latin typeface="Aptos"/>
                <a:ea typeface="Aptos"/>
                <a:cs typeface="Aptos"/>
              </a:defRPr>
            </a:pPr>
            <a:r>
              <a:rPr sz="1125" b="0">
                <a:solidFill>
                  <a:srgbClr val="F4B400"/>
                </a:solidFill>
                <a:latin typeface="Aptos"/>
                <a:ea typeface="Aptos"/>
                <a:cs typeface="Aptos"/>
              </a:rPr>
              <a:t>This section will establish the connection between concepts, methods, and applications.</a:t>
            </a:r>
          </a:p>
        </p:txBody>
      </p:sp>
    </p:spTree>
    <p:extLst>
      <p:ext uri="{BB962C8B-B14F-4D97-AF65-F5344CB8AC3E}">
        <p14:creationId xmlns:p14="http://schemas.microsoft.com/office/powerpoint/2010/main" val="81081307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Dikdörtgen 23">
            <a:extLst xmlns:a="http://schemas.openxmlformats.org/drawingml/2006/main">
              <a:ext uri="{FF2B5EF4-FFF2-40B4-BE49-F238E27FC236}">
                <a16:creationId xmlns:a16="http://schemas.microsoft.com/office/drawing/2014/main" id="{2C2D047F-E894-4893-8662-2B842097CA2C}"/>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A7B5135E-80A5-48D1-8101-34030709CB5D}"/>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The concept of a foundation model</a:t>
            </a:r>
          </a:p>
        </p:txBody>
      </p:sp>
      <p:sp>
        <p:nvSpPr>
          <p:cNvPr id="3" name="Dikdörtgen 2">
            <a:extLst xmlns:a="http://schemas.openxmlformats.org/drawingml/2006/main">
              <a:ext uri="{FF2B5EF4-FFF2-40B4-BE49-F238E27FC236}">
                <a16:creationId xmlns:a16="http://schemas.microsoft.com/office/drawing/2014/main" id="{D0306DD1-19FF-4395-85AD-A265EEE2EF18}"/>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GEOSPATIAL FOUNDATION MODELLER</a:t>
            </a:r>
          </a:p>
        </p:txBody>
      </p:sp>
      <p:sp>
        <p:nvSpPr>
          <p:cNvPr id="4" name="Dikdörtgen 3">
            <a:extLst xmlns:a="http://schemas.openxmlformats.org/drawingml/2006/main">
              <a:ext uri="{FF2B5EF4-FFF2-40B4-BE49-F238E27FC236}">
                <a16:creationId xmlns:a16="http://schemas.microsoft.com/office/drawing/2014/main" id="{0F9D34A6-E929-4356-9A68-74A187B19761}"/>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68ACB85F-55A1-423E-A1ED-78B8AB2BA76A}"/>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7088683A-799D-4926-B68A-DA24BEB7E497}"/>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3DF01399-3178-45E3-A7D5-2CD7BE5336D0}"/>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The model first learns a general representation, then adapts to a specific local task.</a:t>
            </a:r>
          </a:p>
        </p:txBody>
      </p:sp>
      <p:sp>
        <p:nvSpPr>
          <p:cNvPr id="8" name="Dikdörtgen 7">
            <a:extLst xmlns:a="http://schemas.openxmlformats.org/drawingml/2006/main">
              <a:ext uri="{FF2B5EF4-FFF2-40B4-BE49-F238E27FC236}">
                <a16:creationId xmlns:a16="http://schemas.microsoft.com/office/drawing/2014/main" id="{EF44161D-FC7F-4D63-A781-8D7E3872816F}"/>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A26F161F-A558-4B4A-A32A-A4426A35E227}"/>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Pre-training is performed on large, mostly unlabeled datasets.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encoder transforms images or time series into feature representations.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 lightweight model head is added for the downstream task.</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Fine-tuning enables task adaptation with fewer labels.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Performance must also be tested for sensor and geographic robustness.</a:t>
            </a:r>
          </a:p>
        </p:txBody>
      </p:sp>
      <p:sp>
        <p:nvSpPr>
          <p:cNvPr id="10" name="Dikdörtgen: Köşeleri Yuvarlatılmış 9">
            <a:extLst xmlns:a="http://schemas.openxmlformats.org/drawingml/2006/main">
              <a:ext uri="{FF2B5EF4-FFF2-40B4-BE49-F238E27FC236}">
                <a16:creationId xmlns:a16="http://schemas.microsoft.com/office/drawing/2014/main" id="{F69BB919-39CB-497F-B19F-AED3684188BF}"/>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1AE11521-1DB9-40B8-AD56-714607819DA1}"/>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7E06E4FD-9C2A-4531-B34E-B7CC83070638}"/>
              </a:ext>
            </a:extLst>
          </p:cNvPr>
          <p:cNvSpPr>
            <a:spLocks xmlns:a="http://schemas.openxmlformats.org/drawingml/2006/main" noGrp="1"/>
          </p:cNvSpPr>
          <p:nvPr/>
        </p:nvSpPr>
        <p:spPr>
          <a:xfrm xmlns:a="http://schemas.openxmlformats.org/drawingml/2006/main">
            <a:off x="8153400" y="2638425"/>
            <a:ext cx="2743200" cy="552450"/>
          </a:xfrm>
          <a:prstGeom xmlns:a="http://schemas.openxmlformats.org/drawingml/2006/main" prst="roundRect">
            <a:avLst>
              <a:gd name="adj" fmla="val 17241"/>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F913E669-0D13-4A9D-9503-26ECF53FA961}"/>
              </a:ext>
            </a:extLst>
          </p:cNvPr>
          <p:cNvSpPr>
            <a:spLocks xmlns:a="http://schemas.openxmlformats.org/drawingml/2006/main" noGrp="1"/>
          </p:cNvSpPr>
          <p:nvPr/>
        </p:nvSpPr>
        <p:spPr>
          <a:xfrm xmlns:a="http://schemas.openxmlformats.org/drawingml/2006/main">
            <a:off x="8267700" y="27622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067B9A"/>
                </a:solidFill>
                <a:latin typeface="Aptos"/>
                <a:ea typeface="Aptos"/>
                <a:cs typeface="Aptos"/>
              </a:defRPr>
            </a:pPr>
            <a:r>
              <a:rPr sz="1200" b="1">
                <a:solidFill>
                  <a:srgbClr val="067B9A"/>
                </a:solidFill>
                <a:latin typeface="Aptos"/>
                <a:ea typeface="Aptos"/>
                <a:cs typeface="Aptos"/>
              </a:rPr>
              <a:t>1</a:t>
            </a:r>
          </a:p>
        </p:txBody>
      </p:sp>
      <p:sp>
        <p:nvSpPr>
          <p:cNvPr id="14" name="Dikdörtgen 13">
            <a:extLst xmlns:a="http://schemas.openxmlformats.org/drawingml/2006/main">
              <a:ext uri="{FF2B5EF4-FFF2-40B4-BE49-F238E27FC236}">
                <a16:creationId xmlns:a16="http://schemas.microsoft.com/office/drawing/2014/main" id="{364491AF-B90E-4C7D-83B9-881EEDB7D7F8}"/>
              </a:ext>
            </a:extLst>
          </p:cNvPr>
          <p:cNvSpPr>
            <a:spLocks xmlns:a="http://schemas.openxmlformats.org/drawingml/2006/main" noGrp="1"/>
          </p:cNvSpPr>
          <p:nvPr/>
        </p:nvSpPr>
        <p:spPr>
          <a:xfrm xmlns:a="http://schemas.openxmlformats.org/drawingml/2006/main">
            <a:off x="8648700" y="27051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Pre-training on large, mostly unlabeled data…</a:t>
            </a:r>
          </a:p>
        </p:txBody>
      </p:sp>
      <p:sp>
        <p:nvSpPr>
          <p:cNvPr id="15" name="Dikdörtgen 14">
            <a:extLst xmlns:a="http://schemas.openxmlformats.org/drawingml/2006/main">
              <a:ext uri="{FF2B5EF4-FFF2-40B4-BE49-F238E27FC236}">
                <a16:creationId xmlns:a16="http://schemas.microsoft.com/office/drawing/2014/main" id="{D6D98A50-E868-4C16-9FD4-20C7CEB9BF02}"/>
              </a:ext>
            </a:extLst>
          </p:cNvPr>
          <p:cNvSpPr>
            <a:spLocks xmlns:a="http://schemas.openxmlformats.org/drawingml/2006/main" noGrp="1"/>
          </p:cNvSpPr>
          <p:nvPr/>
        </p:nvSpPr>
        <p:spPr>
          <a:xfrm xmlns:a="http://schemas.openxmlformats.org/drawingml/2006/main">
            <a:off x="9372600" y="3209925"/>
            <a:ext cx="30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buNone/>
              <a:defRPr sz="1425" b="1">
                <a:solidFill>
                  <a:srgbClr val="F4B400"/>
                </a:solidFill>
                <a:latin typeface="Aptos"/>
                <a:ea typeface="Aptos"/>
                <a:cs typeface="Aptos"/>
              </a:defRPr>
            </a:pPr>
            <a:r>
              <a:rPr sz="1425" b="1">
                <a:solidFill>
                  <a:srgbClr val="F4B400"/>
                </a:solidFill>
                <a:latin typeface="Aptos"/>
                <a:ea typeface="Aptos"/>
                <a:cs typeface="Aptos"/>
              </a:rPr>
              <a:t>↓</a:t>
            </a:r>
          </a:p>
        </p:txBody>
      </p:sp>
      <p:sp>
        <p:nvSpPr>
          <p:cNvPr id="16" name="Dikdörtgen: Köşeleri Yuvarlatılmış 15">
            <a:extLst xmlns:a="http://schemas.openxmlformats.org/drawingml/2006/main">
              <a:ext uri="{FF2B5EF4-FFF2-40B4-BE49-F238E27FC236}">
                <a16:creationId xmlns:a16="http://schemas.microsoft.com/office/drawing/2014/main" id="{2D34F985-72EE-4EFB-A0AD-DD6DBCE94DC1}"/>
              </a:ext>
            </a:extLst>
          </p:cNvPr>
          <p:cNvSpPr>
            <a:spLocks xmlns:a="http://schemas.openxmlformats.org/drawingml/2006/main" noGrp="1"/>
          </p:cNvSpPr>
          <p:nvPr/>
        </p:nvSpPr>
        <p:spPr>
          <a:xfrm xmlns:a="http://schemas.openxmlformats.org/drawingml/2006/main">
            <a:off x="8153400" y="3514725"/>
            <a:ext cx="2743200" cy="552450"/>
          </a:xfrm>
          <a:prstGeom xmlns:a="http://schemas.openxmlformats.org/drawingml/2006/main" prst="roundRect">
            <a:avLst>
              <a:gd name="adj" fmla="val 17241"/>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7601F9AD-9C0B-412D-803D-2E97ACD21643}"/>
              </a:ext>
            </a:extLst>
          </p:cNvPr>
          <p:cNvSpPr>
            <a:spLocks xmlns:a="http://schemas.openxmlformats.org/drawingml/2006/main" noGrp="1"/>
          </p:cNvSpPr>
          <p:nvPr/>
        </p:nvSpPr>
        <p:spPr>
          <a:xfrm xmlns:a="http://schemas.openxmlformats.org/drawingml/2006/main">
            <a:off x="8267700" y="36385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067B9A"/>
                </a:solidFill>
                <a:latin typeface="Aptos"/>
                <a:ea typeface="Aptos"/>
                <a:cs typeface="Aptos"/>
              </a:defRPr>
            </a:pPr>
            <a:r>
              <a:rPr sz="1200" b="1">
                <a:solidFill>
                  <a:srgbClr val="067B9A"/>
                </a:solidFill>
                <a:latin typeface="Aptos"/>
                <a:ea typeface="Aptos"/>
                <a:cs typeface="Aptos"/>
              </a:rPr>
              <a:t>2</a:t>
            </a:r>
          </a:p>
        </p:txBody>
      </p:sp>
      <p:sp>
        <p:nvSpPr>
          <p:cNvPr id="18" name="Dikdörtgen 17">
            <a:extLst xmlns:a="http://schemas.openxmlformats.org/drawingml/2006/main">
              <a:ext uri="{FF2B5EF4-FFF2-40B4-BE49-F238E27FC236}">
                <a16:creationId xmlns:a16="http://schemas.microsoft.com/office/drawing/2014/main" id="{BA7E89B2-249D-41B6-B6AA-28944E0098CF}"/>
              </a:ext>
            </a:extLst>
          </p:cNvPr>
          <p:cNvSpPr>
            <a:spLocks xmlns:a="http://schemas.openxmlformats.org/drawingml/2006/main" noGrp="1"/>
          </p:cNvSpPr>
          <p:nvPr/>
        </p:nvSpPr>
        <p:spPr>
          <a:xfrm xmlns:a="http://schemas.openxmlformats.org/drawingml/2006/main">
            <a:off x="8648700" y="35814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Encoder converts image or time series into feature…</a:t>
            </a:r>
          </a:p>
        </p:txBody>
      </p:sp>
      <p:sp>
        <p:nvSpPr>
          <p:cNvPr id="19" name="Dikdörtgen 18">
            <a:extLst xmlns:a="http://schemas.openxmlformats.org/drawingml/2006/main">
              <a:ext uri="{FF2B5EF4-FFF2-40B4-BE49-F238E27FC236}">
                <a16:creationId xmlns:a16="http://schemas.microsoft.com/office/drawing/2014/main" id="{80D98C54-B51B-44CC-95F8-0BF4EBD34C97}"/>
              </a:ext>
            </a:extLst>
          </p:cNvPr>
          <p:cNvSpPr>
            <a:spLocks xmlns:a="http://schemas.openxmlformats.org/drawingml/2006/main" noGrp="1"/>
          </p:cNvSpPr>
          <p:nvPr/>
        </p:nvSpPr>
        <p:spPr>
          <a:xfrm xmlns:a="http://schemas.openxmlformats.org/drawingml/2006/main">
            <a:off x="9372600" y="4086225"/>
            <a:ext cx="30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buNone/>
              <a:defRPr sz="1425" b="1">
                <a:solidFill>
                  <a:srgbClr val="F4B400"/>
                </a:solidFill>
                <a:latin typeface="Aptos"/>
                <a:ea typeface="Aptos"/>
                <a:cs typeface="Aptos"/>
              </a:defRPr>
            </a:pPr>
            <a:r>
              <a:rPr sz="1425" b="1">
                <a:solidFill>
                  <a:srgbClr val="F4B400"/>
                </a:solidFill>
                <a:latin typeface="Aptos"/>
                <a:ea typeface="Aptos"/>
                <a:cs typeface="Aptos"/>
              </a:rPr>
              <a:t>↓</a:t>
            </a:r>
          </a:p>
        </p:txBody>
      </p:sp>
      <p:sp>
        <p:nvSpPr>
          <p:cNvPr id="20" name="Dikdörtgen: Köşeleri Yuvarlatılmış 19">
            <a:extLst xmlns:a="http://schemas.openxmlformats.org/drawingml/2006/main">
              <a:ext uri="{FF2B5EF4-FFF2-40B4-BE49-F238E27FC236}">
                <a16:creationId xmlns:a16="http://schemas.microsoft.com/office/drawing/2014/main" id="{06F614E8-D064-4C67-AA9B-002A14A0627B}"/>
              </a:ext>
            </a:extLst>
          </p:cNvPr>
          <p:cNvSpPr>
            <a:spLocks xmlns:a="http://schemas.openxmlformats.org/drawingml/2006/main" noGrp="1"/>
          </p:cNvSpPr>
          <p:nvPr/>
        </p:nvSpPr>
        <p:spPr>
          <a:xfrm xmlns:a="http://schemas.openxmlformats.org/drawingml/2006/main">
            <a:off x="8153400" y="4391025"/>
            <a:ext cx="2743200" cy="552450"/>
          </a:xfrm>
          <a:prstGeom xmlns:a="http://schemas.openxmlformats.org/drawingml/2006/main" prst="roundRect">
            <a:avLst>
              <a:gd name="adj" fmla="val 17241"/>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1" name="Dikdörtgen 20">
            <a:extLst xmlns:a="http://schemas.openxmlformats.org/drawingml/2006/main">
              <a:ext uri="{FF2B5EF4-FFF2-40B4-BE49-F238E27FC236}">
                <a16:creationId xmlns:a16="http://schemas.microsoft.com/office/drawing/2014/main" id="{ABE44B7C-C831-4451-9414-D23460689770}"/>
              </a:ext>
            </a:extLst>
          </p:cNvPr>
          <p:cNvSpPr>
            <a:spLocks xmlns:a="http://schemas.openxmlformats.org/drawingml/2006/main" noGrp="1"/>
          </p:cNvSpPr>
          <p:nvPr/>
        </p:nvSpPr>
        <p:spPr>
          <a:xfrm xmlns:a="http://schemas.openxmlformats.org/drawingml/2006/main">
            <a:off x="8267700" y="45148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16885E"/>
                </a:solidFill>
                <a:latin typeface="Aptos"/>
                <a:ea typeface="Aptos"/>
                <a:cs typeface="Aptos"/>
              </a:defRPr>
            </a:pPr>
            <a:r>
              <a:rPr sz="1200" b="1">
                <a:solidFill>
                  <a:srgbClr val="16885E"/>
                </a:solidFill>
                <a:latin typeface="Aptos"/>
                <a:ea typeface="Aptos"/>
                <a:cs typeface="Aptos"/>
              </a:rPr>
              <a:t>3</a:t>
            </a:r>
          </a:p>
        </p:txBody>
      </p:sp>
      <p:sp>
        <p:nvSpPr>
          <p:cNvPr id="22" name="Dikdörtgen 21">
            <a:extLst xmlns:a="http://schemas.openxmlformats.org/drawingml/2006/main">
              <a:ext uri="{FF2B5EF4-FFF2-40B4-BE49-F238E27FC236}">
                <a16:creationId xmlns:a16="http://schemas.microsoft.com/office/drawing/2014/main" id="{E961E392-566C-4988-B67A-64AECF541A44}"/>
              </a:ext>
            </a:extLst>
          </p:cNvPr>
          <p:cNvSpPr>
            <a:spLocks xmlns:a="http://schemas.openxmlformats.org/drawingml/2006/main" noGrp="1"/>
          </p:cNvSpPr>
          <p:nvPr/>
        </p:nvSpPr>
        <p:spPr>
          <a:xfrm xmlns:a="http://schemas.openxmlformats.org/drawingml/2006/main">
            <a:off x="8648700" y="44577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Lightweight model head for downstream task…</a:t>
            </a:r>
          </a:p>
        </p:txBody>
      </p:sp>
      <p:sp>
        <p:nvSpPr>
          <p:cNvPr id="23" name="Dikdörtgen 22">
            <a:extLst xmlns:a="http://schemas.openxmlformats.org/drawingml/2006/main">
              <a:ext uri="{FF2B5EF4-FFF2-40B4-BE49-F238E27FC236}">
                <a16:creationId xmlns:a16="http://schemas.microsoft.com/office/drawing/2014/main" id="{B90EE84B-C1F7-43DB-AA8F-FCF96D00D085}"/>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https://arxiv.org/abs/2503.22081</a:t>
            </a:r>
          </a:p>
        </p:txBody>
      </p:sp>
    </p:spTree>
    <p:extLst>
      <p:ext uri="{BB962C8B-B14F-4D97-AF65-F5344CB8AC3E}">
        <p14:creationId xmlns:p14="http://schemas.microsoft.com/office/powerpoint/2010/main" val="90576558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Dikdörtgen 13">
            <a:extLst xmlns:a="http://schemas.openxmlformats.org/drawingml/2006/main">
              <a:ext uri="{FF2B5EF4-FFF2-40B4-BE49-F238E27FC236}">
                <a16:creationId xmlns:a16="http://schemas.microsoft.com/office/drawing/2014/main" id="{39D2F772-C709-4392-AEC0-ED97CBE2B18B}"/>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44D7D0F2-59EF-4334-84A3-20F4CBFAA31E}"/>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2025 foundation model taxonomy</a:t>
            </a:r>
          </a:p>
        </p:txBody>
      </p:sp>
      <p:sp>
        <p:nvSpPr>
          <p:cNvPr id="3" name="Dikdörtgen 2">
            <a:extLst xmlns:a="http://schemas.openxmlformats.org/drawingml/2006/main">
              <a:ext uri="{FF2B5EF4-FFF2-40B4-BE49-F238E27FC236}">
                <a16:creationId xmlns:a16="http://schemas.microsoft.com/office/drawing/2014/main" id="{C87D95C7-2E46-4CC9-8F3B-AC0F6584721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GEOSPATIAL FOUNDATION MODELLER</a:t>
            </a:r>
          </a:p>
        </p:txBody>
      </p:sp>
      <p:sp>
        <p:nvSpPr>
          <p:cNvPr id="4" name="Dikdörtgen 3">
            <a:extLst xmlns:a="http://schemas.openxmlformats.org/drawingml/2006/main">
              <a:ext uri="{FF2B5EF4-FFF2-40B4-BE49-F238E27FC236}">
                <a16:creationId xmlns:a16="http://schemas.microsoft.com/office/drawing/2014/main" id="{55B2276C-BCA7-49ED-8D30-C51BB8099AF1}"/>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1CE607C7-03B6-47E6-B98B-57A550B79DE9}"/>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DC172541-2597-4504-8FCA-C63AB4BC5A58}"/>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38E69FFC-414F-4C37-8DE4-7CB703F585F9}"/>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The field is expanding from mere image encoders to multimodal and agent-based systems.</a:t>
            </a:r>
          </a:p>
        </p:txBody>
      </p:sp>
      <p:sp>
        <p:nvSpPr>
          <p:cNvPr id="8" name="Dikdörtgen 7">
            <a:extLst xmlns:a="http://schemas.openxmlformats.org/drawingml/2006/main">
              <a:ext uri="{FF2B5EF4-FFF2-40B4-BE49-F238E27FC236}">
                <a16:creationId xmlns:a16="http://schemas.microsoft.com/office/drawing/2014/main" id="{5FCD8EB7-709D-419D-9A33-3AF2C4F3272D}"/>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352467E0-9871-496C-8EE2-F2EE757FCFEC}"/>
              </a:ext>
            </a:extLst>
          </p:cNvPr>
          <p:cNvSpPr>
            <a:spLocks xmlns:a="http://schemas.openxmlformats.org/drawingml/2006/main" noGrp="1"/>
          </p:cNvSpPr>
          <p:nvPr/>
        </p:nvSpPr>
        <p:spPr>
          <a:xfrm xmlns:a="http://schemas.openxmlformats.org/drawingml/2006/main">
            <a:off x="6572250" y="2095500"/>
            <a:ext cx="476250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Vision models: CNNs, Transformers, and hybrid architectures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Multimodal models: image-text, diffusion, and MLLMs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Training: contrastive, generative, and geo-informed</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Evaluation: classification, detection, segmentation, and change detection</a:t>
            </a:r>
          </a:p>
        </p:txBody>
      </p:sp>
      <p:sp>
        <p:nvSpPr>
          <p:cNvPr id="10" name="Dikdörtgen 9">
            <a:extLst xmlns:a="http://schemas.openxmlformats.org/drawingml/2006/main">
              <a:ext uri="{FF2B5EF4-FFF2-40B4-BE49-F238E27FC236}">
                <a16:creationId xmlns:a16="http://schemas.microsoft.com/office/drawing/2014/main" id="{7E4703AD-C2AD-45C5-A1C5-77E5903D9BDB}"/>
              </a:ext>
            </a:extLst>
          </p:cNvPr>
          <p:cNvSpPr>
            <a:spLocks xmlns:a="http://schemas.openxmlformats.org/drawingml/2006/main" noGrp="1"/>
          </p:cNvSpPr>
          <p:nvPr/>
        </p:nvSpPr>
        <p:spPr>
          <a:xfrm xmlns:a="http://schemas.openxmlformats.org/drawingml/2006/main">
            <a:off x="476250" y="2000250"/>
            <a:ext cx="5048250" cy="3714750"/>
          </a:xfrm>
          <a:prstGeom xmlns:a="http://schemas.openxmlformats.org/drawingml/2006/main" prst="rect">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pic>
        <p:nvPicPr>
          <p:cNvPr id="26" name="Resim 23"/>
          <p:cNvPicPr>
            <a:picLocks xmlns:a="http://schemas.openxmlformats.org/drawingml/2006/main" noChangeAspect="1"/>
          </p:cNvPicPr>
          <p:nvPr/>
        </p:nvPicPr>
        <p:blipFill>
          <a:blip xmlns:r="http://schemas.openxmlformats.org/officeDocument/2006/relationships" xmlns:a="http://schemas.openxmlformats.org/drawingml/2006/main" r:embed="R031261641ad042d8"/>
          <a:stretch xmlns:a="http://schemas.openxmlformats.org/drawingml/2006/main"/>
        </p:blipFill>
        <p:spPr>
          <a:xfrm xmlns:a="http://schemas.openxmlformats.org/drawingml/2006/main">
            <a:off x="1249363" y="2143125"/>
            <a:ext cx="3492500" cy="3238500"/>
          </a:xfrm>
          <a:prstGeom xmlns:a="http://schemas.openxmlformats.org/drawingml/2006/main" prst="rect">
            <a:avLst/>
          </a:prstGeom>
        </p:spPr>
      </p:pic>
      <p:sp>
        <p:nvSpPr>
          <p:cNvPr id="12" name="Dikdörtgen 11">
            <a:extLst xmlns:a="http://schemas.openxmlformats.org/drawingml/2006/main">
              <a:ext uri="{FF2B5EF4-FFF2-40B4-BE49-F238E27FC236}">
                <a16:creationId xmlns:a16="http://schemas.microsoft.com/office/drawing/2014/main" id="{7150C3B4-0F0C-47B2-BB6B-393545504445}"/>
              </a:ext>
            </a:extLst>
          </p:cNvPr>
          <p:cNvSpPr>
            <a:spLocks xmlns:a="http://schemas.openxmlformats.org/drawingml/2006/main" noGrp="1"/>
          </p:cNvSpPr>
          <p:nvPr/>
        </p:nvSpPr>
        <p:spPr>
          <a:xfrm xmlns:a="http://schemas.openxmlformats.org/drawingml/2006/main">
            <a:off x="590550" y="5429250"/>
            <a:ext cx="4810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0">
                <a:solidFill>
                  <a:srgbClr val="65737B"/>
                </a:solidFill>
                <a:latin typeface="Aptos"/>
                <a:ea typeface="Aptos"/>
                <a:cs typeface="Aptos"/>
              </a:defRPr>
            </a:pPr>
            <a:r>
              <a:rPr sz="975" b="0">
                <a:solidFill>
                  <a:srgbClr val="65737B"/>
                </a:solidFill>
                <a:latin typeface="Aptos"/>
                <a:ea typeface="Aptos"/>
                <a:cs typeface="Aptos"/>
              </a:rPr>
              <a:t>Visual interpretation: first identify the input/output, then determine what the colors and symbols represent.</a:t>
            </a:r>
          </a:p>
        </p:txBody>
      </p:sp>
      <p:sp>
        <p:nvSpPr>
          <p:cNvPr id="13" name="Dikdörtgen 12">
            <a:extLst xmlns:a="http://schemas.openxmlformats.org/drawingml/2006/main">
              <a:ext uri="{FF2B5EF4-FFF2-40B4-BE49-F238E27FC236}">
                <a16:creationId xmlns:a16="http://schemas.microsoft.com/office/drawing/2014/main" id="{39ACDE7D-E25A-4C02-9E72-25CA9F23505D}"/>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https://arxiv.org/abs/2503.22081</a:t>
            </a:r>
          </a:p>
        </p:txBody>
      </p:sp>
    </p:spTree>
    <p:extLst>
      <p:ext uri="{BB962C8B-B14F-4D97-AF65-F5344CB8AC3E}">
        <p14:creationId xmlns:p14="http://schemas.microsoft.com/office/powerpoint/2010/main" val="116200896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Dikdörtgen 21">
            <a:extLst xmlns:a="http://schemas.openxmlformats.org/drawingml/2006/main">
              <a:ext uri="{FF2B5EF4-FFF2-40B4-BE49-F238E27FC236}">
                <a16:creationId xmlns:a16="http://schemas.microsoft.com/office/drawing/2014/main" id="{F0A2A275-B88F-450C-83BC-55344E80A555}"/>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0C41C0B5-569A-43D6-BD42-FE1B9155AADB}"/>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Prithvi'nin girdisi</a:t>
            </a:r>
          </a:p>
        </p:txBody>
      </p:sp>
      <p:sp>
        <p:nvSpPr>
          <p:cNvPr id="3" name="Dikdörtgen 2">
            <a:extLst xmlns:a="http://schemas.openxmlformats.org/drawingml/2006/main">
              <a:ext uri="{FF2B5EF4-FFF2-40B4-BE49-F238E27FC236}">
                <a16:creationId xmlns:a16="http://schemas.microsoft.com/office/drawing/2014/main" id="{979F43A0-15C1-4A83-B77B-2D04A90F58EB}"/>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GEOSPATIAL FOUNDATION MODELLER</a:t>
            </a:r>
          </a:p>
        </p:txBody>
      </p:sp>
      <p:sp>
        <p:nvSpPr>
          <p:cNvPr id="4" name="Dikdörtgen 3">
            <a:extLst xmlns:a="http://schemas.openxmlformats.org/drawingml/2006/main">
              <a:ext uri="{FF2B5EF4-FFF2-40B4-BE49-F238E27FC236}">
                <a16:creationId xmlns:a16="http://schemas.microsoft.com/office/drawing/2014/main" id="{3ACECF72-9FC3-4A1D-AB52-712F63A0C61C}"/>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AEF3D44D-DC0C-416F-9877-6F2916DA8946}"/>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C8334319-7021-40FF-8C10-94F31D9CB925}"/>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A39B8620-AC4D-46D3-B073-5D19B375135C}"/>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Prithvi targets multi-band and temporal Earth observation data instead of RGB</a:t>
            </a:r>
          </a:p>
        </p:txBody>
      </p:sp>
      <p:sp>
        <p:nvSpPr>
          <p:cNvPr id="8" name="Dikdörtgen 7">
            <a:extLst xmlns:a="http://schemas.openxmlformats.org/drawingml/2006/main">
              <a:ext uri="{FF2B5EF4-FFF2-40B4-BE49-F238E27FC236}">
                <a16:creationId xmlns:a16="http://schemas.microsoft.com/office/drawing/2014/main" id="{EDB359A2-0C6B-44CF-B52C-41D909D78D92}"/>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710A1863-A2AA-4AEF-A6DE-C92BA9186069}"/>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Pre-training with Harmonized Landsat Sentinel-2 data</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Blue, Green, Red, Narrow NIR, SWIR1, and SWIR2 bands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C, T, H, W input structure including the time dimension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Adaptation for tasks such as land cover, flood, and burned area mapping</a:t>
            </a:r>
          </a:p>
        </p:txBody>
      </p:sp>
      <p:sp>
        <p:nvSpPr>
          <p:cNvPr id="10" name="Dikdörtgen: Köşeleri Yuvarlatılmış 9">
            <a:extLst xmlns:a="http://schemas.openxmlformats.org/drawingml/2006/main">
              <a:ext uri="{FF2B5EF4-FFF2-40B4-BE49-F238E27FC236}">
                <a16:creationId xmlns:a16="http://schemas.microsoft.com/office/drawing/2014/main" id="{40D5BCF9-41D5-4C67-B5FF-16793649FB5C}"/>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85548595-D610-4146-BEBD-FB1EFE9D089C}"/>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6CE78503-BBAE-4F64-BE2B-4EA39A0F3628}"/>
              </a:ext>
            </a:extLst>
          </p:cNvPr>
          <p:cNvSpPr>
            <a:spLocks xmlns:a="http://schemas.openxmlformats.org/drawingml/2006/main" noGrp="1"/>
          </p:cNvSpPr>
          <p:nvPr/>
        </p:nvSpPr>
        <p:spPr>
          <a:xfrm xmlns:a="http://schemas.openxmlformats.org/drawingml/2006/main">
            <a:off x="8048625" y="2657475"/>
            <a:ext cx="29527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66B84B7D-D609-4E2C-8C8D-B7AEF6D6CBD0}"/>
              </a:ext>
            </a:extLst>
          </p:cNvPr>
          <p:cNvSpPr>
            <a:spLocks xmlns:a="http://schemas.openxmlformats.org/drawingml/2006/main" noGrp="1"/>
          </p:cNvSpPr>
          <p:nvPr/>
        </p:nvSpPr>
        <p:spPr>
          <a:xfrm xmlns:a="http://schemas.openxmlformats.org/drawingml/2006/main">
            <a:off x="8191500" y="2733675"/>
            <a:ext cx="266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Pre-training with Harmonized Landsat Sentinel-2 data…</a:t>
            </a:r>
          </a:p>
        </p:txBody>
      </p:sp>
      <p:sp>
        <p:nvSpPr>
          <p:cNvPr id="14" name="Dikdörtgen: Köşeleri Yuvarlatılmış 13">
            <a:extLst xmlns:a="http://schemas.openxmlformats.org/drawingml/2006/main">
              <a:ext uri="{FF2B5EF4-FFF2-40B4-BE49-F238E27FC236}">
                <a16:creationId xmlns:a16="http://schemas.microsoft.com/office/drawing/2014/main" id="{DCADCE27-26DB-4F7D-B298-C342D4C288F3}"/>
              </a:ext>
            </a:extLst>
          </p:cNvPr>
          <p:cNvSpPr>
            <a:spLocks xmlns:a="http://schemas.openxmlformats.org/drawingml/2006/main" noGrp="1"/>
          </p:cNvSpPr>
          <p:nvPr/>
        </p:nvSpPr>
        <p:spPr>
          <a:xfrm xmlns:a="http://schemas.openxmlformats.org/drawingml/2006/main">
            <a:off x="8220075" y="3295650"/>
            <a:ext cx="26098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C0739F07-E127-4F14-8D99-7C9361E9E232}"/>
              </a:ext>
            </a:extLst>
          </p:cNvPr>
          <p:cNvSpPr>
            <a:spLocks xmlns:a="http://schemas.openxmlformats.org/drawingml/2006/main" noGrp="1"/>
          </p:cNvSpPr>
          <p:nvPr/>
        </p:nvSpPr>
        <p:spPr>
          <a:xfrm xmlns:a="http://schemas.openxmlformats.org/drawingml/2006/main">
            <a:off x="8362950" y="3371850"/>
            <a:ext cx="2324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Blue, Green, Red, Narrow NIR, SWIR1, and SWIR2…</a:t>
            </a:r>
          </a:p>
        </p:txBody>
      </p:sp>
      <p:sp>
        <p:nvSpPr>
          <p:cNvPr id="16" name="Dikdörtgen: Köşeleri Yuvarlatılmış 15">
            <a:extLst xmlns:a="http://schemas.openxmlformats.org/drawingml/2006/main">
              <a:ext uri="{FF2B5EF4-FFF2-40B4-BE49-F238E27FC236}">
                <a16:creationId xmlns:a16="http://schemas.microsoft.com/office/drawing/2014/main" id="{32F921E0-697C-4796-A2C4-112D8E1D4572}"/>
              </a:ext>
            </a:extLst>
          </p:cNvPr>
          <p:cNvSpPr>
            <a:spLocks xmlns:a="http://schemas.openxmlformats.org/drawingml/2006/main" noGrp="1"/>
          </p:cNvSpPr>
          <p:nvPr/>
        </p:nvSpPr>
        <p:spPr>
          <a:xfrm xmlns:a="http://schemas.openxmlformats.org/drawingml/2006/main">
            <a:off x="8391525" y="3933825"/>
            <a:ext cx="22669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F5AA506C-244D-4C4E-8C9F-85F9F195ABFD}"/>
              </a:ext>
            </a:extLst>
          </p:cNvPr>
          <p:cNvSpPr>
            <a:spLocks xmlns:a="http://schemas.openxmlformats.org/drawingml/2006/main" noGrp="1"/>
          </p:cNvSpPr>
          <p:nvPr/>
        </p:nvSpPr>
        <p:spPr>
          <a:xfrm xmlns:a="http://schemas.openxmlformats.org/drawingml/2006/main">
            <a:off x="8534400" y="4010025"/>
            <a:ext cx="19812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C, T, H, W input structure including the time dimension</a:t>
            </a:r>
          </a:p>
        </p:txBody>
      </p:sp>
      <p:sp>
        <p:nvSpPr>
          <p:cNvPr id="18" name="Dikdörtgen: Köşeleri Yuvarlatılmış 17">
            <a:extLst xmlns:a="http://schemas.openxmlformats.org/drawingml/2006/main">
              <a:ext uri="{FF2B5EF4-FFF2-40B4-BE49-F238E27FC236}">
                <a16:creationId xmlns:a16="http://schemas.microsoft.com/office/drawing/2014/main" id="{B9D277BF-ECB3-4A43-B954-0F36DC48C1F7}"/>
              </a:ext>
            </a:extLst>
          </p:cNvPr>
          <p:cNvSpPr>
            <a:spLocks xmlns:a="http://schemas.openxmlformats.org/drawingml/2006/main" noGrp="1"/>
          </p:cNvSpPr>
          <p:nvPr/>
        </p:nvSpPr>
        <p:spPr>
          <a:xfrm xmlns:a="http://schemas.openxmlformats.org/drawingml/2006/main">
            <a:off x="8562975" y="4572000"/>
            <a:ext cx="1924050" cy="476250"/>
          </a:xfrm>
          <a:prstGeom xmlns:a="http://schemas.openxmlformats.org/drawingml/2006/main" prst="roundRect">
            <a:avLst>
              <a:gd name="adj" fmla="val 16000"/>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778B8840-7A8C-48B2-8AE5-A4EDC257B47E}"/>
              </a:ext>
            </a:extLst>
          </p:cNvPr>
          <p:cNvSpPr>
            <a:spLocks xmlns:a="http://schemas.openxmlformats.org/drawingml/2006/main" noGrp="1"/>
          </p:cNvSpPr>
          <p:nvPr/>
        </p:nvSpPr>
        <p:spPr>
          <a:xfrm xmlns:a="http://schemas.openxmlformats.org/drawingml/2006/main">
            <a:off x="8705850" y="4648200"/>
            <a:ext cx="1638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Tasks such as land cover, flood, and burned area…</a:t>
            </a:r>
          </a:p>
        </p:txBody>
      </p:sp>
      <p:sp>
        <p:nvSpPr>
          <p:cNvPr id="20" name="Dikdörtgen 19">
            <a:extLst xmlns:a="http://schemas.openxmlformats.org/drawingml/2006/main">
              <a:ext uri="{FF2B5EF4-FFF2-40B4-BE49-F238E27FC236}">
                <a16:creationId xmlns:a16="http://schemas.microsoft.com/office/drawing/2014/main" id="{1C78F1BF-C28B-4215-B829-CFB992F69F16}"/>
              </a:ext>
            </a:extLst>
          </p:cNvPr>
          <p:cNvSpPr>
            <a:spLocks xmlns:a="http://schemas.openxmlformats.org/drawingml/2006/main" noGrp="1"/>
          </p:cNvSpPr>
          <p:nvPr/>
        </p:nvSpPr>
        <p:spPr>
          <a:xfrm xmlns:a="http://schemas.openxmlformats.org/drawingml/2006/main">
            <a:off x="8477250" y="5257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900" b="0">
                <a:solidFill>
                  <a:srgbClr val="65737B"/>
                </a:solidFill>
                <a:latin typeface="Aptos"/>
                <a:ea typeface="Aptos"/>
                <a:cs typeface="Aptos"/>
              </a:defRPr>
            </a:pPr>
            <a:r>
              <a:rPr sz="900" b="0">
                <a:solidFill>
                  <a:srgbClr val="65737B"/>
                </a:solidFill>
                <a:latin typeface="Aptos"/>
                <a:ea typeface="Aptos"/>
                <a:cs typeface="Aptos"/>
              </a:rPr>
              <a:t>genelden uygulamaya</a:t>
            </a:r>
          </a:p>
        </p:txBody>
      </p:sp>
      <p:sp>
        <p:nvSpPr>
          <p:cNvPr id="21" name="Dikdörtgen 20">
            <a:extLst xmlns:a="http://schemas.openxmlformats.org/drawingml/2006/main">
              <a:ext uri="{FF2B5EF4-FFF2-40B4-BE49-F238E27FC236}">
                <a16:creationId xmlns:a16="http://schemas.microsoft.com/office/drawing/2014/main" id="{BE85D6BE-EE3E-4CFD-A532-D02950D050C3}"/>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https://arxiv.org/abs/2409.00489</a:t>
            </a:r>
          </a:p>
        </p:txBody>
      </p:sp>
    </p:spTree>
    <p:extLst>
      <p:ext uri="{BB962C8B-B14F-4D97-AF65-F5344CB8AC3E}">
        <p14:creationId xmlns:p14="http://schemas.microsoft.com/office/powerpoint/2010/main" val="128148364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Dikdörtgen 13">
            <a:extLst xmlns:a="http://schemas.openxmlformats.org/drawingml/2006/main">
              <a:ext uri="{FF2B5EF4-FFF2-40B4-BE49-F238E27FC236}">
                <a16:creationId xmlns:a16="http://schemas.microsoft.com/office/drawing/2014/main" id="{7A9DF8B7-6F13-448F-A387-4FE38A0732DA}"/>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91B40DC7-B2D2-42E6-8605-E251FA6BD29D}"/>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Masked autoencoder pre-training</a:t>
            </a:r>
          </a:p>
        </p:txBody>
      </p:sp>
      <p:sp>
        <p:nvSpPr>
          <p:cNvPr id="3" name="Dikdörtgen 2">
            <a:extLst xmlns:a="http://schemas.openxmlformats.org/drawingml/2006/main">
              <a:ext uri="{FF2B5EF4-FFF2-40B4-BE49-F238E27FC236}">
                <a16:creationId xmlns:a16="http://schemas.microsoft.com/office/drawing/2014/main" id="{D6E2BB28-AE4C-4228-8BED-8B2409AC315B}"/>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GEOSPATIAL FOUNDATION MODELLER</a:t>
            </a:r>
          </a:p>
        </p:txBody>
      </p:sp>
      <p:sp>
        <p:nvSpPr>
          <p:cNvPr id="4" name="Dikdörtgen 3">
            <a:extLst xmlns:a="http://schemas.openxmlformats.org/drawingml/2006/main">
              <a:ext uri="{FF2B5EF4-FFF2-40B4-BE49-F238E27FC236}">
                <a16:creationId xmlns:a16="http://schemas.microsoft.com/office/drawing/2014/main" id="{204B13E3-348A-4F8C-9B7B-918A94711DE9}"/>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FBCEB18A-E0FE-47C7-8D9A-D00547BDAE45}"/>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97C8674F-0145-43F6-A01A-89EAE81759AB}"/>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970209F5-E69E-4678-A654-0A17482C5836}"/>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The model learns representations by reconstructing masked image patches</a:t>
            </a:r>
          </a:p>
        </p:txBody>
      </p:sp>
      <p:sp>
        <p:nvSpPr>
          <p:cNvPr id="8" name="Dikdörtgen 7">
            <a:extLst xmlns:a="http://schemas.openxmlformats.org/drawingml/2006/main">
              <a:ext uri="{FF2B5EF4-FFF2-40B4-BE49-F238E27FC236}">
                <a16:creationId xmlns:a16="http://schemas.microsoft.com/office/drawing/2014/main" id="{95246F06-7969-4B4A-A23B-7DEAA99B8B1E}"/>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1865509E-F20F-4AAD-8E8E-3263F8AD776D}"/>
              </a:ext>
            </a:extLst>
          </p:cNvPr>
          <p:cNvSpPr>
            <a:spLocks xmlns:a="http://schemas.openxmlformats.org/drawingml/2006/main" noGrp="1"/>
          </p:cNvSpPr>
          <p:nvPr/>
        </p:nvSpPr>
        <p:spPr>
          <a:xfrm xmlns:a="http://schemas.openxmlformats.org/drawingml/2006/main">
            <a:off x="6572250" y="2095500"/>
            <a:ext cx="476250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The image is divided into fixed-size patches.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A portion of the patches is masked.</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The encoder represents the visible patches.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The decoder reconstructs the missing patches.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The encoder is reused for the downstream task.</a:t>
            </a:r>
          </a:p>
        </p:txBody>
      </p:sp>
      <p:sp>
        <p:nvSpPr>
          <p:cNvPr id="10" name="Dikdörtgen 9">
            <a:extLst xmlns:a="http://schemas.openxmlformats.org/drawingml/2006/main">
              <a:ext uri="{FF2B5EF4-FFF2-40B4-BE49-F238E27FC236}">
                <a16:creationId xmlns:a16="http://schemas.microsoft.com/office/drawing/2014/main" id="{857DBFEE-6A0A-453C-A760-84187D077244}"/>
              </a:ext>
            </a:extLst>
          </p:cNvPr>
          <p:cNvSpPr>
            <a:spLocks xmlns:a="http://schemas.openxmlformats.org/drawingml/2006/main" noGrp="1"/>
          </p:cNvSpPr>
          <p:nvPr/>
        </p:nvSpPr>
        <p:spPr>
          <a:xfrm xmlns:a="http://schemas.openxmlformats.org/drawingml/2006/main">
            <a:off x="476250" y="2000250"/>
            <a:ext cx="5048250" cy="3714750"/>
          </a:xfrm>
          <a:prstGeom xmlns:a="http://schemas.openxmlformats.org/drawingml/2006/main" prst="rect">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pic>
        <p:nvPicPr>
          <p:cNvPr id="26" name="Resim 23"/>
          <p:cNvPicPr>
            <a:picLocks xmlns:a="http://schemas.openxmlformats.org/drawingml/2006/main" noChangeAspect="1"/>
          </p:cNvPicPr>
          <p:nvPr/>
        </p:nvPicPr>
        <p:blipFill>
          <a:blip xmlns:r="http://schemas.openxmlformats.org/officeDocument/2006/relationships" xmlns:a="http://schemas.openxmlformats.org/drawingml/2006/main" r:embed="Rfdc9a70901054aa4"/>
          <a:stretch xmlns:a="http://schemas.openxmlformats.org/drawingml/2006/main"/>
        </p:blipFill>
        <p:spPr>
          <a:xfrm xmlns:a="http://schemas.openxmlformats.org/drawingml/2006/main">
            <a:off x="713942" y="2143125"/>
            <a:ext cx="4563341" cy="3238500"/>
          </a:xfrm>
          <a:prstGeom xmlns:a="http://schemas.openxmlformats.org/drawingml/2006/main" prst="rect">
            <a:avLst/>
          </a:prstGeom>
        </p:spPr>
      </p:pic>
      <p:sp>
        <p:nvSpPr>
          <p:cNvPr id="12" name="Dikdörtgen 11">
            <a:extLst xmlns:a="http://schemas.openxmlformats.org/drawingml/2006/main">
              <a:ext uri="{FF2B5EF4-FFF2-40B4-BE49-F238E27FC236}">
                <a16:creationId xmlns:a16="http://schemas.microsoft.com/office/drawing/2014/main" id="{F87CC99C-070C-45C6-80D6-3976DEAE9A67}"/>
              </a:ext>
            </a:extLst>
          </p:cNvPr>
          <p:cNvSpPr>
            <a:spLocks xmlns:a="http://schemas.openxmlformats.org/drawingml/2006/main" noGrp="1"/>
          </p:cNvSpPr>
          <p:nvPr/>
        </p:nvSpPr>
        <p:spPr>
          <a:xfrm xmlns:a="http://schemas.openxmlformats.org/drawingml/2006/main">
            <a:off x="590550" y="5429250"/>
            <a:ext cx="4810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0">
                <a:solidFill>
                  <a:srgbClr val="65737B"/>
                </a:solidFill>
                <a:latin typeface="Aptos"/>
                <a:ea typeface="Aptos"/>
                <a:cs typeface="Aptos"/>
              </a:defRPr>
            </a:pPr>
            <a:r>
              <a:rPr sz="975" b="0">
                <a:solidFill>
                  <a:srgbClr val="65737B"/>
                </a:solidFill>
                <a:latin typeface="Aptos"/>
                <a:ea typeface="Aptos"/>
                <a:cs typeface="Aptos"/>
              </a:rPr>
              <a:t>Visual interpretation: first identify the input/output, then determine what the colors and symbols represent.</a:t>
            </a:r>
          </a:p>
        </p:txBody>
      </p:sp>
      <p:sp>
        <p:nvSpPr>
          <p:cNvPr id="13" name="Dikdörtgen 12">
            <a:extLst xmlns:a="http://schemas.openxmlformats.org/drawingml/2006/main">
              <a:ext uri="{FF2B5EF4-FFF2-40B4-BE49-F238E27FC236}">
                <a16:creationId xmlns:a16="http://schemas.microsoft.com/office/drawing/2014/main" id="{BC10899D-E40F-4480-B8B3-ED991B248D1A}"/>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https://arxiv.org/abs/2409.00489</a:t>
            </a:r>
          </a:p>
        </p:txBody>
      </p:sp>
    </p:spTree>
    <p:extLst>
      <p:ext uri="{BB962C8B-B14F-4D97-AF65-F5344CB8AC3E}">
        <p14:creationId xmlns:p14="http://schemas.microsoft.com/office/powerpoint/2010/main" val="165537480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Dikdörtgen 13">
            <a:extLst xmlns:a="http://schemas.openxmlformats.org/drawingml/2006/main">
              <a:ext uri="{FF2B5EF4-FFF2-40B4-BE49-F238E27FC236}">
                <a16:creationId xmlns:a16="http://schemas.microsoft.com/office/drawing/2014/main" id="{29E185F9-276F-4D2B-91D9-A8FDD5A46599}"/>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514FDAB7-9BFD-4AB1-A8AE-1BBC417DA327}"/>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Task adaptation</a:t>
            </a:r>
          </a:p>
        </p:txBody>
      </p:sp>
      <p:sp>
        <p:nvSpPr>
          <p:cNvPr id="3" name="Dikdörtgen 2">
            <a:extLst xmlns:a="http://schemas.openxmlformats.org/drawingml/2006/main">
              <a:ext uri="{FF2B5EF4-FFF2-40B4-BE49-F238E27FC236}">
                <a16:creationId xmlns:a16="http://schemas.microsoft.com/office/drawing/2014/main" id="{74BC04FF-D8DF-432F-9E83-7B482D148A9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GEOSPATIAL FOUNDATION MODELLER</a:t>
            </a:r>
          </a:p>
        </p:txBody>
      </p:sp>
      <p:sp>
        <p:nvSpPr>
          <p:cNvPr id="4" name="Dikdörtgen 3">
            <a:extLst xmlns:a="http://schemas.openxmlformats.org/drawingml/2006/main">
              <a:ext uri="{FF2B5EF4-FFF2-40B4-BE49-F238E27FC236}">
                <a16:creationId xmlns:a16="http://schemas.microsoft.com/office/drawing/2014/main" id="{7AF48901-3C34-4D87-99BC-EBBE9F88F4CC}"/>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61BC6E82-13DC-4139-9B26-EA02A770652B}"/>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CD331EE4-9614-4E7B-BB3E-5503A3C65425}"/>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D31BB767-88B2-442C-8CF8-2A263E9E8172}"/>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A foundation model is not the final map on its own</a:t>
            </a:r>
          </a:p>
        </p:txBody>
      </p:sp>
      <p:sp>
        <p:nvSpPr>
          <p:cNvPr id="8" name="Dikdörtgen 7">
            <a:extLst xmlns:a="http://schemas.openxmlformats.org/drawingml/2006/main">
              <a:ext uri="{FF2B5EF4-FFF2-40B4-BE49-F238E27FC236}">
                <a16:creationId xmlns:a16="http://schemas.microsoft.com/office/drawing/2014/main" id="{9510CF8D-ABE4-4A06-9768-38D976BF5C51}"/>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5FF574F7-1A3B-482D-AE82-4E9D50D716BA}"/>
              </a:ext>
            </a:extLst>
          </p:cNvPr>
          <p:cNvSpPr>
            <a:spLocks xmlns:a="http://schemas.openxmlformats.org/drawingml/2006/main" noGrp="1"/>
          </p:cNvSpPr>
          <p:nvPr/>
        </p:nvSpPr>
        <p:spPr>
          <a:xfrm xmlns:a="http://schemas.openxmlformats.org/drawingml/2006/main">
            <a:off x="590550" y="2095500"/>
            <a:ext cx="476250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Band adaptation aligns source and target bands.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Multi-scale feature maps support both small and large objects.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A task-specific head generates detections or masks.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Fine-tuning is performed using local labels.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The result is evaluated in an independent geographic test.</a:t>
            </a:r>
          </a:p>
        </p:txBody>
      </p:sp>
      <p:sp>
        <p:nvSpPr>
          <p:cNvPr id="10" name="Dikdörtgen 9">
            <a:extLst xmlns:a="http://schemas.openxmlformats.org/drawingml/2006/main">
              <a:ext uri="{FF2B5EF4-FFF2-40B4-BE49-F238E27FC236}">
                <a16:creationId xmlns:a16="http://schemas.microsoft.com/office/drawing/2014/main" id="{9CFEAFA6-986C-4F3B-90B2-73F7A4A4D6D8}"/>
              </a:ext>
            </a:extLst>
          </p:cNvPr>
          <p:cNvSpPr>
            <a:spLocks xmlns:a="http://schemas.openxmlformats.org/drawingml/2006/main" noGrp="1"/>
          </p:cNvSpPr>
          <p:nvPr/>
        </p:nvSpPr>
        <p:spPr>
          <a:xfrm xmlns:a="http://schemas.openxmlformats.org/drawingml/2006/main">
            <a:off x="6457950" y="2000250"/>
            <a:ext cx="5048250" cy="3714750"/>
          </a:xfrm>
          <a:prstGeom xmlns:a="http://schemas.openxmlformats.org/drawingml/2006/main" prst="rect">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pic>
        <p:nvPicPr>
          <p:cNvPr id="26" name="Resim 23"/>
          <p:cNvPicPr>
            <a:picLocks xmlns:a="http://schemas.openxmlformats.org/drawingml/2006/main" noChangeAspect="1"/>
          </p:cNvPicPr>
          <p:nvPr/>
        </p:nvPicPr>
        <p:blipFill>
          <a:blip xmlns:r="http://schemas.openxmlformats.org/officeDocument/2006/relationships" xmlns:a="http://schemas.openxmlformats.org/drawingml/2006/main" r:embed="R814ad66795194a66"/>
          <a:stretch xmlns:a="http://schemas.openxmlformats.org/drawingml/2006/main"/>
        </p:blipFill>
        <p:spPr>
          <a:xfrm xmlns:a="http://schemas.openxmlformats.org/drawingml/2006/main">
            <a:off x="6572250" y="2249913"/>
            <a:ext cx="4810125" cy="3024924"/>
          </a:xfrm>
          <a:prstGeom xmlns:a="http://schemas.openxmlformats.org/drawingml/2006/main" prst="rect">
            <a:avLst/>
          </a:prstGeom>
        </p:spPr>
      </p:pic>
      <p:sp>
        <p:nvSpPr>
          <p:cNvPr id="12" name="Dikdörtgen 11">
            <a:extLst xmlns:a="http://schemas.openxmlformats.org/drawingml/2006/main">
              <a:ext uri="{FF2B5EF4-FFF2-40B4-BE49-F238E27FC236}">
                <a16:creationId xmlns:a16="http://schemas.microsoft.com/office/drawing/2014/main" id="{11E2A0D5-B6C9-43B9-BBF7-93C199FDD396}"/>
              </a:ext>
            </a:extLst>
          </p:cNvPr>
          <p:cNvSpPr>
            <a:spLocks xmlns:a="http://schemas.openxmlformats.org/drawingml/2006/main" noGrp="1"/>
          </p:cNvSpPr>
          <p:nvPr/>
        </p:nvSpPr>
        <p:spPr>
          <a:xfrm xmlns:a="http://schemas.openxmlformats.org/drawingml/2006/main">
            <a:off x="6572250" y="5429250"/>
            <a:ext cx="4810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0">
                <a:solidFill>
                  <a:srgbClr val="65737B"/>
                </a:solidFill>
                <a:latin typeface="Aptos"/>
                <a:ea typeface="Aptos"/>
                <a:cs typeface="Aptos"/>
              </a:defRPr>
            </a:pPr>
            <a:r>
              <a:rPr sz="975" b="0">
                <a:solidFill>
                  <a:srgbClr val="65737B"/>
                </a:solidFill>
                <a:latin typeface="Aptos"/>
                <a:ea typeface="Aptos"/>
                <a:cs typeface="Aptos"/>
              </a:rPr>
              <a:t>Visual interpretation: first identify the input/output, then determine what the colors and symbols represent.</a:t>
            </a:r>
          </a:p>
        </p:txBody>
      </p:sp>
      <p:sp>
        <p:nvSpPr>
          <p:cNvPr id="13" name="Dikdörtgen 12">
            <a:extLst xmlns:a="http://schemas.openxmlformats.org/drawingml/2006/main">
              <a:ext uri="{FF2B5EF4-FFF2-40B4-BE49-F238E27FC236}">
                <a16:creationId xmlns:a16="http://schemas.microsoft.com/office/drawing/2014/main" id="{E964DBBC-C844-41AC-B3CF-8394D779AA11}"/>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https://arxiv.org/abs/2409.00489</a:t>
            </a:r>
          </a:p>
        </p:txBody>
      </p:sp>
    </p:spTree>
    <p:extLst>
      <p:ext uri="{BB962C8B-B14F-4D97-AF65-F5344CB8AC3E}">
        <p14:creationId xmlns:p14="http://schemas.microsoft.com/office/powerpoint/2010/main" val="1914715832"/>
      </p:ext>
    </p:extLst>
  </p:cSld>
</p:sld>
</file>

<file path=ppt/slides/slide9.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6" name="Dikdörtgen 5">
            <a:extLst xmlns:a="http://schemas.openxmlformats.org/drawingml/2006/main">
              <a:ext uri="{FF2B5EF4-FFF2-40B4-BE49-F238E27FC236}">
                <a16:creationId xmlns:a16="http://schemas.microsoft.com/office/drawing/2014/main" id="{B554EC43-8EFB-46B0-A839-999F30FE8479}"/>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600BD363-727E-4E0C-83D7-F4647C94EE45}"/>
              </a:ext>
            </a:extLst>
          </p:cNvPr>
          <p:cNvSpPr>
            <a:spLocks xmlns:a="http://schemas.openxmlformats.org/drawingml/2006/main" noGrp="1"/>
          </p:cNvSpPr>
          <p:nvPr/>
        </p:nvSpPr>
        <p:spPr>
          <a:xfrm xmlns:a="http://schemas.openxmlformats.org/drawingml/2006/main">
            <a:off x="742950" y="123825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1">
                <a:solidFill>
                  <a:srgbClr val="F4B400"/>
                </a:solidFill>
                <a:latin typeface="Aptos"/>
                <a:ea typeface="Aptos"/>
                <a:cs typeface="Aptos"/>
              </a:defRPr>
            </a:pPr>
            <a:r>
              <a:rPr sz="975" b="1">
                <a:solidFill>
                  <a:srgbClr val="F4B400"/>
                </a:solidFill>
                <a:latin typeface="Aptos"/>
                <a:ea typeface="Aptos"/>
                <a:cs typeface="Aptos"/>
              </a:rPr>
              <a:t>CHAPTER 2</a:t>
            </a:r>
          </a:p>
        </p:txBody>
      </p:sp>
      <p:sp>
        <p:nvSpPr>
          <p:cNvPr id="3" name="Dikdörtgen 2">
            <a:extLst xmlns:a="http://schemas.openxmlformats.org/drawingml/2006/main">
              <a:ext uri="{FF2B5EF4-FFF2-40B4-BE49-F238E27FC236}">
                <a16:creationId xmlns:a16="http://schemas.microsoft.com/office/drawing/2014/main" id="{B846CB08-0AF6-44E5-9EAA-8887880A07D9}"/>
              </a:ext>
            </a:extLst>
          </p:cNvPr>
          <p:cNvSpPr>
            <a:spLocks xmlns:a="http://schemas.openxmlformats.org/drawingml/2006/main" noGrp="1"/>
          </p:cNvSpPr>
          <p:nvPr/>
        </p:nvSpPr>
        <p:spPr>
          <a:xfrm xmlns:a="http://schemas.openxmlformats.org/drawingml/2006/main">
            <a:off x="742950" y="1809750"/>
            <a:ext cx="10096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3225" b="1">
                <a:solidFill>
                  <a:srgbClr val="FFFFFF"/>
                </a:solidFill>
                <a:latin typeface="Aptos"/>
                <a:ea typeface="Aptos"/>
                <a:cs typeface="Aptos"/>
              </a:defRPr>
            </a:pPr>
            <a:r>
              <a:rPr sz="3225" b="1">
                <a:solidFill>
                  <a:srgbClr val="FFFFFF"/>
                </a:solidFill>
                <a:latin typeface="Aptos"/>
                <a:ea typeface="Aptos"/>
                <a:cs typeface="Aptos"/>
              </a:rPr>
              <a:t>Multimodal and novel GeoAI applications</a:t>
            </a:r>
          </a:p>
        </p:txBody>
      </p:sp>
      <p:sp>
        <p:nvSpPr>
          <p:cNvPr id="4" name="Dikdörtgen 3">
            <a:extLst xmlns:a="http://schemas.openxmlformats.org/drawingml/2006/main">
              <a:ext uri="{FF2B5EF4-FFF2-40B4-BE49-F238E27FC236}">
                <a16:creationId xmlns:a16="http://schemas.microsoft.com/office/drawing/2014/main" id="{C7A92F71-E70E-462C-A726-4F581522D58B}"/>
              </a:ext>
            </a:extLst>
          </p:cNvPr>
          <p:cNvSpPr>
            <a:spLocks xmlns:a="http://schemas.openxmlformats.org/drawingml/2006/main" noGrp="1"/>
          </p:cNvSpPr>
          <p:nvPr/>
        </p:nvSpPr>
        <p:spPr>
          <a:xfrm xmlns:a="http://schemas.openxmlformats.org/drawingml/2006/main">
            <a:off x="742950" y="3190875"/>
            <a:ext cx="981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0">
                <a:solidFill>
                  <a:srgbClr val="D5DADD"/>
                </a:solidFill>
                <a:latin typeface="Aptos"/>
                <a:ea typeface="Aptos"/>
                <a:cs typeface="Aptos"/>
              </a:defRPr>
            </a:pPr>
            <a:r>
              <a:rPr sz="1650" b="0">
                <a:solidFill>
                  <a:srgbClr val="D5DADD"/>
                </a:solidFill>
                <a:latin typeface="Aptos"/>
                <a:ea typeface="Aptos"/>
                <a:cs typeface="Aptos"/>
              </a:rPr>
              <a:t>Image, time-series, vector, text, and network data can be processed together</a:t>
            </a:r>
          </a:p>
        </p:txBody>
      </p:sp>
      <p:sp>
        <p:nvSpPr>
          <p:cNvPr id="5" name="Dikdörtgen 4">
            <a:extLst xmlns:a="http://schemas.openxmlformats.org/drawingml/2006/main">
              <a:ext uri="{FF2B5EF4-FFF2-40B4-BE49-F238E27FC236}">
                <a16:creationId xmlns:a16="http://schemas.microsoft.com/office/drawing/2014/main" id="{6E12BC79-9218-4722-88AC-9FD7357DE244}"/>
              </a:ext>
            </a:extLst>
          </p:cNvPr>
          <p:cNvSpPr>
            <a:spLocks xmlns:a="http://schemas.openxmlformats.org/drawingml/2006/main" noGrp="1"/>
          </p:cNvSpPr>
          <p:nvPr/>
        </p:nvSpPr>
        <p:spPr>
          <a:xfrm xmlns:a="http://schemas.openxmlformats.org/drawingml/2006/main">
            <a:off x="742950" y="5619750"/>
            <a:ext cx="857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125" b="0">
                <a:solidFill>
                  <a:srgbClr val="F4B400"/>
                </a:solidFill>
                <a:latin typeface="Aptos"/>
                <a:ea typeface="Aptos"/>
                <a:cs typeface="Aptos"/>
              </a:defRPr>
            </a:pPr>
            <a:r>
              <a:rPr sz="1125" b="0">
                <a:solidFill>
                  <a:srgbClr val="F4B400"/>
                </a:solidFill>
                <a:latin typeface="Aptos"/>
                <a:ea typeface="Aptos"/>
                <a:cs typeface="Aptos"/>
              </a:rPr>
              <a:t>This section will establish the connection between concepts, methods, and applications.</a:t>
            </a:r>
          </a:p>
        </p:txBody>
      </p:sp>
    </p:spTree>
    <p:extLst>
      <p:ext uri="{BB962C8B-B14F-4D97-AF65-F5344CB8AC3E}">
        <p14:creationId xmlns:p14="http://schemas.microsoft.com/office/powerpoint/2010/main" val="204221128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Dikdörtgen 23">
            <a:extLst xmlns:a="http://schemas.openxmlformats.org/drawingml/2006/main">
              <a:ext uri="{FF2B5EF4-FFF2-40B4-BE49-F238E27FC236}">
                <a16:creationId xmlns:a16="http://schemas.microsoft.com/office/drawing/2014/main" id="{D0554BE4-198B-48AE-A2AC-4413A0880CAD}"/>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B693C72A-F8BE-43CB-91B5-31FC8DAA8A1A}"/>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Multimodal GeoAI</a:t>
            </a:r>
          </a:p>
        </p:txBody>
      </p:sp>
      <p:sp>
        <p:nvSpPr>
          <p:cNvPr id="3" name="Dikdörtgen 2">
            <a:extLst xmlns:a="http://schemas.openxmlformats.org/drawingml/2006/main">
              <a:ext uri="{FF2B5EF4-FFF2-40B4-BE49-F238E27FC236}">
                <a16:creationId xmlns:a16="http://schemas.microsoft.com/office/drawing/2014/main" id="{EE62850F-AADE-49B2-9808-BB1EA6892AB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MULTIMODAL AND NOVEL GEOAI APPLICATIONS</a:t>
            </a:r>
          </a:p>
        </p:txBody>
      </p:sp>
      <p:sp>
        <p:nvSpPr>
          <p:cNvPr id="4" name="Dikdörtgen 3">
            <a:extLst xmlns:a="http://schemas.openxmlformats.org/drawingml/2006/main">
              <a:ext uri="{FF2B5EF4-FFF2-40B4-BE49-F238E27FC236}">
                <a16:creationId xmlns:a16="http://schemas.microsoft.com/office/drawing/2014/main" id="{B0A3919E-7F8E-431F-8181-83D5E0F23B3A}"/>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51AC58E9-E162-4A4F-938F-6DB564A81F68}"/>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6202E815-BDD0-44E6-A6BF-0C4D9FA88C23}"/>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82161259-FD9F-4A01-B5C6-2BDBD37633E7}"/>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Different data types describe the same geographic phenomenon from different perspectives</a:t>
            </a:r>
          </a:p>
        </p:txBody>
      </p:sp>
      <p:sp>
        <p:nvSpPr>
          <p:cNvPr id="8" name="Dikdörtgen 7">
            <a:extLst xmlns:a="http://schemas.openxmlformats.org/drawingml/2006/main">
              <a:ext uri="{FF2B5EF4-FFF2-40B4-BE49-F238E27FC236}">
                <a16:creationId xmlns:a16="http://schemas.microsoft.com/office/drawing/2014/main" id="{47A1635F-2778-46FE-BBCC-2FA8C16B71A9}"/>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5DC71F42-3321-48FD-81C9-2AFB69E6E3A9}"/>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Optical imagery provides a view of the surface.</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SAR can offer information on structure and moisture under cloudy conditions.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LiDAR provides elevation and 3D geometry.</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OSM and administrative data add context regarding objects and relationships.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Text data can convey information about events and place names.</a:t>
            </a:r>
          </a:p>
        </p:txBody>
      </p:sp>
      <p:sp>
        <p:nvSpPr>
          <p:cNvPr id="10" name="Dikdörtgen: Köşeleri Yuvarlatılmış 9">
            <a:extLst xmlns:a="http://schemas.openxmlformats.org/drawingml/2006/main">
              <a:ext uri="{FF2B5EF4-FFF2-40B4-BE49-F238E27FC236}">
                <a16:creationId xmlns:a16="http://schemas.microsoft.com/office/drawing/2014/main" id="{AA4129B4-947B-48EA-9AD2-490E7A678F83}"/>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33F0EE2D-9995-49E6-9DEE-12E7F1B42559}"/>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E3D2C934-34B7-430C-8C61-A53302C2F51A}"/>
              </a:ext>
            </a:extLst>
          </p:cNvPr>
          <p:cNvSpPr>
            <a:spLocks xmlns:a="http://schemas.openxmlformats.org/drawingml/2006/main" noGrp="1"/>
          </p:cNvSpPr>
          <p:nvPr/>
        </p:nvSpPr>
        <p:spPr>
          <a:xfrm xmlns:a="http://schemas.openxmlformats.org/drawingml/2006/main">
            <a:off x="8153400" y="2638425"/>
            <a:ext cx="2743200" cy="552450"/>
          </a:xfrm>
          <a:prstGeom xmlns:a="http://schemas.openxmlformats.org/drawingml/2006/main" prst="roundRect">
            <a:avLst>
              <a:gd name="adj" fmla="val 17241"/>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0B231717-57D2-4E7F-AF69-13B5E87B87FB}"/>
              </a:ext>
            </a:extLst>
          </p:cNvPr>
          <p:cNvSpPr>
            <a:spLocks xmlns:a="http://schemas.openxmlformats.org/drawingml/2006/main" noGrp="1"/>
          </p:cNvSpPr>
          <p:nvPr/>
        </p:nvSpPr>
        <p:spPr>
          <a:xfrm xmlns:a="http://schemas.openxmlformats.org/drawingml/2006/main">
            <a:off x="8267700" y="27622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067B9A"/>
                </a:solidFill>
                <a:latin typeface="Aptos"/>
                <a:ea typeface="Aptos"/>
                <a:cs typeface="Aptos"/>
              </a:defRPr>
            </a:pPr>
            <a:r>
              <a:rPr sz="1200" b="1">
                <a:solidFill>
                  <a:srgbClr val="067B9A"/>
                </a:solidFill>
                <a:latin typeface="Aptos"/>
                <a:ea typeface="Aptos"/>
                <a:cs typeface="Aptos"/>
              </a:rPr>
              <a:t>1</a:t>
            </a:r>
          </a:p>
        </p:txBody>
      </p:sp>
      <p:sp>
        <p:nvSpPr>
          <p:cNvPr id="14" name="Dikdörtgen 13">
            <a:extLst xmlns:a="http://schemas.openxmlformats.org/drawingml/2006/main">
              <a:ext uri="{FF2B5EF4-FFF2-40B4-BE49-F238E27FC236}">
                <a16:creationId xmlns:a16="http://schemas.microsoft.com/office/drawing/2014/main" id="{D036D4D5-54C5-424E-8C10-FBF23CDEE2D1}"/>
              </a:ext>
            </a:extLst>
          </p:cNvPr>
          <p:cNvSpPr>
            <a:spLocks xmlns:a="http://schemas.openxmlformats.org/drawingml/2006/main" noGrp="1"/>
          </p:cNvSpPr>
          <p:nvPr/>
        </p:nvSpPr>
        <p:spPr>
          <a:xfrm xmlns:a="http://schemas.openxmlformats.org/drawingml/2006/main">
            <a:off x="8648700" y="27051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Optical imagery provides a view of the surface</a:t>
            </a:r>
          </a:p>
        </p:txBody>
      </p:sp>
      <p:sp>
        <p:nvSpPr>
          <p:cNvPr id="15" name="Dikdörtgen 14">
            <a:extLst xmlns:a="http://schemas.openxmlformats.org/drawingml/2006/main">
              <a:ext uri="{FF2B5EF4-FFF2-40B4-BE49-F238E27FC236}">
                <a16:creationId xmlns:a16="http://schemas.microsoft.com/office/drawing/2014/main" id="{2150BFD6-5BEE-459C-BD02-ACB8097E6743}"/>
              </a:ext>
            </a:extLst>
          </p:cNvPr>
          <p:cNvSpPr>
            <a:spLocks xmlns:a="http://schemas.openxmlformats.org/drawingml/2006/main" noGrp="1"/>
          </p:cNvSpPr>
          <p:nvPr/>
        </p:nvSpPr>
        <p:spPr>
          <a:xfrm xmlns:a="http://schemas.openxmlformats.org/drawingml/2006/main">
            <a:off x="9372600" y="3209925"/>
            <a:ext cx="30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buNone/>
              <a:defRPr sz="1425" b="1">
                <a:solidFill>
                  <a:srgbClr val="F4B400"/>
                </a:solidFill>
                <a:latin typeface="Aptos"/>
                <a:ea typeface="Aptos"/>
                <a:cs typeface="Aptos"/>
              </a:defRPr>
            </a:pPr>
            <a:r>
              <a:rPr sz="1425" b="1">
                <a:solidFill>
                  <a:srgbClr val="F4B400"/>
                </a:solidFill>
                <a:latin typeface="Aptos"/>
                <a:ea typeface="Aptos"/>
                <a:cs typeface="Aptos"/>
              </a:rPr>
              <a:t>↓</a:t>
            </a:r>
          </a:p>
        </p:txBody>
      </p:sp>
      <p:sp>
        <p:nvSpPr>
          <p:cNvPr id="16" name="Dikdörtgen: Köşeleri Yuvarlatılmış 15">
            <a:extLst xmlns:a="http://schemas.openxmlformats.org/drawingml/2006/main">
              <a:ext uri="{FF2B5EF4-FFF2-40B4-BE49-F238E27FC236}">
                <a16:creationId xmlns:a16="http://schemas.microsoft.com/office/drawing/2014/main" id="{FE7702BA-A0A4-408F-90AF-1CBBE21D0952}"/>
              </a:ext>
            </a:extLst>
          </p:cNvPr>
          <p:cNvSpPr>
            <a:spLocks xmlns:a="http://schemas.openxmlformats.org/drawingml/2006/main" noGrp="1"/>
          </p:cNvSpPr>
          <p:nvPr/>
        </p:nvSpPr>
        <p:spPr>
          <a:xfrm xmlns:a="http://schemas.openxmlformats.org/drawingml/2006/main">
            <a:off x="8153400" y="3514725"/>
            <a:ext cx="2743200" cy="552450"/>
          </a:xfrm>
          <a:prstGeom xmlns:a="http://schemas.openxmlformats.org/drawingml/2006/main" prst="roundRect">
            <a:avLst>
              <a:gd name="adj" fmla="val 17241"/>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7ECDA0EC-8376-49B8-A518-A3D7D0226F3E}"/>
              </a:ext>
            </a:extLst>
          </p:cNvPr>
          <p:cNvSpPr>
            <a:spLocks xmlns:a="http://schemas.openxmlformats.org/drawingml/2006/main" noGrp="1"/>
          </p:cNvSpPr>
          <p:nvPr/>
        </p:nvSpPr>
        <p:spPr>
          <a:xfrm xmlns:a="http://schemas.openxmlformats.org/drawingml/2006/main">
            <a:off x="8267700" y="36385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067B9A"/>
                </a:solidFill>
                <a:latin typeface="Aptos"/>
                <a:ea typeface="Aptos"/>
                <a:cs typeface="Aptos"/>
              </a:defRPr>
            </a:pPr>
            <a:r>
              <a:rPr sz="1200" b="1">
                <a:solidFill>
                  <a:srgbClr val="067B9A"/>
                </a:solidFill>
                <a:latin typeface="Aptos"/>
                <a:ea typeface="Aptos"/>
                <a:cs typeface="Aptos"/>
              </a:rPr>
              <a:t>2</a:t>
            </a:r>
          </a:p>
        </p:txBody>
      </p:sp>
      <p:sp>
        <p:nvSpPr>
          <p:cNvPr id="18" name="Dikdörtgen 17">
            <a:extLst xmlns:a="http://schemas.openxmlformats.org/drawingml/2006/main">
              <a:ext uri="{FF2B5EF4-FFF2-40B4-BE49-F238E27FC236}">
                <a16:creationId xmlns:a16="http://schemas.microsoft.com/office/drawing/2014/main" id="{DDA485C3-D333-4DEF-B548-5F89B1DBB842}"/>
              </a:ext>
            </a:extLst>
          </p:cNvPr>
          <p:cNvSpPr>
            <a:spLocks xmlns:a="http://schemas.openxmlformats.org/drawingml/2006/main" noGrp="1"/>
          </p:cNvSpPr>
          <p:nvPr/>
        </p:nvSpPr>
        <p:spPr>
          <a:xfrm xmlns:a="http://schemas.openxmlformats.org/drawingml/2006/main">
            <a:off x="8648700" y="35814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703"/>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SAR provides structural and moisture information in cloudy conditions</a:t>
            </a:r>
          </a:p>
        </p:txBody>
      </p:sp>
      <p:sp>
        <p:nvSpPr>
          <p:cNvPr id="19" name="Dikdörtgen 18">
            <a:extLst xmlns:a="http://schemas.openxmlformats.org/drawingml/2006/main">
              <a:ext uri="{FF2B5EF4-FFF2-40B4-BE49-F238E27FC236}">
                <a16:creationId xmlns:a16="http://schemas.microsoft.com/office/drawing/2014/main" id="{53066506-E1EB-426D-85B7-592E40257095}"/>
              </a:ext>
            </a:extLst>
          </p:cNvPr>
          <p:cNvSpPr>
            <a:spLocks xmlns:a="http://schemas.openxmlformats.org/drawingml/2006/main" noGrp="1"/>
          </p:cNvSpPr>
          <p:nvPr/>
        </p:nvSpPr>
        <p:spPr>
          <a:xfrm xmlns:a="http://schemas.openxmlformats.org/drawingml/2006/main">
            <a:off x="9372600" y="4086225"/>
            <a:ext cx="30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buNone/>
              <a:defRPr sz="1425" b="1">
                <a:solidFill>
                  <a:srgbClr val="F4B400"/>
                </a:solidFill>
                <a:latin typeface="Aptos"/>
                <a:ea typeface="Aptos"/>
                <a:cs typeface="Aptos"/>
              </a:defRPr>
            </a:pPr>
            <a:r>
              <a:rPr sz="1425" b="1">
                <a:solidFill>
                  <a:srgbClr val="F4B400"/>
                </a:solidFill>
                <a:latin typeface="Aptos"/>
                <a:ea typeface="Aptos"/>
                <a:cs typeface="Aptos"/>
              </a:rPr>
              <a:t>↓</a:t>
            </a:r>
          </a:p>
        </p:txBody>
      </p:sp>
      <p:sp>
        <p:nvSpPr>
          <p:cNvPr id="20" name="Dikdörtgen: Köşeleri Yuvarlatılmış 19">
            <a:extLst xmlns:a="http://schemas.openxmlformats.org/drawingml/2006/main">
              <a:ext uri="{FF2B5EF4-FFF2-40B4-BE49-F238E27FC236}">
                <a16:creationId xmlns:a16="http://schemas.microsoft.com/office/drawing/2014/main" id="{D729191F-6ACF-45CF-AB8B-06C389956D0C}"/>
              </a:ext>
            </a:extLst>
          </p:cNvPr>
          <p:cNvSpPr>
            <a:spLocks xmlns:a="http://schemas.openxmlformats.org/drawingml/2006/main" noGrp="1"/>
          </p:cNvSpPr>
          <p:nvPr/>
        </p:nvSpPr>
        <p:spPr>
          <a:xfrm xmlns:a="http://schemas.openxmlformats.org/drawingml/2006/main">
            <a:off x="8153400" y="4391025"/>
            <a:ext cx="2743200" cy="552450"/>
          </a:xfrm>
          <a:prstGeom xmlns:a="http://schemas.openxmlformats.org/drawingml/2006/main" prst="roundRect">
            <a:avLst>
              <a:gd name="adj" fmla="val 17241"/>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1" name="Dikdörtgen 20">
            <a:extLst xmlns:a="http://schemas.openxmlformats.org/drawingml/2006/main">
              <a:ext uri="{FF2B5EF4-FFF2-40B4-BE49-F238E27FC236}">
                <a16:creationId xmlns:a16="http://schemas.microsoft.com/office/drawing/2014/main" id="{9C956E37-0A2D-433F-A4B0-4AE3DCD44470}"/>
              </a:ext>
            </a:extLst>
          </p:cNvPr>
          <p:cNvSpPr>
            <a:spLocks xmlns:a="http://schemas.openxmlformats.org/drawingml/2006/main" noGrp="1"/>
          </p:cNvSpPr>
          <p:nvPr/>
        </p:nvSpPr>
        <p:spPr>
          <a:xfrm xmlns:a="http://schemas.openxmlformats.org/drawingml/2006/main">
            <a:off x="8267700" y="45148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16885E"/>
                </a:solidFill>
                <a:latin typeface="Aptos"/>
                <a:ea typeface="Aptos"/>
                <a:cs typeface="Aptos"/>
              </a:defRPr>
            </a:pPr>
            <a:r>
              <a:rPr sz="1200" b="1">
                <a:solidFill>
                  <a:srgbClr val="16885E"/>
                </a:solidFill>
                <a:latin typeface="Aptos"/>
                <a:ea typeface="Aptos"/>
                <a:cs typeface="Aptos"/>
              </a:rPr>
              <a:t>3</a:t>
            </a:r>
          </a:p>
        </p:txBody>
      </p:sp>
      <p:sp>
        <p:nvSpPr>
          <p:cNvPr id="22" name="Dikdörtgen 21">
            <a:extLst xmlns:a="http://schemas.openxmlformats.org/drawingml/2006/main">
              <a:ext uri="{FF2B5EF4-FFF2-40B4-BE49-F238E27FC236}">
                <a16:creationId xmlns:a16="http://schemas.microsoft.com/office/drawing/2014/main" id="{C22FBF3F-12F2-45BD-B0A6-4AA1C2C05832}"/>
              </a:ext>
            </a:extLst>
          </p:cNvPr>
          <p:cNvSpPr>
            <a:spLocks xmlns:a="http://schemas.openxmlformats.org/drawingml/2006/main" noGrp="1"/>
          </p:cNvSpPr>
          <p:nvPr/>
        </p:nvSpPr>
        <p:spPr>
          <a:xfrm xmlns:a="http://schemas.openxmlformats.org/drawingml/2006/main">
            <a:off x="8648700" y="44577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LiDAR provides elevation and 3D form</a:t>
            </a:r>
          </a:p>
        </p:txBody>
      </p:sp>
      <p:sp>
        <p:nvSpPr>
          <p:cNvPr id="23" name="Dikdörtgen 22">
            <a:extLst xmlns:a="http://schemas.openxmlformats.org/drawingml/2006/main">
              <a:ext uri="{FF2B5EF4-FFF2-40B4-BE49-F238E27FC236}">
                <a16:creationId xmlns:a16="http://schemas.microsoft.com/office/drawing/2014/main" id="{6B9019FA-5162-4A11-8F08-5D695FCB7FA5}"/>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https://arxiv.org/abs/2503.22081</a:t>
            </a:r>
          </a:p>
        </p:txBody>
      </p:sp>
    </p:spTree>
    <p:extLst>
      <p:ext uri="{BB962C8B-B14F-4D97-AF65-F5344CB8AC3E}">
        <p14:creationId xmlns:p14="http://schemas.microsoft.com/office/powerpoint/2010/main" val="25867776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Dikdörtgen 24">
            <a:extLst xmlns:a="http://schemas.openxmlformats.org/drawingml/2006/main">
              <a:ext uri="{FF2B5EF4-FFF2-40B4-BE49-F238E27FC236}">
                <a16:creationId xmlns:a16="http://schemas.microsoft.com/office/drawing/2014/main" id="{92F8C6F9-473C-4F5F-AAF4-ADEBFCC6D39E}"/>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F3D122A9-97A7-43EF-BC17-4390E78DC0D0}"/>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Vision–language modeller</a:t>
            </a:r>
          </a:p>
        </p:txBody>
      </p:sp>
      <p:sp>
        <p:nvSpPr>
          <p:cNvPr id="3" name="Dikdörtgen 2">
            <a:extLst xmlns:a="http://schemas.openxmlformats.org/drawingml/2006/main">
              <a:ext uri="{FF2B5EF4-FFF2-40B4-BE49-F238E27FC236}">
                <a16:creationId xmlns:a16="http://schemas.microsoft.com/office/drawing/2014/main" id="{8161E215-60C3-43EF-9962-513D4B8E4507}"/>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MULTIMODAL AND NOVEL GEOAI APPLICATIONS</a:t>
            </a:r>
          </a:p>
        </p:txBody>
      </p:sp>
      <p:sp>
        <p:nvSpPr>
          <p:cNvPr id="4" name="Dikdörtgen 3">
            <a:extLst xmlns:a="http://schemas.openxmlformats.org/drawingml/2006/main">
              <a:ext uri="{FF2B5EF4-FFF2-40B4-BE49-F238E27FC236}">
                <a16:creationId xmlns:a16="http://schemas.microsoft.com/office/drawing/2014/main" id="{0B35390D-76C3-4CCA-9ACA-5ABC589289FE}"/>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D8EA6BE4-7607-45FA-8C37-701089EE1CF4}"/>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F170CBAE-72B6-4E80-A7C9-971DA59DAD41}"/>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CA35C786-0D78-46D5-B5DA-974E5546EBF1}"/>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Text and images are matched in a joint representation space.</a:t>
            </a:r>
          </a:p>
        </p:txBody>
      </p:sp>
      <p:sp>
        <p:nvSpPr>
          <p:cNvPr id="8" name="Dikdörtgen 7">
            <a:extLst xmlns:a="http://schemas.openxmlformats.org/drawingml/2006/main">
              <a:ext uri="{FF2B5EF4-FFF2-40B4-BE49-F238E27FC236}">
                <a16:creationId xmlns:a16="http://schemas.microsoft.com/office/drawing/2014/main" id="{31D984A8-3749-42ED-8859-CF3BEC2624FE}"/>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C40C71E2-E85F-49F7-BA79-6B68DC9CCE7C}"/>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Text-to-image search and scene classification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Object or region description using natural language</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Image captioning and visual question answering</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Misinterpretation of geographic names and scale poses significant risks.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Expert verification is mandatory for operational use.</a:t>
            </a:r>
          </a:p>
        </p:txBody>
      </p:sp>
      <p:sp>
        <p:nvSpPr>
          <p:cNvPr id="10" name="Dikdörtgen: Köşeleri Yuvarlatılmış 9">
            <a:extLst xmlns:a="http://schemas.openxmlformats.org/drawingml/2006/main">
              <a:ext uri="{FF2B5EF4-FFF2-40B4-BE49-F238E27FC236}">
                <a16:creationId xmlns:a16="http://schemas.microsoft.com/office/drawing/2014/main" id="{4FFA12F3-03B0-4EB9-800D-61BBBA993885}"/>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EF5A0343-09CD-4694-A5AC-1436CE028827}"/>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22BA208A-C8C7-4F00-8018-48F4DE52C4B8}"/>
              </a:ext>
            </a:extLst>
          </p:cNvPr>
          <p:cNvSpPr>
            <a:spLocks xmlns:a="http://schemas.openxmlformats.org/drawingml/2006/main" noGrp="1"/>
          </p:cNvSpPr>
          <p:nvPr/>
        </p:nvSpPr>
        <p:spPr>
          <a:xfrm xmlns:a="http://schemas.openxmlformats.org/drawingml/2006/main">
            <a:off x="8039100" y="2657475"/>
            <a:ext cx="1381125" cy="990600"/>
          </a:xfrm>
          <a:prstGeom xmlns:a="http://schemas.openxmlformats.org/drawingml/2006/main" prst="roundRect">
            <a:avLst>
              <a:gd name="adj" fmla="val 9615"/>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1365584D-CBA3-4CC4-B41A-DBE02C286F61}"/>
              </a:ext>
            </a:extLst>
          </p:cNvPr>
          <p:cNvSpPr>
            <a:spLocks xmlns:a="http://schemas.openxmlformats.org/drawingml/2006/main" noGrp="1"/>
          </p:cNvSpPr>
          <p:nvPr/>
        </p:nvSpPr>
        <p:spPr>
          <a:xfrm xmlns:a="http://schemas.openxmlformats.org/drawingml/2006/main">
            <a:off x="8134350" y="273367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F4B400"/>
                </a:solidFill>
                <a:latin typeface="Aptos"/>
                <a:ea typeface="Aptos"/>
                <a:cs typeface="Aptos"/>
              </a:defRPr>
            </a:pPr>
            <a:r>
              <a:rPr sz="900" b="1">
                <a:solidFill>
                  <a:srgbClr val="F4B400"/>
                </a:solidFill>
                <a:latin typeface="Aptos"/>
                <a:ea typeface="Aptos"/>
                <a:cs typeface="Aptos"/>
              </a:rPr>
              <a:t>01</a:t>
            </a:r>
          </a:p>
        </p:txBody>
      </p:sp>
      <p:sp>
        <p:nvSpPr>
          <p:cNvPr id="14" name="Dikdörtgen 13">
            <a:extLst xmlns:a="http://schemas.openxmlformats.org/drawingml/2006/main">
              <a:ext uri="{FF2B5EF4-FFF2-40B4-BE49-F238E27FC236}">
                <a16:creationId xmlns:a16="http://schemas.microsoft.com/office/drawing/2014/main" id="{0F9F5CAF-9A05-4068-BE03-EE545B33C0B8}"/>
              </a:ext>
            </a:extLst>
          </p:cNvPr>
          <p:cNvSpPr>
            <a:spLocks xmlns:a="http://schemas.openxmlformats.org/drawingml/2006/main" noGrp="1"/>
          </p:cNvSpPr>
          <p:nvPr/>
        </p:nvSpPr>
        <p:spPr>
          <a:xfrm xmlns:a="http://schemas.openxmlformats.org/drawingml/2006/main">
            <a:off x="8153400" y="298132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71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Text-to-image search and scene classification</a:t>
            </a:r>
          </a:p>
        </p:txBody>
      </p:sp>
      <p:sp>
        <p:nvSpPr>
          <p:cNvPr id="15" name="Dikdörtgen: Köşeleri Yuvarlatılmış 14">
            <a:extLst xmlns:a="http://schemas.openxmlformats.org/drawingml/2006/main">
              <a:ext uri="{FF2B5EF4-FFF2-40B4-BE49-F238E27FC236}">
                <a16:creationId xmlns:a16="http://schemas.microsoft.com/office/drawing/2014/main" id="{011CD33C-8EC6-4994-8D37-099B84C3E07C}"/>
              </a:ext>
            </a:extLst>
          </p:cNvPr>
          <p:cNvSpPr>
            <a:spLocks xmlns:a="http://schemas.openxmlformats.org/drawingml/2006/main" noGrp="1"/>
          </p:cNvSpPr>
          <p:nvPr/>
        </p:nvSpPr>
        <p:spPr>
          <a:xfrm xmlns:a="http://schemas.openxmlformats.org/drawingml/2006/main">
            <a:off x="9544050" y="2657475"/>
            <a:ext cx="1381125" cy="990600"/>
          </a:xfrm>
          <a:prstGeom xmlns:a="http://schemas.openxmlformats.org/drawingml/2006/main" prst="roundRect">
            <a:avLst>
              <a:gd name="adj" fmla="val 9615"/>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6" name="Dikdörtgen 15">
            <a:extLst xmlns:a="http://schemas.openxmlformats.org/drawingml/2006/main">
              <a:ext uri="{FF2B5EF4-FFF2-40B4-BE49-F238E27FC236}">
                <a16:creationId xmlns:a16="http://schemas.microsoft.com/office/drawing/2014/main" id="{C10C828A-8A92-45BC-B2E8-475795B823AC}"/>
              </a:ext>
            </a:extLst>
          </p:cNvPr>
          <p:cNvSpPr>
            <a:spLocks xmlns:a="http://schemas.openxmlformats.org/drawingml/2006/main" noGrp="1"/>
          </p:cNvSpPr>
          <p:nvPr/>
        </p:nvSpPr>
        <p:spPr>
          <a:xfrm xmlns:a="http://schemas.openxmlformats.org/drawingml/2006/main">
            <a:off x="9639300" y="273367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F4B400"/>
                </a:solidFill>
                <a:latin typeface="Aptos"/>
                <a:ea typeface="Aptos"/>
                <a:cs typeface="Aptos"/>
              </a:defRPr>
            </a:pPr>
            <a:r>
              <a:rPr sz="900" b="1">
                <a:solidFill>
                  <a:srgbClr val="F4B400"/>
                </a:solidFill>
                <a:latin typeface="Aptos"/>
                <a:ea typeface="Aptos"/>
                <a:cs typeface="Aptos"/>
              </a:rPr>
              <a:t>02</a:t>
            </a:r>
          </a:p>
        </p:txBody>
      </p:sp>
      <p:sp>
        <p:nvSpPr>
          <p:cNvPr id="17" name="Dikdörtgen 16">
            <a:extLst xmlns:a="http://schemas.openxmlformats.org/drawingml/2006/main">
              <a:ext uri="{FF2B5EF4-FFF2-40B4-BE49-F238E27FC236}">
                <a16:creationId xmlns:a16="http://schemas.microsoft.com/office/drawing/2014/main" id="{D4640D71-B3ED-4953-99C6-FB6F046F2251}"/>
              </a:ext>
            </a:extLst>
          </p:cNvPr>
          <p:cNvSpPr>
            <a:spLocks xmlns:a="http://schemas.openxmlformats.org/drawingml/2006/main" noGrp="1"/>
          </p:cNvSpPr>
          <p:nvPr/>
        </p:nvSpPr>
        <p:spPr>
          <a:xfrm xmlns:a="http://schemas.openxmlformats.org/drawingml/2006/main">
            <a:off x="9658350" y="298132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71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Object or region description using natural language</a:t>
            </a:r>
          </a:p>
        </p:txBody>
      </p:sp>
      <p:sp>
        <p:nvSpPr>
          <p:cNvPr id="18" name="Dikdörtgen: Köşeleri Yuvarlatılmış 17">
            <a:extLst xmlns:a="http://schemas.openxmlformats.org/drawingml/2006/main">
              <a:ext uri="{FF2B5EF4-FFF2-40B4-BE49-F238E27FC236}">
                <a16:creationId xmlns:a16="http://schemas.microsoft.com/office/drawing/2014/main" id="{D89FC9D0-AA7A-4D2A-B86D-C6988076DE9D}"/>
              </a:ext>
            </a:extLst>
          </p:cNvPr>
          <p:cNvSpPr>
            <a:spLocks xmlns:a="http://schemas.openxmlformats.org/drawingml/2006/main" noGrp="1"/>
          </p:cNvSpPr>
          <p:nvPr/>
        </p:nvSpPr>
        <p:spPr>
          <a:xfrm xmlns:a="http://schemas.openxmlformats.org/drawingml/2006/main">
            <a:off x="8039100" y="3895725"/>
            <a:ext cx="1381125" cy="990600"/>
          </a:xfrm>
          <a:prstGeom xmlns:a="http://schemas.openxmlformats.org/drawingml/2006/main" prst="roundRect">
            <a:avLst>
              <a:gd name="adj" fmla="val 9615"/>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2BD56423-0402-454E-8AA0-8CBC4FE83D55}"/>
              </a:ext>
            </a:extLst>
          </p:cNvPr>
          <p:cNvSpPr>
            <a:spLocks xmlns:a="http://schemas.openxmlformats.org/drawingml/2006/main" noGrp="1"/>
          </p:cNvSpPr>
          <p:nvPr/>
        </p:nvSpPr>
        <p:spPr>
          <a:xfrm xmlns:a="http://schemas.openxmlformats.org/drawingml/2006/main">
            <a:off x="8134350" y="397192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F4B400"/>
                </a:solidFill>
                <a:latin typeface="Aptos"/>
                <a:ea typeface="Aptos"/>
                <a:cs typeface="Aptos"/>
              </a:defRPr>
            </a:pPr>
            <a:r>
              <a:rPr sz="900" b="1">
                <a:solidFill>
                  <a:srgbClr val="F4B400"/>
                </a:solidFill>
                <a:latin typeface="Aptos"/>
                <a:ea typeface="Aptos"/>
                <a:cs typeface="Aptos"/>
              </a:rPr>
              <a:t>03</a:t>
            </a:r>
          </a:p>
        </p:txBody>
      </p:sp>
      <p:sp>
        <p:nvSpPr>
          <p:cNvPr id="20" name="Dikdörtgen 19">
            <a:extLst xmlns:a="http://schemas.openxmlformats.org/drawingml/2006/main">
              <a:ext uri="{FF2B5EF4-FFF2-40B4-BE49-F238E27FC236}">
                <a16:creationId xmlns:a16="http://schemas.microsoft.com/office/drawing/2014/main" id="{DBE7A13F-D5F7-4F33-8D08-42628FB10D15}"/>
              </a:ext>
            </a:extLst>
          </p:cNvPr>
          <p:cNvSpPr>
            <a:spLocks xmlns:a="http://schemas.openxmlformats.org/drawingml/2006/main" noGrp="1"/>
          </p:cNvSpPr>
          <p:nvPr/>
        </p:nvSpPr>
        <p:spPr>
          <a:xfrm xmlns:a="http://schemas.openxmlformats.org/drawingml/2006/main">
            <a:off x="8153400" y="421957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823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Image captioning and visual question answering</a:t>
            </a:r>
          </a:p>
        </p:txBody>
      </p:sp>
      <p:sp>
        <p:nvSpPr>
          <p:cNvPr id="21" name="Dikdörtgen: Köşeleri Yuvarlatılmış 20">
            <a:extLst xmlns:a="http://schemas.openxmlformats.org/drawingml/2006/main">
              <a:ext uri="{FF2B5EF4-FFF2-40B4-BE49-F238E27FC236}">
                <a16:creationId xmlns:a16="http://schemas.microsoft.com/office/drawing/2014/main" id="{34A520F7-C136-4701-8F1E-E40662711D16}"/>
              </a:ext>
            </a:extLst>
          </p:cNvPr>
          <p:cNvSpPr>
            <a:spLocks xmlns:a="http://schemas.openxmlformats.org/drawingml/2006/main" noGrp="1"/>
          </p:cNvSpPr>
          <p:nvPr/>
        </p:nvSpPr>
        <p:spPr>
          <a:xfrm xmlns:a="http://schemas.openxmlformats.org/drawingml/2006/main">
            <a:off x="9544050" y="3895725"/>
            <a:ext cx="1381125" cy="990600"/>
          </a:xfrm>
          <a:prstGeom xmlns:a="http://schemas.openxmlformats.org/drawingml/2006/main" prst="roundRect">
            <a:avLst>
              <a:gd name="adj" fmla="val 9615"/>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2" name="Dikdörtgen 21">
            <a:extLst xmlns:a="http://schemas.openxmlformats.org/drawingml/2006/main">
              <a:ext uri="{FF2B5EF4-FFF2-40B4-BE49-F238E27FC236}">
                <a16:creationId xmlns:a16="http://schemas.microsoft.com/office/drawing/2014/main" id="{94430048-10F9-4C07-9237-31E90285FB9E}"/>
              </a:ext>
            </a:extLst>
          </p:cNvPr>
          <p:cNvSpPr>
            <a:spLocks xmlns:a="http://schemas.openxmlformats.org/drawingml/2006/main" noGrp="1"/>
          </p:cNvSpPr>
          <p:nvPr/>
        </p:nvSpPr>
        <p:spPr>
          <a:xfrm xmlns:a="http://schemas.openxmlformats.org/drawingml/2006/main">
            <a:off x="9639300" y="397192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16885E"/>
                </a:solidFill>
                <a:latin typeface="Aptos"/>
                <a:ea typeface="Aptos"/>
                <a:cs typeface="Aptos"/>
              </a:defRPr>
            </a:pPr>
            <a:r>
              <a:rPr sz="900" b="1">
                <a:solidFill>
                  <a:srgbClr val="16885E"/>
                </a:solidFill>
                <a:latin typeface="Aptos"/>
                <a:ea typeface="Aptos"/>
                <a:cs typeface="Aptos"/>
              </a:rPr>
              <a:t>04</a:t>
            </a:r>
          </a:p>
        </p:txBody>
      </p:sp>
      <p:sp>
        <p:nvSpPr>
          <p:cNvPr id="23" name="Dikdörtgen 22">
            <a:extLst xmlns:a="http://schemas.openxmlformats.org/drawingml/2006/main">
              <a:ext uri="{FF2B5EF4-FFF2-40B4-BE49-F238E27FC236}">
                <a16:creationId xmlns:a16="http://schemas.microsoft.com/office/drawing/2014/main" id="{61A898A9-4805-491A-96E0-F5DF3E7EDE1A}"/>
              </a:ext>
            </a:extLst>
          </p:cNvPr>
          <p:cNvSpPr>
            <a:spLocks xmlns:a="http://schemas.openxmlformats.org/drawingml/2006/main" noGrp="1"/>
          </p:cNvSpPr>
          <p:nvPr/>
        </p:nvSpPr>
        <p:spPr>
          <a:xfrm xmlns:a="http://schemas.openxmlformats.org/drawingml/2006/main">
            <a:off x="9658350" y="421957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361"/>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Misinterpretation of geographic names and scale…</a:t>
            </a:r>
          </a:p>
        </p:txBody>
      </p:sp>
      <p:sp>
        <p:nvSpPr>
          <p:cNvPr id="24" name="Dikdörtgen 23">
            <a:extLst xmlns:a="http://schemas.openxmlformats.org/drawingml/2006/main">
              <a:ext uri="{FF2B5EF4-FFF2-40B4-BE49-F238E27FC236}">
                <a16:creationId xmlns:a16="http://schemas.microsoft.com/office/drawing/2014/main" id="{7D1E3EB6-4ECF-46AD-8CF7-03B7FADD211F}"/>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https://arxiv.org/abs/2503.22081</a:t>
            </a:r>
          </a:p>
        </p:txBody>
      </p:sp>
    </p:spTree>
    <p:extLst>
      <p:ext uri="{BB962C8B-B14F-4D97-AF65-F5344CB8AC3E}">
        <p14:creationId xmlns:p14="http://schemas.microsoft.com/office/powerpoint/2010/main" val="1744113953"/>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Dikdörtgen 21">
            <a:extLst xmlns:a="http://schemas.openxmlformats.org/drawingml/2006/main">
              <a:ext uri="{FF2B5EF4-FFF2-40B4-BE49-F238E27FC236}">
                <a16:creationId xmlns:a16="http://schemas.microsoft.com/office/drawing/2014/main" id="{E4C0C764-8F47-4A66-8824-161355325401}"/>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7CC818FC-4C0C-4EBF-B2BE-B7130DBCDBBD}"/>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Prompt-based segmentation</a:t>
            </a:r>
          </a:p>
        </p:txBody>
      </p:sp>
      <p:sp>
        <p:nvSpPr>
          <p:cNvPr id="3" name="Dikdörtgen 2">
            <a:extLst xmlns:a="http://schemas.openxmlformats.org/drawingml/2006/main">
              <a:ext uri="{FF2B5EF4-FFF2-40B4-BE49-F238E27FC236}">
                <a16:creationId xmlns:a16="http://schemas.microsoft.com/office/drawing/2014/main" id="{47E2CF60-506A-4131-A0D3-794A46446087}"/>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MULTIMODAL AND NOVEL GEOAI APPLICATIONS</a:t>
            </a:r>
          </a:p>
        </p:txBody>
      </p:sp>
      <p:sp>
        <p:nvSpPr>
          <p:cNvPr id="4" name="Dikdörtgen 3">
            <a:extLst xmlns:a="http://schemas.openxmlformats.org/drawingml/2006/main">
              <a:ext uri="{FF2B5EF4-FFF2-40B4-BE49-F238E27FC236}">
                <a16:creationId xmlns:a16="http://schemas.microsoft.com/office/drawing/2014/main" id="{B27F13E1-61A5-4002-973B-D52AFB39F7DC}"/>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05AC55BA-55B8-4566-8009-FB0718BCF89A}"/>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03575598-AB7A-4376-8D2B-2EFB5B27C762}"/>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0D3CD90F-0A8A-4257-A5B3-710535036DC6}"/>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Point, box, or text prompts support rapid label generation.</a:t>
            </a:r>
          </a:p>
        </p:txBody>
      </p:sp>
      <p:sp>
        <p:nvSpPr>
          <p:cNvPr id="8" name="Dikdörtgen 7">
            <a:extLst xmlns:a="http://schemas.openxmlformats.org/drawingml/2006/main">
              <a:ext uri="{FF2B5EF4-FFF2-40B4-BE49-F238E27FC236}">
                <a16:creationId xmlns:a16="http://schemas.microsoft.com/office/drawing/2014/main" id="{DE213071-B457-4870-B711-8D25965D409B}"/>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149108BA-DD6B-493D-A23B-7F973FFDACC4}"/>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model generates a proposed mask.</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analyst corrects incorrect boundaries.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Corrected masks can be added to the local training dataset.</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Prompt success depends on image resolution and object scale.</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Automated output should not be used as a substitute for reference data.</a:t>
            </a:r>
          </a:p>
        </p:txBody>
      </p:sp>
      <p:sp>
        <p:nvSpPr>
          <p:cNvPr id="10" name="Dikdörtgen: Köşeleri Yuvarlatılmış 9">
            <a:extLst xmlns:a="http://schemas.openxmlformats.org/drawingml/2006/main">
              <a:ext uri="{FF2B5EF4-FFF2-40B4-BE49-F238E27FC236}">
                <a16:creationId xmlns:a16="http://schemas.microsoft.com/office/drawing/2014/main" id="{9E488FC6-59E2-4436-9835-E563CEBF5399}"/>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D3267FA4-829B-4AE1-B733-12728AB09508}"/>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E1F8048B-2D08-46BD-A2B8-98C02E96DA42}"/>
              </a:ext>
            </a:extLst>
          </p:cNvPr>
          <p:cNvSpPr>
            <a:spLocks xmlns:a="http://schemas.openxmlformats.org/drawingml/2006/main" noGrp="1"/>
          </p:cNvSpPr>
          <p:nvPr/>
        </p:nvSpPr>
        <p:spPr>
          <a:xfrm xmlns:a="http://schemas.openxmlformats.org/drawingml/2006/main">
            <a:off x="8048625" y="2657475"/>
            <a:ext cx="29527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A2F4CE39-1447-47AF-B5EA-DE066345B453}"/>
              </a:ext>
            </a:extLst>
          </p:cNvPr>
          <p:cNvSpPr>
            <a:spLocks xmlns:a="http://schemas.openxmlformats.org/drawingml/2006/main" noGrp="1"/>
          </p:cNvSpPr>
          <p:nvPr/>
        </p:nvSpPr>
        <p:spPr>
          <a:xfrm xmlns:a="http://schemas.openxmlformats.org/drawingml/2006/main">
            <a:off x="8191500" y="2733675"/>
            <a:ext cx="266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The model generates a proposal mask</a:t>
            </a:r>
          </a:p>
        </p:txBody>
      </p:sp>
      <p:sp>
        <p:nvSpPr>
          <p:cNvPr id="14" name="Dikdörtgen: Köşeleri Yuvarlatılmış 13">
            <a:extLst xmlns:a="http://schemas.openxmlformats.org/drawingml/2006/main">
              <a:ext uri="{FF2B5EF4-FFF2-40B4-BE49-F238E27FC236}">
                <a16:creationId xmlns:a16="http://schemas.microsoft.com/office/drawing/2014/main" id="{2BB42418-0E28-4A0E-99FB-780305DA2066}"/>
              </a:ext>
            </a:extLst>
          </p:cNvPr>
          <p:cNvSpPr>
            <a:spLocks xmlns:a="http://schemas.openxmlformats.org/drawingml/2006/main" noGrp="1"/>
          </p:cNvSpPr>
          <p:nvPr/>
        </p:nvSpPr>
        <p:spPr>
          <a:xfrm xmlns:a="http://schemas.openxmlformats.org/drawingml/2006/main">
            <a:off x="8220075" y="3295650"/>
            <a:ext cx="26098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0E570D66-5915-474F-8DA2-D645EB7FA7A3}"/>
              </a:ext>
            </a:extLst>
          </p:cNvPr>
          <p:cNvSpPr>
            <a:spLocks xmlns:a="http://schemas.openxmlformats.org/drawingml/2006/main" noGrp="1"/>
          </p:cNvSpPr>
          <p:nvPr/>
        </p:nvSpPr>
        <p:spPr>
          <a:xfrm xmlns:a="http://schemas.openxmlformats.org/drawingml/2006/main">
            <a:off x="8362950" y="3371850"/>
            <a:ext cx="2324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361"/>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The analyst corrects incorrect boundaries</a:t>
            </a:r>
          </a:p>
        </p:txBody>
      </p:sp>
      <p:sp>
        <p:nvSpPr>
          <p:cNvPr id="16" name="Dikdörtgen: Köşeleri Yuvarlatılmış 15">
            <a:extLst xmlns:a="http://schemas.openxmlformats.org/drawingml/2006/main">
              <a:ext uri="{FF2B5EF4-FFF2-40B4-BE49-F238E27FC236}">
                <a16:creationId xmlns:a16="http://schemas.microsoft.com/office/drawing/2014/main" id="{6B037DBB-C717-4D73-8D5D-332021BC253B}"/>
              </a:ext>
            </a:extLst>
          </p:cNvPr>
          <p:cNvSpPr>
            <a:spLocks xmlns:a="http://schemas.openxmlformats.org/drawingml/2006/main" noGrp="1"/>
          </p:cNvSpPr>
          <p:nvPr/>
        </p:nvSpPr>
        <p:spPr>
          <a:xfrm xmlns:a="http://schemas.openxmlformats.org/drawingml/2006/main">
            <a:off x="8391525" y="3933825"/>
            <a:ext cx="22669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6D1D8EB0-6D14-4237-8F9C-6B3A7FEB132B}"/>
              </a:ext>
            </a:extLst>
          </p:cNvPr>
          <p:cNvSpPr>
            <a:spLocks xmlns:a="http://schemas.openxmlformats.org/drawingml/2006/main" noGrp="1"/>
          </p:cNvSpPr>
          <p:nvPr/>
        </p:nvSpPr>
        <p:spPr>
          <a:xfrm xmlns:a="http://schemas.openxmlformats.org/drawingml/2006/main">
            <a:off x="8534400" y="4010025"/>
            <a:ext cx="19812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Corrected masks [are added] to the local training dataset…</a:t>
            </a:r>
          </a:p>
        </p:txBody>
      </p:sp>
      <p:sp>
        <p:nvSpPr>
          <p:cNvPr id="18" name="Dikdörtgen: Köşeleri Yuvarlatılmış 17">
            <a:extLst xmlns:a="http://schemas.openxmlformats.org/drawingml/2006/main">
              <a:ext uri="{FF2B5EF4-FFF2-40B4-BE49-F238E27FC236}">
                <a16:creationId xmlns:a16="http://schemas.microsoft.com/office/drawing/2014/main" id="{4DA26CBD-B6B0-4B8C-855D-07A47D621A9D}"/>
              </a:ext>
            </a:extLst>
          </p:cNvPr>
          <p:cNvSpPr>
            <a:spLocks xmlns:a="http://schemas.openxmlformats.org/drawingml/2006/main" noGrp="1"/>
          </p:cNvSpPr>
          <p:nvPr/>
        </p:nvSpPr>
        <p:spPr>
          <a:xfrm xmlns:a="http://schemas.openxmlformats.org/drawingml/2006/main">
            <a:off x="8562975" y="4572000"/>
            <a:ext cx="1924050" cy="476250"/>
          </a:xfrm>
          <a:prstGeom xmlns:a="http://schemas.openxmlformats.org/drawingml/2006/main" prst="roundRect">
            <a:avLst>
              <a:gd name="adj" fmla="val 16000"/>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3022181C-0832-4ECC-91CB-FFD912FB2E25}"/>
              </a:ext>
            </a:extLst>
          </p:cNvPr>
          <p:cNvSpPr>
            <a:spLocks xmlns:a="http://schemas.openxmlformats.org/drawingml/2006/main" noGrp="1"/>
          </p:cNvSpPr>
          <p:nvPr/>
        </p:nvSpPr>
        <p:spPr>
          <a:xfrm xmlns:a="http://schemas.openxmlformats.org/drawingml/2006/main">
            <a:off x="8705850" y="4648200"/>
            <a:ext cx="1638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Prompt success [depends on] image resolution and object…</a:t>
            </a:r>
          </a:p>
        </p:txBody>
      </p:sp>
      <p:sp>
        <p:nvSpPr>
          <p:cNvPr id="20" name="Dikdörtgen 19">
            <a:extLst xmlns:a="http://schemas.openxmlformats.org/drawingml/2006/main">
              <a:ext uri="{FF2B5EF4-FFF2-40B4-BE49-F238E27FC236}">
                <a16:creationId xmlns:a16="http://schemas.microsoft.com/office/drawing/2014/main" id="{1E0DA3D2-A18D-4E81-8CDB-9B357AE0BB66}"/>
              </a:ext>
            </a:extLst>
          </p:cNvPr>
          <p:cNvSpPr>
            <a:spLocks xmlns:a="http://schemas.openxmlformats.org/drawingml/2006/main" noGrp="1"/>
          </p:cNvSpPr>
          <p:nvPr/>
        </p:nvSpPr>
        <p:spPr>
          <a:xfrm xmlns:a="http://schemas.openxmlformats.org/drawingml/2006/main">
            <a:off x="8477250" y="5257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900" b="0">
                <a:solidFill>
                  <a:srgbClr val="65737B"/>
                </a:solidFill>
                <a:latin typeface="Aptos"/>
                <a:ea typeface="Aptos"/>
                <a:cs typeface="Aptos"/>
              </a:defRPr>
            </a:pPr>
            <a:r>
              <a:rPr sz="900" b="0">
                <a:solidFill>
                  <a:srgbClr val="65737B"/>
                </a:solidFill>
                <a:latin typeface="Aptos"/>
                <a:ea typeface="Aptos"/>
                <a:cs typeface="Aptos"/>
              </a:rPr>
              <a:t>genelden uygulamaya</a:t>
            </a:r>
          </a:p>
        </p:txBody>
      </p:sp>
      <p:sp>
        <p:nvSpPr>
          <p:cNvPr id="21" name="Dikdörtgen 20">
            <a:extLst xmlns:a="http://schemas.openxmlformats.org/drawingml/2006/main">
              <a:ext uri="{FF2B5EF4-FFF2-40B4-BE49-F238E27FC236}">
                <a16:creationId xmlns:a16="http://schemas.microsoft.com/office/drawing/2014/main" id="{9D167674-E32D-46D1-9CB1-FC9615DFA283}"/>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https://pro.arcgis.com/en/pro-app/latest/help/analysis/deep-learning/deep-learning-in-arcgis-pro.htm</a:t>
            </a:r>
          </a:p>
        </p:txBody>
      </p:sp>
    </p:spTree>
    <p:extLst>
      <p:ext uri="{BB962C8B-B14F-4D97-AF65-F5344CB8AC3E}">
        <p14:creationId xmlns:p14="http://schemas.microsoft.com/office/powerpoint/2010/main" val="209218487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Dikdörtgen 19">
            <a:extLst xmlns:a="http://schemas.openxmlformats.org/drawingml/2006/main">
              <a:ext uri="{FF2B5EF4-FFF2-40B4-BE49-F238E27FC236}">
                <a16:creationId xmlns:a16="http://schemas.microsoft.com/office/drawing/2014/main" id="{DAA79265-1BB2-4044-8446-358909440F30}"/>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892D1499-A56A-4A3E-B0E8-C86F057C12E5}"/>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Spatial networks and GNNs</a:t>
            </a:r>
          </a:p>
        </p:txBody>
      </p:sp>
      <p:sp>
        <p:nvSpPr>
          <p:cNvPr id="3" name="Dikdörtgen 2">
            <a:extLst xmlns:a="http://schemas.openxmlformats.org/drawingml/2006/main">
              <a:ext uri="{FF2B5EF4-FFF2-40B4-BE49-F238E27FC236}">
                <a16:creationId xmlns:a16="http://schemas.microsoft.com/office/drawing/2014/main" id="{0000E617-C3D0-4B01-808B-A92B7BB37DDB}"/>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MULTIMODAL AND NOVEL GEOAI APPLICATIONS</a:t>
            </a:r>
          </a:p>
        </p:txBody>
      </p:sp>
      <p:sp>
        <p:nvSpPr>
          <p:cNvPr id="4" name="Dikdörtgen 3">
            <a:extLst xmlns:a="http://schemas.openxmlformats.org/drawingml/2006/main">
              <a:ext uri="{FF2B5EF4-FFF2-40B4-BE49-F238E27FC236}">
                <a16:creationId xmlns:a16="http://schemas.microsoft.com/office/drawing/2014/main" id="{72C93B4F-7FCA-415B-9EF4-4BFFD1AF9C49}"/>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AB559495-858B-4EEB-8602-4AB092016D24}"/>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72D8C9EA-584F-417C-87F9-A933DDE0C747}"/>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31BC4051-95B1-438A-AFFE-E7DFD92720C2}"/>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Graph Neural Networks can directly model neighborhood and connectivity</a:t>
            </a:r>
          </a:p>
        </p:txBody>
      </p:sp>
      <p:sp>
        <p:nvSpPr>
          <p:cNvPr id="8" name="Dikdörtgen 7">
            <a:extLst xmlns:a="http://schemas.openxmlformats.org/drawingml/2006/main">
              <a:ext uri="{FF2B5EF4-FFF2-40B4-BE49-F238E27FC236}">
                <a16:creationId xmlns:a16="http://schemas.microsoft.com/office/drawing/2014/main" id="{8351CC1F-2C14-4251-9C86-3EFFDB0CA510}"/>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50E5F1CD-D4AD-448D-A04D-2470F067C338}"/>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Nodes can be buildings, parcels, stations, or road intersections.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Edges represent distance, flow, adjacency, or functional relationships.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Message passing incorporates neighbor information into the node representation.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If the network definition is incorrect, the model may learn non-physical relationships.</a:t>
            </a:r>
          </a:p>
        </p:txBody>
      </p:sp>
      <p:sp>
        <p:nvSpPr>
          <p:cNvPr id="10" name="Dikdörtgen: Köşeleri Yuvarlatılmış 9">
            <a:extLst xmlns:a="http://schemas.openxmlformats.org/drawingml/2006/main">
              <a:ext uri="{FF2B5EF4-FFF2-40B4-BE49-F238E27FC236}">
                <a16:creationId xmlns:a16="http://schemas.microsoft.com/office/drawing/2014/main" id="{A671E09B-3185-4E1B-B1F3-C830AFEF62A4}"/>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235FADA8-95D0-40B0-A96D-8017FEE3DBED}"/>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Oval 11">
            <a:extLst xmlns:a="http://schemas.openxmlformats.org/drawingml/2006/main">
              <a:ext uri="{FF2B5EF4-FFF2-40B4-BE49-F238E27FC236}">
                <a16:creationId xmlns:a16="http://schemas.microsoft.com/office/drawing/2014/main" id="{147BEFBE-067B-4647-9958-8C38EB23BEC7}"/>
              </a:ext>
            </a:extLst>
          </p:cNvPr>
          <p:cNvSpPr>
            <a:spLocks xmlns:a="http://schemas.openxmlformats.org/drawingml/2006/main" noGrp="1"/>
          </p:cNvSpPr>
          <p:nvPr/>
        </p:nvSpPr>
        <p:spPr>
          <a:xfrm xmlns:a="http://schemas.openxmlformats.org/drawingml/2006/main">
            <a:off x="8172450" y="2867025"/>
            <a:ext cx="1428750" cy="1428750"/>
          </a:xfrm>
          <a:prstGeom xmlns:a="http://schemas.openxmlformats.org/drawingml/2006/main" prst="ellipse">
            <a:avLst/>
          </a:prstGeom>
          <a:solidFill xmlns:a="http://schemas.openxmlformats.org/drawingml/2006/main">
            <a:srgbClr val="E8F3F7"/>
          </a:solidFill>
          <a:ln xmlns:a="http://schemas.openxmlformats.org/drawingml/2006/main" w="9525">
            <a:solidFill>
              <a:srgbClr val="B7C6CC"/>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4B049389-EC98-44F6-A13D-C85FC7C7FF60}"/>
              </a:ext>
            </a:extLst>
          </p:cNvPr>
          <p:cNvSpPr>
            <a:spLocks xmlns:a="http://schemas.openxmlformats.org/drawingml/2006/main" noGrp="1"/>
          </p:cNvSpPr>
          <p:nvPr/>
        </p:nvSpPr>
        <p:spPr>
          <a:xfrm xmlns:a="http://schemas.openxmlformats.org/drawingml/2006/main">
            <a:off x="8401050" y="331470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718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Nodes can be buildings, parcels, stations, or road intersect…</a:t>
            </a:r>
          </a:p>
        </p:txBody>
      </p:sp>
      <p:sp>
        <p:nvSpPr>
          <p:cNvPr id="14" name="Oval 13">
            <a:extLst xmlns:a="http://schemas.openxmlformats.org/drawingml/2006/main">
              <a:ext uri="{FF2B5EF4-FFF2-40B4-BE49-F238E27FC236}">
                <a16:creationId xmlns:a16="http://schemas.microsoft.com/office/drawing/2014/main" id="{85CCF3D7-87B0-4C5E-B9C5-55337E630BEC}"/>
              </a:ext>
            </a:extLst>
          </p:cNvPr>
          <p:cNvSpPr>
            <a:spLocks xmlns:a="http://schemas.openxmlformats.org/drawingml/2006/main" noGrp="1"/>
          </p:cNvSpPr>
          <p:nvPr/>
        </p:nvSpPr>
        <p:spPr>
          <a:xfrm xmlns:a="http://schemas.openxmlformats.org/drawingml/2006/main">
            <a:off x="9048750" y="3648075"/>
            <a:ext cx="1428750" cy="1428750"/>
          </a:xfrm>
          <a:prstGeom xmlns:a="http://schemas.openxmlformats.org/drawingml/2006/main" prst="ellipse">
            <a:avLst/>
          </a:prstGeom>
          <a:solidFill xmlns:a="http://schemas.openxmlformats.org/drawingml/2006/main">
            <a:srgbClr val="FFF4CF"/>
          </a:solidFill>
          <a:ln xmlns:a="http://schemas.openxmlformats.org/drawingml/2006/main" w="9525">
            <a:solidFill>
              <a:srgbClr val="B7C6CC"/>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9D049098-4AB1-4A38-BFF8-6F934319E452}"/>
              </a:ext>
            </a:extLst>
          </p:cNvPr>
          <p:cNvSpPr>
            <a:spLocks xmlns:a="http://schemas.openxmlformats.org/drawingml/2006/main" noGrp="1"/>
          </p:cNvSpPr>
          <p:nvPr/>
        </p:nvSpPr>
        <p:spPr>
          <a:xfrm xmlns:a="http://schemas.openxmlformats.org/drawingml/2006/main">
            <a:off x="9277350" y="409575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904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Edges represent distance, flow, adjacency, or functio…</a:t>
            </a:r>
          </a:p>
        </p:txBody>
      </p:sp>
      <p:sp>
        <p:nvSpPr>
          <p:cNvPr id="16" name="Oval 15">
            <a:extLst xmlns:a="http://schemas.openxmlformats.org/drawingml/2006/main">
              <a:ext uri="{FF2B5EF4-FFF2-40B4-BE49-F238E27FC236}">
                <a16:creationId xmlns:a16="http://schemas.microsoft.com/office/drawing/2014/main" id="{F99302D1-ABA2-47C2-8551-C5268C0E9F0E}"/>
              </a:ext>
            </a:extLst>
          </p:cNvPr>
          <p:cNvSpPr>
            <a:spLocks xmlns:a="http://schemas.openxmlformats.org/drawingml/2006/main" noGrp="1"/>
          </p:cNvSpPr>
          <p:nvPr/>
        </p:nvSpPr>
        <p:spPr>
          <a:xfrm xmlns:a="http://schemas.openxmlformats.org/drawingml/2006/main">
            <a:off x="9925050" y="2867025"/>
            <a:ext cx="1428750" cy="1428750"/>
          </a:xfrm>
          <a:prstGeom xmlns:a="http://schemas.openxmlformats.org/drawingml/2006/main" prst="ellipse">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2DDCEDA8-C589-48EE-9E62-C89BA0CDAA47}"/>
              </a:ext>
            </a:extLst>
          </p:cNvPr>
          <p:cNvSpPr>
            <a:spLocks xmlns:a="http://schemas.openxmlformats.org/drawingml/2006/main" noGrp="1"/>
          </p:cNvSpPr>
          <p:nvPr/>
        </p:nvSpPr>
        <p:spPr>
          <a:xfrm xmlns:a="http://schemas.openxmlformats.org/drawingml/2006/main">
            <a:off x="10153650" y="331470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546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Message passing incorporates neighbor information into the node represent…</a:t>
            </a:r>
          </a:p>
        </p:txBody>
      </p:sp>
      <p:sp>
        <p:nvSpPr>
          <p:cNvPr id="18" name="Dikdörtgen 17">
            <a:extLst xmlns:a="http://schemas.openxmlformats.org/drawingml/2006/main">
              <a:ext uri="{FF2B5EF4-FFF2-40B4-BE49-F238E27FC236}">
                <a16:creationId xmlns:a16="http://schemas.microsoft.com/office/drawing/2014/main" id="{63F8E11D-4CB0-4243-B294-2DF84B90B36E}"/>
              </a:ext>
            </a:extLst>
          </p:cNvPr>
          <p:cNvSpPr>
            <a:spLocks xmlns:a="http://schemas.openxmlformats.org/drawingml/2006/main" noGrp="1"/>
          </p:cNvSpPr>
          <p:nvPr/>
        </p:nvSpPr>
        <p:spPr>
          <a:xfrm xmlns:a="http://schemas.openxmlformats.org/drawingml/2006/main">
            <a:off x="8229600" y="4905375"/>
            <a:ext cx="2590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546"/>
          </a:bodyPr>
          <a:lstStyle xmlns:a="http://schemas.openxmlformats.org/drawingml/2006/main"/>
          <a:p xmlns:a="http://schemas.openxmlformats.org/drawingml/2006/main">
            <a:pPr>
              <a:buNone/>
              <a:defRPr sz="1050" b="1">
                <a:solidFill>
                  <a:srgbClr val="17324D"/>
                </a:solidFill>
                <a:latin typeface="Aptos"/>
                <a:ea typeface="Aptos"/>
                <a:cs typeface="Aptos"/>
              </a:defRPr>
            </a:pPr>
            <a:r>
              <a:rPr sz="1050" b="1">
                <a:solidFill>
                  <a:srgbClr val="17324D"/>
                </a:solidFill>
                <a:latin typeface="Aptos"/>
                <a:ea typeface="Aptos"/>
                <a:cs typeface="Aptos"/>
              </a:rPr>
              <a:t>If the network definition is incorrect, the model may learn non-physical rel…</a:t>
            </a:r>
          </a:p>
        </p:txBody>
      </p:sp>
      <p:sp>
        <p:nvSpPr>
          <p:cNvPr id="19" name="Dikdörtgen 18">
            <a:extLst xmlns:a="http://schemas.openxmlformats.org/drawingml/2006/main">
              <a:ext uri="{FF2B5EF4-FFF2-40B4-BE49-F238E27FC236}">
                <a16:creationId xmlns:a16="http://schemas.microsoft.com/office/drawing/2014/main" id="{F94E7696-2920-4784-94DE-4DB1B94C8D01}"/>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https://pro.arcgis.com/en/pro-app/3.5/help/analysis/ai/geoai.htm</a:t>
            </a:r>
          </a:p>
        </p:txBody>
      </p:sp>
    </p:spTree>
    <p:extLst>
      <p:ext uri="{BB962C8B-B14F-4D97-AF65-F5344CB8AC3E}">
        <p14:creationId xmlns:p14="http://schemas.microsoft.com/office/powerpoint/2010/main" val="114804012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Dikdörtgen 23">
            <a:extLst xmlns:a="http://schemas.openxmlformats.org/drawingml/2006/main">
              <a:ext uri="{FF2B5EF4-FFF2-40B4-BE49-F238E27FC236}">
                <a16:creationId xmlns:a16="http://schemas.microsoft.com/office/drawing/2014/main" id="{548E7D47-7A3A-49CF-9B2D-93ED29E5CF13}"/>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345F6B6B-8277-4418-8935-EC5EF05803C8}"/>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Operational model selection</a:t>
            </a:r>
          </a:p>
        </p:txBody>
      </p:sp>
      <p:sp>
        <p:nvSpPr>
          <p:cNvPr id="3" name="Dikdörtgen 2">
            <a:extLst xmlns:a="http://schemas.openxmlformats.org/drawingml/2006/main">
              <a:ext uri="{FF2B5EF4-FFF2-40B4-BE49-F238E27FC236}">
                <a16:creationId xmlns:a16="http://schemas.microsoft.com/office/drawing/2014/main" id="{8A753EED-0374-43CD-BFA5-75B4BAFAFA02}"/>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MULTIMODAL AND NOVEL GEOAI APPLICATIONS</a:t>
            </a:r>
          </a:p>
        </p:txBody>
      </p:sp>
      <p:sp>
        <p:nvSpPr>
          <p:cNvPr id="4" name="Dikdörtgen 3">
            <a:extLst xmlns:a="http://schemas.openxmlformats.org/drawingml/2006/main">
              <a:ext uri="{FF2B5EF4-FFF2-40B4-BE49-F238E27FC236}">
                <a16:creationId xmlns:a16="http://schemas.microsoft.com/office/drawing/2014/main" id="{746CD9F3-188A-4AD8-93CF-A76DAA091EAB}"/>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EF72F5CF-1AB4-43DC-BB56-BC00B95B5499}"/>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B1EB0AA6-6634-4963-AF07-AE0001177E93}"/>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EBC74EBB-AE3C-4019-AE44-58EBFD6717E9}"/>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The largest model is not always the most suitable model</a:t>
            </a:r>
          </a:p>
        </p:txBody>
      </p:sp>
      <p:sp>
        <p:nvSpPr>
          <p:cNvPr id="8" name="Dikdörtgen 7">
            <a:extLst xmlns:a="http://schemas.openxmlformats.org/drawingml/2006/main">
              <a:ext uri="{FF2B5EF4-FFF2-40B4-BE49-F238E27FC236}">
                <a16:creationId xmlns:a16="http://schemas.microsoft.com/office/drawing/2014/main" id="{9FF6B262-E440-474D-B94D-601AA5E08B0B}"/>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8FA98795-5183-4F08-8FE8-B41A200748C2}"/>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Input sensor and resolution compatibility</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Label quantity and geographic extent</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GPU, time, and energy budget</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Output resolution and latency requirements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Fine-tuning and maintenance capacity</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Need for explainability and governance</a:t>
            </a:r>
          </a:p>
        </p:txBody>
      </p:sp>
      <p:sp>
        <p:nvSpPr>
          <p:cNvPr id="10" name="Dikdörtgen: Köşeleri Yuvarlatılmış 9">
            <a:extLst xmlns:a="http://schemas.openxmlformats.org/drawingml/2006/main">
              <a:ext uri="{FF2B5EF4-FFF2-40B4-BE49-F238E27FC236}">
                <a16:creationId xmlns:a16="http://schemas.microsoft.com/office/drawing/2014/main" id="{65434E82-17C6-4D04-A951-380C0837317C}"/>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B29B9E06-A4E4-47D4-8DD3-3FE5AF624C41}"/>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Oval 11">
            <a:extLst xmlns:a="http://schemas.openxmlformats.org/drawingml/2006/main">
              <a:ext uri="{FF2B5EF4-FFF2-40B4-BE49-F238E27FC236}">
                <a16:creationId xmlns:a16="http://schemas.microsoft.com/office/drawing/2014/main" id="{12DEE9C8-0878-4851-BA61-38D3187B29C8}"/>
              </a:ext>
            </a:extLst>
          </p:cNvPr>
          <p:cNvSpPr>
            <a:spLocks xmlns:a="http://schemas.openxmlformats.org/drawingml/2006/main" noGrp="1"/>
          </p:cNvSpPr>
          <p:nvPr/>
        </p:nvSpPr>
        <p:spPr>
          <a:xfrm xmlns:a="http://schemas.openxmlformats.org/drawingml/2006/main">
            <a:off x="9096375" y="2695575"/>
            <a:ext cx="857250" cy="857250"/>
          </a:xfrm>
          <a:prstGeom xmlns:a="http://schemas.openxmlformats.org/drawingml/2006/main" prst="ellipse">
            <a:avLst/>
          </a:prstGeom>
          <a:solidFill xmlns:a="http://schemas.openxmlformats.org/drawingml/2006/main">
            <a:srgbClr val="FFF4CF"/>
          </a:solidFill>
          <a:ln xmlns:a="http://schemas.openxmlformats.org/drawingml/2006/main" w="9525">
            <a:solidFill>
              <a:srgbClr val="F4B400"/>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4CB6150B-1E86-4E9E-9AE5-B53F99FFF825}"/>
              </a:ext>
            </a:extLst>
          </p:cNvPr>
          <p:cNvSpPr>
            <a:spLocks xmlns:a="http://schemas.openxmlformats.org/drawingml/2006/main" noGrp="1"/>
          </p:cNvSpPr>
          <p:nvPr/>
        </p:nvSpPr>
        <p:spPr>
          <a:xfrm xmlns:a="http://schemas.openxmlformats.org/drawingml/2006/main">
            <a:off x="9191625" y="2962275"/>
            <a:ext cx="666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5103"/>
          </a:bodyPr>
          <a:lstStyle xmlns:a="http://schemas.openxmlformats.org/drawingml/2006/main"/>
          <a:p xmlns:a="http://schemas.openxmlformats.org/drawingml/2006/main">
            <a:pPr>
              <a:buNone/>
              <a:defRPr sz="1125" b="1">
                <a:solidFill>
                  <a:srgbClr val="17324D"/>
                </a:solidFill>
                <a:latin typeface="Aptos"/>
                <a:ea typeface="Aptos"/>
                <a:cs typeface="Aptos"/>
              </a:defRPr>
            </a:pPr>
            <a:r>
              <a:rPr sz="1125" b="1">
                <a:solidFill>
                  <a:srgbClr val="17324D"/>
                </a:solidFill>
                <a:latin typeface="Aptos"/>
                <a:ea typeface="Aptos"/>
                <a:cs typeface="Aptos"/>
              </a:rPr>
              <a:t>QUESTION</a:t>
            </a:r>
          </a:p>
        </p:txBody>
      </p:sp>
      <p:sp>
        <p:nvSpPr>
          <p:cNvPr id="14" name="Dikdörtgen 13">
            <a:extLst xmlns:a="http://schemas.openxmlformats.org/drawingml/2006/main">
              <a:ext uri="{FF2B5EF4-FFF2-40B4-BE49-F238E27FC236}">
                <a16:creationId xmlns:a16="http://schemas.microsoft.com/office/drawing/2014/main" id="{D0DCE757-7D0C-4541-B029-4B122EA346C3}"/>
              </a:ext>
            </a:extLst>
          </p:cNvPr>
          <p:cNvSpPr>
            <a:spLocks xmlns:a="http://schemas.openxmlformats.org/drawingml/2006/main" noGrp="1"/>
          </p:cNvSpPr>
          <p:nvPr/>
        </p:nvSpPr>
        <p:spPr>
          <a:xfrm xmlns:a="http://schemas.openxmlformats.org/drawingml/2006/main">
            <a:off x="83153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15" name="Dikdörtgen: Köşeleri Yuvarlatılmış 14">
            <a:extLst xmlns:a="http://schemas.openxmlformats.org/drawingml/2006/main">
              <a:ext uri="{FF2B5EF4-FFF2-40B4-BE49-F238E27FC236}">
                <a16:creationId xmlns:a16="http://schemas.microsoft.com/office/drawing/2014/main" id="{8450BAB4-0C02-4337-9921-BF3E3F500CF4}"/>
              </a:ext>
            </a:extLst>
          </p:cNvPr>
          <p:cNvSpPr>
            <a:spLocks xmlns:a="http://schemas.openxmlformats.org/drawingml/2006/main" noGrp="1"/>
          </p:cNvSpPr>
          <p:nvPr/>
        </p:nvSpPr>
        <p:spPr>
          <a:xfrm xmlns:a="http://schemas.openxmlformats.org/drawingml/2006/main">
            <a:off x="8001000" y="4000500"/>
            <a:ext cx="971550" cy="1000125"/>
          </a:xfrm>
          <a:prstGeom xmlns:a="http://schemas.openxmlformats.org/drawingml/2006/main" prst="roundRect">
            <a:avLst>
              <a:gd name="adj" fmla="val 9804"/>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6" name="Dikdörtgen 15">
            <a:extLst xmlns:a="http://schemas.openxmlformats.org/drawingml/2006/main">
              <a:ext uri="{FF2B5EF4-FFF2-40B4-BE49-F238E27FC236}">
                <a16:creationId xmlns:a16="http://schemas.microsoft.com/office/drawing/2014/main" id="{8FB12D62-BB31-472F-A2DF-392099DD2F7E}"/>
              </a:ext>
            </a:extLst>
          </p:cNvPr>
          <p:cNvSpPr>
            <a:spLocks xmlns:a="http://schemas.openxmlformats.org/drawingml/2006/main" noGrp="1"/>
          </p:cNvSpPr>
          <p:nvPr/>
        </p:nvSpPr>
        <p:spPr>
          <a:xfrm xmlns:a="http://schemas.openxmlformats.org/drawingml/2006/main">
            <a:off x="80867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73"/>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Input sensor and resolution compatibility</a:t>
            </a:r>
          </a:p>
        </p:txBody>
      </p:sp>
      <p:sp>
        <p:nvSpPr>
          <p:cNvPr id="17" name="Dikdörtgen 16">
            <a:extLst xmlns:a="http://schemas.openxmlformats.org/drawingml/2006/main">
              <a:ext uri="{FF2B5EF4-FFF2-40B4-BE49-F238E27FC236}">
                <a16:creationId xmlns:a16="http://schemas.microsoft.com/office/drawing/2014/main" id="{5B444327-AC24-4E41-ACF7-AA9ACF6BDB96}"/>
              </a:ext>
            </a:extLst>
          </p:cNvPr>
          <p:cNvSpPr>
            <a:spLocks xmlns:a="http://schemas.openxmlformats.org/drawingml/2006/main" noGrp="1"/>
          </p:cNvSpPr>
          <p:nvPr/>
        </p:nvSpPr>
        <p:spPr>
          <a:xfrm xmlns:a="http://schemas.openxmlformats.org/drawingml/2006/main">
            <a:off x="93440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18" name="Dikdörtgen: Köşeleri Yuvarlatılmış 17">
            <a:extLst xmlns:a="http://schemas.openxmlformats.org/drawingml/2006/main">
              <a:ext uri="{FF2B5EF4-FFF2-40B4-BE49-F238E27FC236}">
                <a16:creationId xmlns:a16="http://schemas.microsoft.com/office/drawing/2014/main" id="{8FD93F63-D886-457F-897A-91159BD3DC68}"/>
              </a:ext>
            </a:extLst>
          </p:cNvPr>
          <p:cNvSpPr>
            <a:spLocks xmlns:a="http://schemas.openxmlformats.org/drawingml/2006/main" noGrp="1"/>
          </p:cNvSpPr>
          <p:nvPr/>
        </p:nvSpPr>
        <p:spPr>
          <a:xfrm xmlns:a="http://schemas.openxmlformats.org/drawingml/2006/main">
            <a:off x="9029700" y="4000500"/>
            <a:ext cx="971550" cy="1000125"/>
          </a:xfrm>
          <a:prstGeom xmlns:a="http://schemas.openxmlformats.org/drawingml/2006/main" prst="roundRect">
            <a:avLst>
              <a:gd name="adj" fmla="val 9804"/>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BE7B71DC-6A6B-4CCD-9425-DAA2FFD27861}"/>
              </a:ext>
            </a:extLst>
          </p:cNvPr>
          <p:cNvSpPr>
            <a:spLocks xmlns:a="http://schemas.openxmlformats.org/drawingml/2006/main" noGrp="1"/>
          </p:cNvSpPr>
          <p:nvPr/>
        </p:nvSpPr>
        <p:spPr>
          <a:xfrm xmlns:a="http://schemas.openxmlformats.org/drawingml/2006/main">
            <a:off x="91154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4250"/>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Label quantity and geographic extent</a:t>
            </a:r>
          </a:p>
        </p:txBody>
      </p:sp>
      <p:sp>
        <p:nvSpPr>
          <p:cNvPr id="20" name="Dikdörtgen 19">
            <a:extLst xmlns:a="http://schemas.openxmlformats.org/drawingml/2006/main">
              <a:ext uri="{FF2B5EF4-FFF2-40B4-BE49-F238E27FC236}">
                <a16:creationId xmlns:a16="http://schemas.microsoft.com/office/drawing/2014/main" id="{1C32A687-B5D3-449A-8ADB-64A67C617791}"/>
              </a:ext>
            </a:extLst>
          </p:cNvPr>
          <p:cNvSpPr>
            <a:spLocks xmlns:a="http://schemas.openxmlformats.org/drawingml/2006/main" noGrp="1"/>
          </p:cNvSpPr>
          <p:nvPr/>
        </p:nvSpPr>
        <p:spPr>
          <a:xfrm xmlns:a="http://schemas.openxmlformats.org/drawingml/2006/main">
            <a:off x="103727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21" name="Dikdörtgen: Köşeleri Yuvarlatılmış 20">
            <a:extLst xmlns:a="http://schemas.openxmlformats.org/drawingml/2006/main">
              <a:ext uri="{FF2B5EF4-FFF2-40B4-BE49-F238E27FC236}">
                <a16:creationId xmlns:a16="http://schemas.microsoft.com/office/drawing/2014/main" id="{E13CC7A7-A4A8-4F4E-B211-1A22D856F5B5}"/>
              </a:ext>
            </a:extLst>
          </p:cNvPr>
          <p:cNvSpPr>
            <a:spLocks xmlns:a="http://schemas.openxmlformats.org/drawingml/2006/main" noGrp="1"/>
          </p:cNvSpPr>
          <p:nvPr/>
        </p:nvSpPr>
        <p:spPr>
          <a:xfrm xmlns:a="http://schemas.openxmlformats.org/drawingml/2006/main">
            <a:off x="10058400" y="4000500"/>
            <a:ext cx="971550" cy="1000125"/>
          </a:xfrm>
          <a:prstGeom xmlns:a="http://schemas.openxmlformats.org/drawingml/2006/main" prst="roundRect">
            <a:avLst>
              <a:gd name="adj" fmla="val 9804"/>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2" name="Dikdörtgen 21">
            <a:extLst xmlns:a="http://schemas.openxmlformats.org/drawingml/2006/main">
              <a:ext uri="{FF2B5EF4-FFF2-40B4-BE49-F238E27FC236}">
                <a16:creationId xmlns:a16="http://schemas.microsoft.com/office/drawing/2014/main" id="{30BD89EA-D8A8-43A2-AC8D-4CBC81AFA554}"/>
              </a:ext>
            </a:extLst>
          </p:cNvPr>
          <p:cNvSpPr>
            <a:spLocks xmlns:a="http://schemas.openxmlformats.org/drawingml/2006/main" noGrp="1"/>
          </p:cNvSpPr>
          <p:nvPr/>
        </p:nvSpPr>
        <p:spPr>
          <a:xfrm xmlns:a="http://schemas.openxmlformats.org/drawingml/2006/main">
            <a:off x="101441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795"/>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GPU, time, and energy budget</a:t>
            </a:r>
          </a:p>
        </p:txBody>
      </p:sp>
      <p:sp>
        <p:nvSpPr>
          <p:cNvPr id="23" name="Dikdörtgen 22">
            <a:extLst xmlns:a="http://schemas.openxmlformats.org/drawingml/2006/main">
              <a:ext uri="{FF2B5EF4-FFF2-40B4-BE49-F238E27FC236}">
                <a16:creationId xmlns:a16="http://schemas.microsoft.com/office/drawing/2014/main" id="{327D5D6B-45C8-469B-BADF-108CD8C61A9C}"/>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https://arxiv.org/abs/2508.00858</a:t>
            </a:r>
          </a:p>
        </p:txBody>
      </p:sp>
    </p:spTree>
    <p:extLst>
      <p:ext uri="{BB962C8B-B14F-4D97-AF65-F5344CB8AC3E}">
        <p14:creationId xmlns:p14="http://schemas.microsoft.com/office/powerpoint/2010/main" val="583344179"/>
      </p:ext>
    </p:extLst>
  </p:cSld>
</p:sld>
</file>

<file path=ppt/slides/slide15.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6" name="Dikdörtgen 5">
            <a:extLst xmlns:a="http://schemas.openxmlformats.org/drawingml/2006/main">
              <a:ext uri="{FF2B5EF4-FFF2-40B4-BE49-F238E27FC236}">
                <a16:creationId xmlns:a16="http://schemas.microsoft.com/office/drawing/2014/main" id="{841209A1-E130-44C7-B56E-836EBF411DEE}"/>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10B5BB71-C6B6-4A7A-A71F-62D50C8F9660}"/>
              </a:ext>
            </a:extLst>
          </p:cNvPr>
          <p:cNvSpPr>
            <a:spLocks xmlns:a="http://schemas.openxmlformats.org/drawingml/2006/main" noGrp="1"/>
          </p:cNvSpPr>
          <p:nvPr/>
        </p:nvSpPr>
        <p:spPr>
          <a:xfrm xmlns:a="http://schemas.openxmlformats.org/drawingml/2006/main">
            <a:off x="742950" y="123825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1">
                <a:solidFill>
                  <a:srgbClr val="F4B400"/>
                </a:solidFill>
                <a:latin typeface="Aptos"/>
                <a:ea typeface="Aptos"/>
                <a:cs typeface="Aptos"/>
              </a:defRPr>
            </a:pPr>
            <a:r>
              <a:rPr sz="975" b="1">
                <a:solidFill>
                  <a:srgbClr val="F4B400"/>
                </a:solidFill>
                <a:latin typeface="Aptos"/>
                <a:ea typeface="Aptos"/>
                <a:cs typeface="Aptos"/>
              </a:rPr>
              <a:t>SECTION 3</a:t>
            </a:r>
          </a:p>
        </p:txBody>
      </p:sp>
      <p:sp>
        <p:nvSpPr>
          <p:cNvPr id="3" name="Dikdörtgen 2">
            <a:extLst xmlns:a="http://schemas.openxmlformats.org/drawingml/2006/main">
              <a:ext uri="{FF2B5EF4-FFF2-40B4-BE49-F238E27FC236}">
                <a16:creationId xmlns:a16="http://schemas.microsoft.com/office/drawing/2014/main" id="{CC2E30BD-0BAE-4FBB-95D0-E83EC005FEC5}"/>
              </a:ext>
            </a:extLst>
          </p:cNvPr>
          <p:cNvSpPr>
            <a:spLocks xmlns:a="http://schemas.openxmlformats.org/drawingml/2006/main" noGrp="1"/>
          </p:cNvSpPr>
          <p:nvPr/>
        </p:nvSpPr>
        <p:spPr>
          <a:xfrm xmlns:a="http://schemas.openxmlformats.org/drawingml/2006/main">
            <a:off x="742950" y="1809750"/>
            <a:ext cx="10096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3225" b="1">
                <a:solidFill>
                  <a:srgbClr val="FFFFFF"/>
                </a:solidFill>
                <a:latin typeface="Aptos"/>
                <a:ea typeface="Aptos"/>
                <a:cs typeface="Aptos"/>
              </a:defRPr>
            </a:pPr>
            <a:r>
              <a:rPr sz="3225" b="1">
                <a:solidFill>
                  <a:srgbClr val="FFFFFF"/>
                </a:solidFill>
                <a:latin typeface="Aptos"/>
                <a:ea typeface="Aptos"/>
                <a:cs typeface="Aptos"/>
              </a:rPr>
              <a:t>Explainability and uncertainty</a:t>
            </a:r>
          </a:p>
        </p:txBody>
      </p:sp>
      <p:sp>
        <p:nvSpPr>
          <p:cNvPr id="4" name="Dikdörtgen 3">
            <a:extLst xmlns:a="http://schemas.openxmlformats.org/drawingml/2006/main">
              <a:ext uri="{FF2B5EF4-FFF2-40B4-BE49-F238E27FC236}">
                <a16:creationId xmlns:a16="http://schemas.microsoft.com/office/drawing/2014/main" id="{CD8EF675-6DA9-4D0A-BDC2-39A5E42FC9FE}"/>
              </a:ext>
            </a:extLst>
          </p:cNvPr>
          <p:cNvSpPr>
            <a:spLocks xmlns:a="http://schemas.openxmlformats.org/drawingml/2006/main" noGrp="1"/>
          </p:cNvSpPr>
          <p:nvPr/>
        </p:nvSpPr>
        <p:spPr>
          <a:xfrm xmlns:a="http://schemas.openxmlformats.org/drawingml/2006/main">
            <a:off x="742950" y="3190875"/>
            <a:ext cx="981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0">
                <a:solidFill>
                  <a:srgbClr val="D5DADD"/>
                </a:solidFill>
                <a:latin typeface="Aptos"/>
                <a:ea typeface="Aptos"/>
                <a:cs typeface="Aptos"/>
              </a:defRPr>
            </a:pPr>
            <a:r>
              <a:rPr sz="1650" b="0">
                <a:solidFill>
                  <a:srgbClr val="D5DADD"/>
                </a:solidFill>
                <a:latin typeface="Aptos"/>
                <a:ea typeface="Aptos"/>
                <a:cs typeface="Aptos"/>
              </a:rPr>
              <a:t>Model behavior is examined alongside geographic distribution</a:t>
            </a:r>
          </a:p>
        </p:txBody>
      </p:sp>
      <p:sp>
        <p:nvSpPr>
          <p:cNvPr id="5" name="Dikdörtgen 4">
            <a:extLst xmlns:a="http://schemas.openxmlformats.org/drawingml/2006/main">
              <a:ext uri="{FF2B5EF4-FFF2-40B4-BE49-F238E27FC236}">
                <a16:creationId xmlns:a16="http://schemas.microsoft.com/office/drawing/2014/main" id="{5671CCD1-68DD-40AE-9695-27F0F84F7853}"/>
              </a:ext>
            </a:extLst>
          </p:cNvPr>
          <p:cNvSpPr>
            <a:spLocks xmlns:a="http://schemas.openxmlformats.org/drawingml/2006/main" noGrp="1"/>
          </p:cNvSpPr>
          <p:nvPr/>
        </p:nvSpPr>
        <p:spPr>
          <a:xfrm xmlns:a="http://schemas.openxmlformats.org/drawingml/2006/main">
            <a:off x="742950" y="5619750"/>
            <a:ext cx="857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125" b="0">
                <a:solidFill>
                  <a:srgbClr val="F4B400"/>
                </a:solidFill>
                <a:latin typeface="Aptos"/>
                <a:ea typeface="Aptos"/>
                <a:cs typeface="Aptos"/>
              </a:defRPr>
            </a:pPr>
            <a:r>
              <a:rPr sz="1125" b="0">
                <a:solidFill>
                  <a:srgbClr val="F4B400"/>
                </a:solidFill>
                <a:latin typeface="Aptos"/>
                <a:ea typeface="Aptos"/>
                <a:cs typeface="Aptos"/>
              </a:rPr>
              <a:t>This section will establish the connection between concepts, methods, and applications.</a:t>
            </a:r>
          </a:p>
        </p:txBody>
      </p:sp>
    </p:spTree>
    <p:extLst>
      <p:ext uri="{BB962C8B-B14F-4D97-AF65-F5344CB8AC3E}">
        <p14:creationId xmlns:p14="http://schemas.microsoft.com/office/powerpoint/2010/main" val="88152925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Dikdörtgen 14">
            <a:extLst xmlns:a="http://schemas.openxmlformats.org/drawingml/2006/main">
              <a:ext uri="{FF2B5EF4-FFF2-40B4-BE49-F238E27FC236}">
                <a16:creationId xmlns:a16="http://schemas.microsoft.com/office/drawing/2014/main" id="{69860190-31DD-4F7C-9A83-3AA92A2C465C}"/>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BD46C437-0C3D-4567-B3D2-443888CF72D8}"/>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Global and local explanation</a:t>
            </a:r>
          </a:p>
        </p:txBody>
      </p:sp>
      <p:sp>
        <p:nvSpPr>
          <p:cNvPr id="3" name="Dikdörtgen 2">
            <a:extLst xmlns:a="http://schemas.openxmlformats.org/drawingml/2006/main">
              <a:ext uri="{FF2B5EF4-FFF2-40B4-BE49-F238E27FC236}">
                <a16:creationId xmlns:a16="http://schemas.microsoft.com/office/drawing/2014/main" id="{16B7F2AA-A365-4285-BE41-3E37FD9881A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EXPLAINABILITY AND UNCERTAINTY</a:t>
            </a:r>
          </a:p>
        </p:txBody>
      </p:sp>
      <p:sp>
        <p:nvSpPr>
          <p:cNvPr id="4" name="Dikdörtgen 3">
            <a:extLst xmlns:a="http://schemas.openxmlformats.org/drawingml/2006/main">
              <a:ext uri="{FF2B5EF4-FFF2-40B4-BE49-F238E27FC236}">
                <a16:creationId xmlns:a16="http://schemas.microsoft.com/office/drawing/2014/main" id="{7994055F-DB6E-4B63-9221-539B6CE95D4D}"/>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44D192BE-475D-4C6A-91AC-42D6E4C17356}"/>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462D58DA-E3F1-4898-91B8-FF1D3C6F3C2F}"/>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D8AFBFC8-159B-4CCB-963B-9F88E508BF23}"/>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A model's overall behavior is not the same as the rationale for a single prediction</a:t>
            </a:r>
          </a:p>
        </p:txBody>
      </p:sp>
      <p:sp>
        <p:nvSpPr>
          <p:cNvPr id="8" name="Dikdörtgen 7">
            <a:extLst xmlns:a="http://schemas.openxmlformats.org/drawingml/2006/main">
              <a:ext uri="{FF2B5EF4-FFF2-40B4-BE49-F238E27FC236}">
                <a16:creationId xmlns:a16="http://schemas.microsoft.com/office/drawing/2014/main" id="{A71141F7-DC7C-42D2-93D3-B575C63F236C}"/>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5D4EE32F-C428-4ED3-822F-53CE23BD2AFA}"/>
              </a:ext>
            </a:extLst>
          </p:cNvPr>
          <p:cNvSpPr>
            <a:spLocks xmlns:a="http://schemas.openxmlformats.org/drawingml/2006/main" noGrp="1"/>
          </p:cNvSpPr>
          <p:nvPr/>
        </p:nvSpPr>
        <p:spPr>
          <a:xfrm xmlns:a="http://schemas.openxmlformats.org/drawingml/2006/main">
            <a:off x="714375" y="2047875"/>
            <a:ext cx="4476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1">
                <a:solidFill>
                  <a:srgbClr val="067B9A"/>
                </a:solidFill>
                <a:latin typeface="Aptos"/>
                <a:ea typeface="Aptos"/>
                <a:cs typeface="Aptos"/>
              </a:defRPr>
            </a:pPr>
            <a:r>
              <a:rPr sz="1650" b="1">
                <a:solidFill>
                  <a:srgbClr val="067B9A"/>
                </a:solidFill>
                <a:latin typeface="Aptos"/>
                <a:ea typeface="Aptos"/>
                <a:cs typeface="Aptos"/>
              </a:rPr>
              <a:t>Global explanation</a:t>
            </a:r>
          </a:p>
        </p:txBody>
      </p:sp>
      <p:sp>
        <p:nvSpPr>
          <p:cNvPr id="10" name="Dikdörtgen 9">
            <a:extLst xmlns:a="http://schemas.openxmlformats.org/drawingml/2006/main">
              <a:ext uri="{FF2B5EF4-FFF2-40B4-BE49-F238E27FC236}">
                <a16:creationId xmlns:a16="http://schemas.microsoft.com/office/drawing/2014/main" id="{0FBCD8CF-D6F0-4DC4-9C01-00E1DEA4DCEA}"/>
              </a:ext>
            </a:extLst>
          </p:cNvPr>
          <p:cNvSpPr>
            <a:spLocks xmlns:a="http://schemas.openxmlformats.org/drawingml/2006/main" noGrp="1"/>
          </p:cNvSpPr>
          <p:nvPr/>
        </p:nvSpPr>
        <p:spPr>
          <a:xfrm xmlns:a="http://schemas.openxmlformats.org/drawingml/2006/main">
            <a:off x="714375" y="2619375"/>
            <a:ext cx="447675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500" b="0">
                <a:solidFill>
                  <a:srgbClr val="263238"/>
                </a:solidFill>
                <a:latin typeface="Aptos"/>
                <a:ea typeface="Aptos"/>
                <a:cs typeface="Aptos"/>
              </a:defRPr>
            </a:pPr>
            <a:r>
              <a:rPr sz="1500" b="0">
                <a:solidFill>
                  <a:srgbClr val="263238"/>
                </a:solidFill>
                <a:latin typeface="Aptos"/>
                <a:ea typeface="Aptos"/>
                <a:cs typeface="Aptos"/>
              </a:rPr>
              <a:t>Variable importance</a:t>
            </a:r>
          </a:p>
          <a:p xmlns:a="http://schemas.openxmlformats.org/drawingml/2006/main">
            <a:pPr>
              <a:buNone/>
              <a:defRPr sz="1500" b="0">
                <a:solidFill>
                  <a:srgbClr val="263238"/>
                </a:solidFill>
                <a:latin typeface="Aptos"/>
                <a:ea typeface="Aptos"/>
                <a:cs typeface="Aptos"/>
              </a:defRPr>
            </a:pPr>
            <a:r>
              <a:rPr sz="1500" b="0">
                <a:solidFill>
                  <a:srgbClr val="263238"/>
                </a:solidFill>
                <a:latin typeface="Aptos"/>
                <a:ea typeface="Aptos"/>
                <a:cs typeface="Aptos"/>
              </a:rPr>
              <a:t>Partial dependence</a:t>
            </a:r>
          </a:p>
          <a:p xmlns:a="http://schemas.openxmlformats.org/drawingml/2006/main">
            <a:pPr>
              <a:buNone/>
              <a:defRPr sz="1500" b="0">
                <a:solidFill>
                  <a:srgbClr val="263238"/>
                </a:solidFill>
                <a:latin typeface="Aptos"/>
                <a:ea typeface="Aptos"/>
                <a:cs typeface="Aptos"/>
              </a:defRPr>
            </a:pPr>
            <a:r>
              <a:rPr sz="1500" b="0">
                <a:solidFill>
                  <a:srgbClr val="263238"/>
                </a:solidFill>
                <a:latin typeface="Aptos"/>
                <a:ea typeface="Aptos"/>
                <a:cs typeface="Aptos"/>
              </a:rPr>
              <a:t>Overall model trend</a:t>
            </a:r>
          </a:p>
        </p:txBody>
      </p:sp>
      <p:sp>
        <p:nvSpPr>
          <p:cNvPr id="11" name="Dikdörtgen 10">
            <a:extLst xmlns:a="http://schemas.openxmlformats.org/drawingml/2006/main">
              <a:ext uri="{FF2B5EF4-FFF2-40B4-BE49-F238E27FC236}">
                <a16:creationId xmlns:a16="http://schemas.microsoft.com/office/drawing/2014/main" id="{A09AD875-0FED-4069-AA64-831C9853B9A3}"/>
              </a:ext>
            </a:extLst>
          </p:cNvPr>
          <p:cNvSpPr>
            <a:spLocks xmlns:a="http://schemas.openxmlformats.org/drawingml/2006/main" noGrp="1"/>
          </p:cNvSpPr>
          <p:nvPr/>
        </p:nvSpPr>
        <p:spPr>
          <a:xfrm xmlns:a="http://schemas.openxmlformats.org/drawingml/2006/main">
            <a:off x="5962650" y="2047875"/>
            <a:ext cx="19050" cy="3143250"/>
          </a:xfrm>
          <a:prstGeom xmlns:a="http://schemas.openxmlformats.org/drawingml/2006/main" prst="rect">
            <a:avLst/>
          </a:prstGeom>
          <a:solidFill xmlns:a="http://schemas.openxmlformats.org/drawingml/2006/main">
            <a:srgbClr val="D5DADD"/>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Dikdörtgen 11">
            <a:extLst xmlns:a="http://schemas.openxmlformats.org/drawingml/2006/main">
              <a:ext uri="{FF2B5EF4-FFF2-40B4-BE49-F238E27FC236}">
                <a16:creationId xmlns:a16="http://schemas.microsoft.com/office/drawing/2014/main" id="{E8C5A6C5-F476-4169-91CC-A9A2DA10268F}"/>
              </a:ext>
            </a:extLst>
          </p:cNvPr>
          <p:cNvSpPr>
            <a:spLocks xmlns:a="http://schemas.openxmlformats.org/drawingml/2006/main" noGrp="1"/>
          </p:cNvSpPr>
          <p:nvPr/>
        </p:nvSpPr>
        <p:spPr>
          <a:xfrm xmlns:a="http://schemas.openxmlformats.org/drawingml/2006/main">
            <a:off x="6381750" y="2047875"/>
            <a:ext cx="4476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1">
                <a:solidFill>
                  <a:srgbClr val="16885E"/>
                </a:solidFill>
                <a:latin typeface="Aptos"/>
                <a:ea typeface="Aptos"/>
                <a:cs typeface="Aptos"/>
              </a:defRPr>
            </a:pPr>
            <a:r>
              <a:rPr sz="1650" b="1">
                <a:solidFill>
                  <a:srgbClr val="16885E"/>
                </a:solidFill>
                <a:latin typeface="Aptos"/>
                <a:ea typeface="Aptos"/>
                <a:cs typeface="Aptos"/>
              </a:rPr>
              <a:t>Local explanation</a:t>
            </a:r>
          </a:p>
        </p:txBody>
      </p:sp>
      <p:sp>
        <p:nvSpPr>
          <p:cNvPr id="13" name="Dikdörtgen 12">
            <a:extLst xmlns:a="http://schemas.openxmlformats.org/drawingml/2006/main">
              <a:ext uri="{FF2B5EF4-FFF2-40B4-BE49-F238E27FC236}">
                <a16:creationId xmlns:a16="http://schemas.microsoft.com/office/drawing/2014/main" id="{1BD92C22-9A65-467B-B817-4295A5970871}"/>
              </a:ext>
            </a:extLst>
          </p:cNvPr>
          <p:cNvSpPr>
            <a:spLocks xmlns:a="http://schemas.openxmlformats.org/drawingml/2006/main" noGrp="1"/>
          </p:cNvSpPr>
          <p:nvPr/>
        </p:nvSpPr>
        <p:spPr>
          <a:xfrm xmlns:a="http://schemas.openxmlformats.org/drawingml/2006/main">
            <a:off x="6381750" y="2619375"/>
            <a:ext cx="447675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500" b="0">
                <a:solidFill>
                  <a:srgbClr val="263238"/>
                </a:solidFill>
                <a:latin typeface="Aptos"/>
                <a:ea typeface="Aptos"/>
                <a:cs typeface="Aptos"/>
              </a:defRPr>
            </a:pPr>
            <a:r>
              <a:rPr sz="1500" b="0">
                <a:solidFill>
                  <a:srgbClr val="263238"/>
                </a:solidFill>
                <a:latin typeface="Aptos"/>
                <a:ea typeface="Aptos"/>
                <a:cs typeface="Aptos"/>
              </a:rPr>
              <a:t>Contributions to a single prediction</a:t>
            </a:r>
          </a:p>
          <a:p xmlns:a="http://schemas.openxmlformats.org/drawingml/2006/main">
            <a:pPr>
              <a:buNone/>
              <a:defRPr sz="1500" b="0">
                <a:solidFill>
                  <a:srgbClr val="263238"/>
                </a:solidFill>
                <a:latin typeface="Aptos"/>
                <a:ea typeface="Aptos"/>
                <a:cs typeface="Aptos"/>
              </a:defRPr>
            </a:pPr>
            <a:r>
              <a:rPr sz="1500" b="0">
                <a:solidFill>
                  <a:srgbClr val="263238"/>
                </a:solidFill>
                <a:latin typeface="Aptos"/>
                <a:ea typeface="Aptos"/>
                <a:cs typeface="Aptos"/>
              </a:rPr>
              <a:t>Comparison with neighboring samples</a:t>
            </a:r>
          </a:p>
          <a:p xmlns:a="http://schemas.openxmlformats.org/drawingml/2006/main">
            <a:pPr>
              <a:buNone/>
              <a:defRPr sz="1500" b="0">
                <a:solidFill>
                  <a:srgbClr val="263238"/>
                </a:solidFill>
                <a:latin typeface="Aptos"/>
                <a:ea typeface="Aptos"/>
                <a:cs typeface="Aptos"/>
              </a:defRPr>
            </a:pPr>
            <a:r>
              <a:rPr sz="1500" b="0">
                <a:solidFill>
                  <a:srgbClr val="263238"/>
                </a:solidFill>
                <a:latin typeface="Aptos"/>
                <a:ea typeface="Aptos"/>
                <a:cs typeface="Aptos"/>
              </a:rPr>
              <a:t>Rationale at a specific location</a:t>
            </a:r>
          </a:p>
        </p:txBody>
      </p:sp>
      <p:sp>
        <p:nvSpPr>
          <p:cNvPr id="14" name="Dikdörtgen 13">
            <a:extLst xmlns:a="http://schemas.openxmlformats.org/drawingml/2006/main">
              <a:ext uri="{FF2B5EF4-FFF2-40B4-BE49-F238E27FC236}">
                <a16:creationId xmlns:a16="http://schemas.microsoft.com/office/drawing/2014/main" id="{D3C1C48D-28A6-4ECD-ADEC-33021A2BEA4B}"/>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https://doc.esri.com/en/arcgis-pro/latest/tool-reference/spatial-statistics/how-forest-works.html</a:t>
            </a:r>
          </a:p>
        </p:txBody>
      </p:sp>
    </p:spTree>
    <p:extLst>
      <p:ext uri="{BB962C8B-B14F-4D97-AF65-F5344CB8AC3E}">
        <p14:creationId xmlns:p14="http://schemas.microsoft.com/office/powerpoint/2010/main" val="133441067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Dikdörtgen 13">
            <a:extLst xmlns:a="http://schemas.openxmlformats.org/drawingml/2006/main">
              <a:ext uri="{FF2B5EF4-FFF2-40B4-BE49-F238E27FC236}">
                <a16:creationId xmlns:a16="http://schemas.microsoft.com/office/drawing/2014/main" id="{A116F785-A8C4-4F95-A38A-885A26FF5270}"/>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26E2C5C0-9ADF-4134-BC8D-0621684DD5ED}"/>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Limitations of variable importance</a:t>
            </a:r>
          </a:p>
        </p:txBody>
      </p:sp>
      <p:sp>
        <p:nvSpPr>
          <p:cNvPr id="3" name="Dikdörtgen 2">
            <a:extLst xmlns:a="http://schemas.openxmlformats.org/drawingml/2006/main">
              <a:ext uri="{FF2B5EF4-FFF2-40B4-BE49-F238E27FC236}">
                <a16:creationId xmlns:a16="http://schemas.microsoft.com/office/drawing/2014/main" id="{3BB9845D-3A2D-41A5-92C0-D598FA8996A3}"/>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EXPLAINABILITY AND UNCERTAINTY</a:t>
            </a:r>
          </a:p>
        </p:txBody>
      </p:sp>
      <p:sp>
        <p:nvSpPr>
          <p:cNvPr id="4" name="Dikdörtgen 3">
            <a:extLst xmlns:a="http://schemas.openxmlformats.org/drawingml/2006/main">
              <a:ext uri="{FF2B5EF4-FFF2-40B4-BE49-F238E27FC236}">
                <a16:creationId xmlns:a16="http://schemas.microsoft.com/office/drawing/2014/main" id="{83B13319-5676-41AE-82B2-19BC3BC2046C}"/>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ED19E820-4365-4047-B527-3EA78E58280F}"/>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46BFBCEC-9F9A-487B-BFE8-AE7D8AECB632}"/>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F5BB89DF-7BA4-461A-AF4E-3F089B3A6E2F}"/>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The importance plot does not provide information on causality or directionality.</a:t>
            </a:r>
          </a:p>
        </p:txBody>
      </p:sp>
      <p:sp>
        <p:nvSpPr>
          <p:cNvPr id="8" name="Dikdörtgen 7">
            <a:extLst xmlns:a="http://schemas.openxmlformats.org/drawingml/2006/main">
              <a:ext uri="{FF2B5EF4-FFF2-40B4-BE49-F238E27FC236}">
                <a16:creationId xmlns:a16="http://schemas.microsoft.com/office/drawing/2014/main" id="{D3A4C4D3-1AB4-40B8-89A9-2AACAEBFC9F3}"/>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C27C32B4-74CC-4DE5-8821-633B23FBAF48}"/>
              </a:ext>
            </a:extLst>
          </p:cNvPr>
          <p:cNvSpPr>
            <a:spLocks xmlns:a="http://schemas.openxmlformats.org/drawingml/2006/main" noGrp="1"/>
          </p:cNvSpPr>
          <p:nvPr/>
        </p:nvSpPr>
        <p:spPr>
          <a:xfrm xmlns:a="http://schemas.openxmlformats.org/drawingml/2006/main">
            <a:off x="6572250" y="2095500"/>
            <a:ext cx="476250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High importance indicates that the variable is used frequently or strongly in prediction.</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Correlated variables may share importance.</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Spatial proxy variables may indirectly carry sensitive social characteristics.</a:t>
            </a:r>
          </a:p>
          <a:p xmlns:a="http://schemas.openxmlformats.org/drawingml/2006/main">
            <a:pPr marL="215900" indent="-101600">
              <a:spcAft>
                <a:spcPts val="900"/>
              </a:spcAft>
              <a:buChar char="•"/>
              <a:defRPr sz="1425">
                <a:solidFill>
                  <a:srgbClr val="263238"/>
                </a:solidFill>
                <a:latin typeface="Aptos"/>
                <a:ea typeface="Aptos"/>
                <a:cs typeface="Aptos"/>
              </a:defRPr>
            </a:pPr>
            <a:r>
              <a:rPr sz="1425">
                <a:solidFill>
                  <a:srgbClr val="263238"/>
                </a:solidFill>
                <a:latin typeface="Aptos"/>
                <a:ea typeface="Aptos"/>
                <a:cs typeface="Aptos"/>
              </a:rPr>
              <a:t>Importance results should be compared across different geographic blocks.</a:t>
            </a:r>
          </a:p>
        </p:txBody>
      </p:sp>
      <p:sp>
        <p:nvSpPr>
          <p:cNvPr id="10" name="Dikdörtgen 9">
            <a:extLst xmlns:a="http://schemas.openxmlformats.org/drawingml/2006/main">
              <a:ext uri="{FF2B5EF4-FFF2-40B4-BE49-F238E27FC236}">
                <a16:creationId xmlns:a16="http://schemas.microsoft.com/office/drawing/2014/main" id="{5F914ADF-AC58-4F30-8264-B11E9C746F68}"/>
              </a:ext>
            </a:extLst>
          </p:cNvPr>
          <p:cNvSpPr>
            <a:spLocks xmlns:a="http://schemas.openxmlformats.org/drawingml/2006/main" noGrp="1"/>
          </p:cNvSpPr>
          <p:nvPr/>
        </p:nvSpPr>
        <p:spPr>
          <a:xfrm xmlns:a="http://schemas.openxmlformats.org/drawingml/2006/main">
            <a:off x="476250" y="2000250"/>
            <a:ext cx="5048250" cy="3714750"/>
          </a:xfrm>
          <a:prstGeom xmlns:a="http://schemas.openxmlformats.org/drawingml/2006/main" prst="rect">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pic>
        <p:nvPicPr>
          <p:cNvPr id="26" name="Resim 23"/>
          <p:cNvPicPr>
            <a:picLocks xmlns:a="http://schemas.openxmlformats.org/drawingml/2006/main" noChangeAspect="1"/>
          </p:cNvPicPr>
          <p:nvPr/>
        </p:nvPicPr>
        <p:blipFill>
          <a:blip xmlns:r="http://schemas.openxmlformats.org/officeDocument/2006/relationships" xmlns:a="http://schemas.openxmlformats.org/drawingml/2006/main" r:embed="R4eb2b8bd5db84941"/>
          <a:stretch xmlns:a="http://schemas.openxmlformats.org/drawingml/2006/main"/>
        </p:blipFill>
        <p:spPr>
          <a:xfrm xmlns:a="http://schemas.openxmlformats.org/drawingml/2006/main">
            <a:off x="590550" y="2652038"/>
            <a:ext cx="4810125" cy="2220674"/>
          </a:xfrm>
          <a:prstGeom xmlns:a="http://schemas.openxmlformats.org/drawingml/2006/main" prst="rect">
            <a:avLst/>
          </a:prstGeom>
        </p:spPr>
      </p:pic>
      <p:sp>
        <p:nvSpPr>
          <p:cNvPr id="12" name="Dikdörtgen 11">
            <a:extLst xmlns:a="http://schemas.openxmlformats.org/drawingml/2006/main">
              <a:ext uri="{FF2B5EF4-FFF2-40B4-BE49-F238E27FC236}">
                <a16:creationId xmlns:a16="http://schemas.microsoft.com/office/drawing/2014/main" id="{78A67418-7FCC-4A93-9449-8B0F6A632F9B}"/>
              </a:ext>
            </a:extLst>
          </p:cNvPr>
          <p:cNvSpPr>
            <a:spLocks xmlns:a="http://schemas.openxmlformats.org/drawingml/2006/main" noGrp="1"/>
          </p:cNvSpPr>
          <p:nvPr/>
        </p:nvSpPr>
        <p:spPr>
          <a:xfrm xmlns:a="http://schemas.openxmlformats.org/drawingml/2006/main">
            <a:off x="590550" y="5429250"/>
            <a:ext cx="4810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0">
                <a:solidFill>
                  <a:srgbClr val="65737B"/>
                </a:solidFill>
                <a:latin typeface="Aptos"/>
                <a:ea typeface="Aptos"/>
                <a:cs typeface="Aptos"/>
              </a:defRPr>
            </a:pPr>
            <a:r>
              <a:rPr sz="975" b="0">
                <a:solidFill>
                  <a:srgbClr val="65737B"/>
                </a:solidFill>
                <a:latin typeface="Aptos"/>
                <a:ea typeface="Aptos"/>
                <a:cs typeface="Aptos"/>
              </a:rPr>
              <a:t>Visual interpretation: first identify the input/output, then determine what the colors and symbols represent.</a:t>
            </a:r>
          </a:p>
        </p:txBody>
      </p:sp>
      <p:sp>
        <p:nvSpPr>
          <p:cNvPr id="13" name="Dikdörtgen 12">
            <a:extLst xmlns:a="http://schemas.openxmlformats.org/drawingml/2006/main">
              <a:ext uri="{FF2B5EF4-FFF2-40B4-BE49-F238E27FC236}">
                <a16:creationId xmlns:a16="http://schemas.microsoft.com/office/drawing/2014/main" id="{26EF8579-7B4A-4C8E-9C93-674488E7B6B3}"/>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https://doc.esri.com/en/arcgis-pro/latest/tool-reference/spatial-statistics/how-forest-works.html</a:t>
            </a:r>
          </a:p>
        </p:txBody>
      </p:sp>
    </p:spTree>
    <p:extLst>
      <p:ext uri="{BB962C8B-B14F-4D97-AF65-F5344CB8AC3E}">
        <p14:creationId xmlns:p14="http://schemas.microsoft.com/office/powerpoint/2010/main" val="213605811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Dikdörtgen 21">
            <a:extLst xmlns:a="http://schemas.openxmlformats.org/drawingml/2006/main">
              <a:ext uri="{FF2B5EF4-FFF2-40B4-BE49-F238E27FC236}">
                <a16:creationId xmlns:a16="http://schemas.microsoft.com/office/drawing/2014/main" id="{1058C011-AFC3-4214-99DE-79F71D643F43}"/>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8487FAE8-D9DA-4C93-9CE5-4B1BC2FC419A}"/>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Spatial explanation map</a:t>
            </a:r>
          </a:p>
        </p:txBody>
      </p:sp>
      <p:sp>
        <p:nvSpPr>
          <p:cNvPr id="3" name="Dikdörtgen 2">
            <a:extLst xmlns:a="http://schemas.openxmlformats.org/drawingml/2006/main">
              <a:ext uri="{FF2B5EF4-FFF2-40B4-BE49-F238E27FC236}">
                <a16:creationId xmlns:a16="http://schemas.microsoft.com/office/drawing/2014/main" id="{F72A1E43-98AE-488A-A5C8-88FC628C728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EXPLAINABILITY AND UNCERTAINTY</a:t>
            </a:r>
          </a:p>
        </p:txBody>
      </p:sp>
      <p:sp>
        <p:nvSpPr>
          <p:cNvPr id="4" name="Dikdörtgen 3">
            <a:extLst xmlns:a="http://schemas.openxmlformats.org/drawingml/2006/main">
              <a:ext uri="{FF2B5EF4-FFF2-40B4-BE49-F238E27FC236}">
                <a16:creationId xmlns:a16="http://schemas.microsoft.com/office/drawing/2014/main" id="{2CC317EB-28F3-4493-98BF-A1C21011967D}"/>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50A5F7FE-3B57-4200-9833-1CBA967E83DA}"/>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6EDC5172-CEE9-4605-A494-A684694619F9}"/>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93271A48-0810-4128-A92F-6519786DC56D}"/>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A variable's contribution may vary by location.</a:t>
            </a:r>
          </a:p>
        </p:txBody>
      </p:sp>
      <p:sp>
        <p:nvSpPr>
          <p:cNvPr id="8" name="Dikdörtgen 7">
            <a:extLst xmlns:a="http://schemas.openxmlformats.org/drawingml/2006/main">
              <a:ext uri="{FF2B5EF4-FFF2-40B4-BE49-F238E27FC236}">
                <a16:creationId xmlns:a16="http://schemas.microsoft.com/office/drawing/2014/main" id="{C7A4979A-7115-4304-B8DF-E52C18296BE4}"/>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D72F23E0-E7FA-4D9A-858D-55A1EC850E9A}"/>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Regional differences can be observed by mapping local contributions.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Clusters on the explanation map may indicate model bias or actual processes.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sign and magnitude of the contribution should be interpreted in the context of the target.</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Individual locations in sensitive areas should be anonymized.</a:t>
            </a:r>
          </a:p>
        </p:txBody>
      </p:sp>
      <p:sp>
        <p:nvSpPr>
          <p:cNvPr id="10" name="Dikdörtgen: Köşeleri Yuvarlatılmış 9">
            <a:extLst xmlns:a="http://schemas.openxmlformats.org/drawingml/2006/main">
              <a:ext uri="{FF2B5EF4-FFF2-40B4-BE49-F238E27FC236}">
                <a16:creationId xmlns:a16="http://schemas.microsoft.com/office/drawing/2014/main" id="{F8D53C9D-ADE4-4D1C-8484-C369213BDCAD}"/>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4C399F32-EEB7-492B-8C37-DB60F0EBDDC1}"/>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CC643C53-1EA1-4456-960E-E2FCBCA02651}"/>
              </a:ext>
            </a:extLst>
          </p:cNvPr>
          <p:cNvSpPr>
            <a:spLocks xmlns:a="http://schemas.openxmlformats.org/drawingml/2006/main" noGrp="1"/>
          </p:cNvSpPr>
          <p:nvPr/>
        </p:nvSpPr>
        <p:spPr>
          <a:xfrm xmlns:a="http://schemas.openxmlformats.org/drawingml/2006/main">
            <a:off x="8048625" y="2657475"/>
            <a:ext cx="29527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61B70181-3D05-44E5-99E0-2A742E5C0DF6}"/>
              </a:ext>
            </a:extLst>
          </p:cNvPr>
          <p:cNvSpPr>
            <a:spLocks xmlns:a="http://schemas.openxmlformats.org/drawingml/2006/main" noGrp="1"/>
          </p:cNvSpPr>
          <p:nvPr/>
        </p:nvSpPr>
        <p:spPr>
          <a:xfrm xmlns:a="http://schemas.openxmlformats.org/drawingml/2006/main">
            <a:off x="8191500" y="2733675"/>
            <a:ext cx="266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Regional differences can be observed by mapping local contributions...</a:t>
            </a:r>
          </a:p>
        </p:txBody>
      </p:sp>
      <p:sp>
        <p:nvSpPr>
          <p:cNvPr id="14" name="Dikdörtgen: Köşeleri Yuvarlatılmış 13">
            <a:extLst xmlns:a="http://schemas.openxmlformats.org/drawingml/2006/main">
              <a:ext uri="{FF2B5EF4-FFF2-40B4-BE49-F238E27FC236}">
                <a16:creationId xmlns:a16="http://schemas.microsoft.com/office/drawing/2014/main" id="{CABFB04F-225B-420C-BB73-A8367C55CB59}"/>
              </a:ext>
            </a:extLst>
          </p:cNvPr>
          <p:cNvSpPr>
            <a:spLocks xmlns:a="http://schemas.openxmlformats.org/drawingml/2006/main" noGrp="1"/>
          </p:cNvSpPr>
          <p:nvPr/>
        </p:nvSpPr>
        <p:spPr>
          <a:xfrm xmlns:a="http://schemas.openxmlformats.org/drawingml/2006/main">
            <a:off x="8220075" y="3295650"/>
            <a:ext cx="26098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405421E3-2578-4F59-B04A-016826D398EA}"/>
              </a:ext>
            </a:extLst>
          </p:cNvPr>
          <p:cNvSpPr>
            <a:spLocks xmlns:a="http://schemas.openxmlformats.org/drawingml/2006/main" noGrp="1"/>
          </p:cNvSpPr>
          <p:nvPr/>
        </p:nvSpPr>
        <p:spPr>
          <a:xfrm xmlns:a="http://schemas.openxmlformats.org/drawingml/2006/main">
            <a:off x="8362950" y="3371850"/>
            <a:ext cx="2324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Clusters on the explanation map may indicate model bias...</a:t>
            </a:r>
          </a:p>
        </p:txBody>
      </p:sp>
      <p:sp>
        <p:nvSpPr>
          <p:cNvPr id="16" name="Dikdörtgen: Köşeleri Yuvarlatılmış 15">
            <a:extLst xmlns:a="http://schemas.openxmlformats.org/drawingml/2006/main">
              <a:ext uri="{FF2B5EF4-FFF2-40B4-BE49-F238E27FC236}">
                <a16:creationId xmlns:a16="http://schemas.microsoft.com/office/drawing/2014/main" id="{059FC04F-6C35-494E-8C6A-051E1FE2B6B9}"/>
              </a:ext>
            </a:extLst>
          </p:cNvPr>
          <p:cNvSpPr>
            <a:spLocks xmlns:a="http://schemas.openxmlformats.org/drawingml/2006/main" noGrp="1"/>
          </p:cNvSpPr>
          <p:nvPr/>
        </p:nvSpPr>
        <p:spPr>
          <a:xfrm xmlns:a="http://schemas.openxmlformats.org/drawingml/2006/main">
            <a:off x="8391525" y="3933825"/>
            <a:ext cx="22669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AECC2856-23CB-48A2-BD17-9339485FEB8F}"/>
              </a:ext>
            </a:extLst>
          </p:cNvPr>
          <p:cNvSpPr>
            <a:spLocks xmlns:a="http://schemas.openxmlformats.org/drawingml/2006/main" noGrp="1"/>
          </p:cNvSpPr>
          <p:nvPr/>
        </p:nvSpPr>
        <p:spPr>
          <a:xfrm xmlns:a="http://schemas.openxmlformats.org/drawingml/2006/main">
            <a:off x="8534400" y="4010025"/>
            <a:ext cx="19812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56811"/>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The sign and magnitude of the contribution should be interpreted in the context of the target...</a:t>
            </a:r>
          </a:p>
        </p:txBody>
      </p:sp>
      <p:sp>
        <p:nvSpPr>
          <p:cNvPr id="18" name="Dikdörtgen: Köşeleri Yuvarlatılmış 17">
            <a:extLst xmlns:a="http://schemas.openxmlformats.org/drawingml/2006/main">
              <a:ext uri="{FF2B5EF4-FFF2-40B4-BE49-F238E27FC236}">
                <a16:creationId xmlns:a16="http://schemas.microsoft.com/office/drawing/2014/main" id="{61BBE55D-B392-440D-BA9C-904835BE5FBF}"/>
              </a:ext>
            </a:extLst>
          </p:cNvPr>
          <p:cNvSpPr>
            <a:spLocks xmlns:a="http://schemas.openxmlformats.org/drawingml/2006/main" noGrp="1"/>
          </p:cNvSpPr>
          <p:nvPr/>
        </p:nvSpPr>
        <p:spPr>
          <a:xfrm xmlns:a="http://schemas.openxmlformats.org/drawingml/2006/main">
            <a:off x="8562975" y="4572000"/>
            <a:ext cx="1924050" cy="476250"/>
          </a:xfrm>
          <a:prstGeom xmlns:a="http://schemas.openxmlformats.org/drawingml/2006/main" prst="roundRect">
            <a:avLst>
              <a:gd name="adj" fmla="val 16000"/>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DB9EE459-C57D-4250-B7EC-61BFCD9954F7}"/>
              </a:ext>
            </a:extLst>
          </p:cNvPr>
          <p:cNvSpPr>
            <a:spLocks xmlns:a="http://schemas.openxmlformats.org/drawingml/2006/main" noGrp="1"/>
          </p:cNvSpPr>
          <p:nvPr/>
        </p:nvSpPr>
        <p:spPr>
          <a:xfrm xmlns:a="http://schemas.openxmlformats.org/drawingml/2006/main">
            <a:off x="8705850" y="4648200"/>
            <a:ext cx="1638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1875"/>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Individual locations in sensitive areas should be anonymized...</a:t>
            </a:r>
          </a:p>
        </p:txBody>
      </p:sp>
      <p:sp>
        <p:nvSpPr>
          <p:cNvPr id="20" name="Dikdörtgen 19">
            <a:extLst xmlns:a="http://schemas.openxmlformats.org/drawingml/2006/main">
              <a:ext uri="{FF2B5EF4-FFF2-40B4-BE49-F238E27FC236}">
                <a16:creationId xmlns:a16="http://schemas.microsoft.com/office/drawing/2014/main" id="{34905D7F-F6CE-4F03-AE87-279F87E01B08}"/>
              </a:ext>
            </a:extLst>
          </p:cNvPr>
          <p:cNvSpPr>
            <a:spLocks xmlns:a="http://schemas.openxmlformats.org/drawingml/2006/main" noGrp="1"/>
          </p:cNvSpPr>
          <p:nvPr/>
        </p:nvSpPr>
        <p:spPr>
          <a:xfrm xmlns:a="http://schemas.openxmlformats.org/drawingml/2006/main">
            <a:off x="8477250" y="5257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900" b="0">
                <a:solidFill>
                  <a:srgbClr val="65737B"/>
                </a:solidFill>
                <a:latin typeface="Aptos"/>
                <a:ea typeface="Aptos"/>
                <a:cs typeface="Aptos"/>
              </a:defRPr>
            </a:pPr>
            <a:r>
              <a:rPr sz="900" b="0">
                <a:solidFill>
                  <a:srgbClr val="65737B"/>
                </a:solidFill>
                <a:latin typeface="Aptos"/>
                <a:ea typeface="Aptos"/>
                <a:cs typeface="Aptos"/>
              </a:rPr>
              <a:t>genelden uygulamaya</a:t>
            </a:r>
          </a:p>
        </p:txBody>
      </p:sp>
      <p:sp>
        <p:nvSpPr>
          <p:cNvPr id="21" name="Dikdörtgen 20">
            <a:extLst xmlns:a="http://schemas.openxmlformats.org/drawingml/2006/main">
              <a:ext uri="{FF2B5EF4-FFF2-40B4-BE49-F238E27FC236}">
                <a16:creationId xmlns:a16="http://schemas.microsoft.com/office/drawing/2014/main" id="{1DC229CC-3B88-4FFD-9EEA-716A24192A95}"/>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https://pro.arcgis.com/en/pro-app/3.5/help/analysis/ai/geoai.htm</a:t>
            </a:r>
          </a:p>
        </p:txBody>
      </p:sp>
    </p:spTree>
    <p:extLst>
      <p:ext uri="{BB962C8B-B14F-4D97-AF65-F5344CB8AC3E}">
        <p14:creationId xmlns:p14="http://schemas.microsoft.com/office/powerpoint/2010/main" val="35684052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Dikdörtgen 19">
            <a:extLst xmlns:a="http://schemas.openxmlformats.org/drawingml/2006/main">
              <a:ext uri="{FF2B5EF4-FFF2-40B4-BE49-F238E27FC236}">
                <a16:creationId xmlns:a16="http://schemas.microsoft.com/office/drawing/2014/main" id="{C4CA7807-DF5C-4EDB-94F3-598D6BA79C27}"/>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7A9B78E0-BABD-4838-B6EF-FC042FA20DA1}"/>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Sources of uncertainty</a:t>
            </a:r>
          </a:p>
        </p:txBody>
      </p:sp>
      <p:sp>
        <p:nvSpPr>
          <p:cNvPr id="3" name="Dikdörtgen 2">
            <a:extLst xmlns:a="http://schemas.openxmlformats.org/drawingml/2006/main">
              <a:ext uri="{FF2B5EF4-FFF2-40B4-BE49-F238E27FC236}">
                <a16:creationId xmlns:a16="http://schemas.microsoft.com/office/drawing/2014/main" id="{F55F7CD5-4DD0-44C2-8C8D-2763A06FE76C}"/>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EXPLAINABILITY AND UNCERTAINTY</a:t>
            </a:r>
          </a:p>
        </p:txBody>
      </p:sp>
      <p:sp>
        <p:nvSpPr>
          <p:cNvPr id="4" name="Dikdörtgen 3">
            <a:extLst xmlns:a="http://schemas.openxmlformats.org/drawingml/2006/main">
              <a:ext uri="{FF2B5EF4-FFF2-40B4-BE49-F238E27FC236}">
                <a16:creationId xmlns:a16="http://schemas.microsoft.com/office/drawing/2014/main" id="{F4F70565-8099-4A2D-BCAB-25324D8AA8A1}"/>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CEB66994-4AE3-4D7B-B5F9-05BEE56DD1EF}"/>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5B8D9F18-E7C8-4382-B92A-804ADD4D172C}"/>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9DCF82B4-8357-4D1C-AA8D-7B9AE165CE5C}"/>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Data, model, and distribution shifts produce different types of uncertainty</a:t>
            </a:r>
          </a:p>
        </p:txBody>
      </p:sp>
      <p:sp>
        <p:nvSpPr>
          <p:cNvPr id="8" name="Dikdörtgen 7">
            <a:extLst xmlns:a="http://schemas.openxmlformats.org/drawingml/2006/main">
              <a:ext uri="{FF2B5EF4-FFF2-40B4-BE49-F238E27FC236}">
                <a16:creationId xmlns:a16="http://schemas.microsoft.com/office/drawing/2014/main" id="{18F03CC7-F134-4FE6-A574-40618146F7D1}"/>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FEFC1148-55F7-48C8-921A-3430D85CF920}"/>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Aleatoric uncertainty stems from observation and process noise.</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Epistemic uncertainty stems from limited data and model knowledge.</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Domain shift separates training and operational distributions.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map should display a confidence or uncertainty layer alongside the prediction.</a:t>
            </a:r>
          </a:p>
        </p:txBody>
      </p:sp>
      <p:sp>
        <p:nvSpPr>
          <p:cNvPr id="10" name="Dikdörtgen: Köşeleri Yuvarlatılmış 9">
            <a:extLst xmlns:a="http://schemas.openxmlformats.org/drawingml/2006/main">
              <a:ext uri="{FF2B5EF4-FFF2-40B4-BE49-F238E27FC236}">
                <a16:creationId xmlns:a16="http://schemas.microsoft.com/office/drawing/2014/main" id="{10EA4F69-9DA7-416C-959D-9A553E7B0DB3}"/>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57882EC9-1446-44C6-9CA2-72A3892A56DE}"/>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Oval 11">
            <a:extLst xmlns:a="http://schemas.openxmlformats.org/drawingml/2006/main">
              <a:ext uri="{FF2B5EF4-FFF2-40B4-BE49-F238E27FC236}">
                <a16:creationId xmlns:a16="http://schemas.microsoft.com/office/drawing/2014/main" id="{96BDA7BE-F571-4CB6-85BF-B366CB450275}"/>
              </a:ext>
            </a:extLst>
          </p:cNvPr>
          <p:cNvSpPr>
            <a:spLocks xmlns:a="http://schemas.openxmlformats.org/drawingml/2006/main" noGrp="1"/>
          </p:cNvSpPr>
          <p:nvPr/>
        </p:nvSpPr>
        <p:spPr>
          <a:xfrm xmlns:a="http://schemas.openxmlformats.org/drawingml/2006/main">
            <a:off x="8172450" y="2867025"/>
            <a:ext cx="1428750" cy="1428750"/>
          </a:xfrm>
          <a:prstGeom xmlns:a="http://schemas.openxmlformats.org/drawingml/2006/main" prst="ellipse">
            <a:avLst/>
          </a:prstGeom>
          <a:solidFill xmlns:a="http://schemas.openxmlformats.org/drawingml/2006/main">
            <a:srgbClr val="E8F3F7"/>
          </a:solidFill>
          <a:ln xmlns:a="http://schemas.openxmlformats.org/drawingml/2006/main" w="9525">
            <a:solidFill>
              <a:srgbClr val="B7C6CC"/>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43C002B9-3F2E-4207-8EB0-202A1106F0D9}"/>
              </a:ext>
            </a:extLst>
          </p:cNvPr>
          <p:cNvSpPr>
            <a:spLocks xmlns:a="http://schemas.openxmlformats.org/drawingml/2006/main" noGrp="1"/>
          </p:cNvSpPr>
          <p:nvPr/>
        </p:nvSpPr>
        <p:spPr>
          <a:xfrm xmlns:a="http://schemas.openxmlformats.org/drawingml/2006/main">
            <a:off x="8401050" y="331470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093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Aleatoric uncertainty stems from observation and process noise…</a:t>
            </a:r>
          </a:p>
        </p:txBody>
      </p:sp>
      <p:sp>
        <p:nvSpPr>
          <p:cNvPr id="14" name="Oval 13">
            <a:extLst xmlns:a="http://schemas.openxmlformats.org/drawingml/2006/main">
              <a:ext uri="{FF2B5EF4-FFF2-40B4-BE49-F238E27FC236}">
                <a16:creationId xmlns:a16="http://schemas.microsoft.com/office/drawing/2014/main" id="{A064203E-DB86-45B2-B7F7-31AA7E419645}"/>
              </a:ext>
            </a:extLst>
          </p:cNvPr>
          <p:cNvSpPr>
            <a:spLocks xmlns:a="http://schemas.openxmlformats.org/drawingml/2006/main" noGrp="1"/>
          </p:cNvSpPr>
          <p:nvPr/>
        </p:nvSpPr>
        <p:spPr>
          <a:xfrm xmlns:a="http://schemas.openxmlformats.org/drawingml/2006/main">
            <a:off x="9048750" y="3648075"/>
            <a:ext cx="1428750" cy="1428750"/>
          </a:xfrm>
          <a:prstGeom xmlns:a="http://schemas.openxmlformats.org/drawingml/2006/main" prst="ellipse">
            <a:avLst/>
          </a:prstGeom>
          <a:solidFill xmlns:a="http://schemas.openxmlformats.org/drawingml/2006/main">
            <a:srgbClr val="FFF4CF"/>
          </a:solidFill>
          <a:ln xmlns:a="http://schemas.openxmlformats.org/drawingml/2006/main" w="9525">
            <a:solidFill>
              <a:srgbClr val="B7C6CC"/>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0DBF574E-8A4D-4E67-AD30-3DBD92660A0C}"/>
              </a:ext>
            </a:extLst>
          </p:cNvPr>
          <p:cNvSpPr>
            <a:spLocks xmlns:a="http://schemas.openxmlformats.org/drawingml/2006/main" noGrp="1"/>
          </p:cNvSpPr>
          <p:nvPr/>
        </p:nvSpPr>
        <p:spPr>
          <a:xfrm xmlns:a="http://schemas.openxmlformats.org/drawingml/2006/main">
            <a:off x="9277350" y="409575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904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Epistemic uncertainty stems from limited data and model…</a:t>
            </a:r>
          </a:p>
        </p:txBody>
      </p:sp>
      <p:sp>
        <p:nvSpPr>
          <p:cNvPr id="16" name="Oval 15">
            <a:extLst xmlns:a="http://schemas.openxmlformats.org/drawingml/2006/main">
              <a:ext uri="{FF2B5EF4-FFF2-40B4-BE49-F238E27FC236}">
                <a16:creationId xmlns:a16="http://schemas.microsoft.com/office/drawing/2014/main" id="{1D58868F-772B-430E-AF21-3BFC72842F28}"/>
              </a:ext>
            </a:extLst>
          </p:cNvPr>
          <p:cNvSpPr>
            <a:spLocks xmlns:a="http://schemas.openxmlformats.org/drawingml/2006/main" noGrp="1"/>
          </p:cNvSpPr>
          <p:nvPr/>
        </p:nvSpPr>
        <p:spPr>
          <a:xfrm xmlns:a="http://schemas.openxmlformats.org/drawingml/2006/main">
            <a:off x="9925050" y="2867025"/>
            <a:ext cx="1428750" cy="1428750"/>
          </a:xfrm>
          <a:prstGeom xmlns:a="http://schemas.openxmlformats.org/drawingml/2006/main" prst="ellipse">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837D3953-9176-47DC-8D8F-8DF08CB46D78}"/>
              </a:ext>
            </a:extLst>
          </p:cNvPr>
          <p:cNvSpPr>
            <a:spLocks xmlns:a="http://schemas.openxmlformats.org/drawingml/2006/main" noGrp="1"/>
          </p:cNvSpPr>
          <p:nvPr/>
        </p:nvSpPr>
        <p:spPr>
          <a:xfrm xmlns:a="http://schemas.openxmlformats.org/drawingml/2006/main">
            <a:off x="10153650" y="331470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904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Domain shift separates training and operational distributions…</a:t>
            </a:r>
          </a:p>
        </p:txBody>
      </p:sp>
      <p:sp>
        <p:nvSpPr>
          <p:cNvPr id="18" name="Dikdörtgen 17">
            <a:extLst xmlns:a="http://schemas.openxmlformats.org/drawingml/2006/main">
              <a:ext uri="{FF2B5EF4-FFF2-40B4-BE49-F238E27FC236}">
                <a16:creationId xmlns:a16="http://schemas.microsoft.com/office/drawing/2014/main" id="{00DE9478-D08E-42D6-A5CC-34F5298A85F3}"/>
              </a:ext>
            </a:extLst>
          </p:cNvPr>
          <p:cNvSpPr>
            <a:spLocks xmlns:a="http://schemas.openxmlformats.org/drawingml/2006/main" noGrp="1"/>
          </p:cNvSpPr>
          <p:nvPr/>
        </p:nvSpPr>
        <p:spPr>
          <a:xfrm xmlns:a="http://schemas.openxmlformats.org/drawingml/2006/main">
            <a:off x="8229600" y="4905375"/>
            <a:ext cx="2590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050" b="1">
                <a:solidFill>
                  <a:srgbClr val="17324D"/>
                </a:solidFill>
                <a:latin typeface="Aptos"/>
                <a:ea typeface="Aptos"/>
                <a:cs typeface="Aptos"/>
              </a:defRPr>
            </a:pPr>
            <a:r>
              <a:rPr sz="1050" b="1">
                <a:solidFill>
                  <a:srgbClr val="17324D"/>
                </a:solidFill>
                <a:latin typeface="Aptos"/>
                <a:ea typeface="Aptos"/>
                <a:cs typeface="Aptos"/>
              </a:rPr>
              <a:t>The map should display a confidence or uncertainty…</a:t>
            </a:r>
          </a:p>
        </p:txBody>
      </p:sp>
      <p:sp>
        <p:nvSpPr>
          <p:cNvPr id="19" name="Dikdörtgen 18">
            <a:extLst xmlns:a="http://schemas.openxmlformats.org/drawingml/2006/main">
              <a:ext uri="{FF2B5EF4-FFF2-40B4-BE49-F238E27FC236}">
                <a16:creationId xmlns:a16="http://schemas.microsoft.com/office/drawing/2014/main" id="{91B88187-8DC4-45F0-81C5-FAB4DF2D8C01}"/>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https://arxiv.org/abs/2508.00858</a:t>
            </a:r>
          </a:p>
        </p:txBody>
      </p:sp>
    </p:spTree>
    <p:extLst>
      <p:ext uri="{BB962C8B-B14F-4D97-AF65-F5344CB8AC3E}">
        <p14:creationId xmlns:p14="http://schemas.microsoft.com/office/powerpoint/2010/main" val="1330530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Dikdörtgen 23">
            <a:extLst xmlns:a="http://schemas.openxmlformats.org/drawingml/2006/main">
              <a:ext uri="{FF2B5EF4-FFF2-40B4-BE49-F238E27FC236}">
                <a16:creationId xmlns:a16="http://schemas.microsoft.com/office/drawing/2014/main" id="{3B883D08-E849-4894-9E2D-86253B63DDB6}"/>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C34F2215-EF9F-4B71-9AD5-F9F751C84049}"/>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Making decisions based on uncertainty</a:t>
            </a:r>
          </a:p>
        </p:txBody>
      </p:sp>
      <p:sp>
        <p:nvSpPr>
          <p:cNvPr id="3" name="Dikdörtgen 2">
            <a:extLst xmlns:a="http://schemas.openxmlformats.org/drawingml/2006/main">
              <a:ext uri="{FF2B5EF4-FFF2-40B4-BE49-F238E27FC236}">
                <a16:creationId xmlns:a16="http://schemas.microsoft.com/office/drawing/2014/main" id="{D31EE30C-C6CC-4B3C-88D1-1233B3F962D3}"/>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EXPLAINABILITY AND UNCERTAINTY</a:t>
            </a:r>
          </a:p>
        </p:txBody>
      </p:sp>
      <p:sp>
        <p:nvSpPr>
          <p:cNvPr id="4" name="Dikdörtgen 3">
            <a:extLst xmlns:a="http://schemas.openxmlformats.org/drawingml/2006/main">
              <a:ext uri="{FF2B5EF4-FFF2-40B4-BE49-F238E27FC236}">
                <a16:creationId xmlns:a16="http://schemas.microsoft.com/office/drawing/2014/main" id="{B7D0C012-CC78-449C-870A-4680A13DBFE6}"/>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29D3E5BC-30FB-491D-8262-DC96DB820604}"/>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E0D8F291-685E-4453-8FAB-900129829EB7}"/>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6365EB70-9B49-403D-82EA-EF9718B32F91}"/>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437"/>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Low-confidence predictions can be routed to a review queue rather than triggering an automated decision</a:t>
            </a:r>
          </a:p>
        </p:txBody>
      </p:sp>
      <p:sp>
        <p:nvSpPr>
          <p:cNvPr id="8" name="Dikdörtgen 7">
            <a:extLst xmlns:a="http://schemas.openxmlformats.org/drawingml/2006/main">
              <a:ext uri="{FF2B5EF4-FFF2-40B4-BE49-F238E27FC236}">
                <a16:creationId xmlns:a16="http://schemas.microsoft.com/office/drawing/2014/main" id="{C5E42BB6-30CE-4B3B-A803-467CF00CF512}"/>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4C628650-44A3-4B0E-BD29-95ED1799A982}"/>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High risk and high confidence: priority intervention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High risk and low confidence: field verification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Low risk and low confidence: need for data collection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Low risk and high confidence: routine monitoring</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Thresholds are determined based on decision costs and resource capacity.</a:t>
            </a:r>
          </a:p>
        </p:txBody>
      </p:sp>
      <p:sp>
        <p:nvSpPr>
          <p:cNvPr id="10" name="Dikdörtgen: Köşeleri Yuvarlatılmış 9">
            <a:extLst xmlns:a="http://schemas.openxmlformats.org/drawingml/2006/main">
              <a:ext uri="{FF2B5EF4-FFF2-40B4-BE49-F238E27FC236}">
                <a16:creationId xmlns:a16="http://schemas.microsoft.com/office/drawing/2014/main" id="{9B1A75E3-048F-4B5C-9A2C-71EF404B6638}"/>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D75EB7B4-9086-42FE-A778-CE02EB31CF78}"/>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Oval 11">
            <a:extLst xmlns:a="http://schemas.openxmlformats.org/drawingml/2006/main">
              <a:ext uri="{FF2B5EF4-FFF2-40B4-BE49-F238E27FC236}">
                <a16:creationId xmlns:a16="http://schemas.microsoft.com/office/drawing/2014/main" id="{56A0EB7E-B617-4068-893F-AFC60984AA6A}"/>
              </a:ext>
            </a:extLst>
          </p:cNvPr>
          <p:cNvSpPr>
            <a:spLocks xmlns:a="http://schemas.openxmlformats.org/drawingml/2006/main" noGrp="1"/>
          </p:cNvSpPr>
          <p:nvPr/>
        </p:nvSpPr>
        <p:spPr>
          <a:xfrm xmlns:a="http://schemas.openxmlformats.org/drawingml/2006/main">
            <a:off x="9096375" y="2695575"/>
            <a:ext cx="857250" cy="857250"/>
          </a:xfrm>
          <a:prstGeom xmlns:a="http://schemas.openxmlformats.org/drawingml/2006/main" prst="ellipse">
            <a:avLst/>
          </a:prstGeom>
          <a:solidFill xmlns:a="http://schemas.openxmlformats.org/drawingml/2006/main">
            <a:srgbClr val="FFF4CF"/>
          </a:solidFill>
          <a:ln xmlns:a="http://schemas.openxmlformats.org/drawingml/2006/main" w="9525">
            <a:solidFill>
              <a:srgbClr val="F4B400"/>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47C4C939-14D0-4CA0-A79A-4962470E9749}"/>
              </a:ext>
            </a:extLst>
          </p:cNvPr>
          <p:cNvSpPr>
            <a:spLocks xmlns:a="http://schemas.openxmlformats.org/drawingml/2006/main" noGrp="1"/>
          </p:cNvSpPr>
          <p:nvPr/>
        </p:nvSpPr>
        <p:spPr>
          <a:xfrm xmlns:a="http://schemas.openxmlformats.org/drawingml/2006/main">
            <a:off x="9191625" y="2962275"/>
            <a:ext cx="666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5103"/>
          </a:bodyPr>
          <a:lstStyle xmlns:a="http://schemas.openxmlformats.org/drawingml/2006/main"/>
          <a:p xmlns:a="http://schemas.openxmlformats.org/drawingml/2006/main">
            <a:pPr>
              <a:buNone/>
              <a:defRPr sz="1125" b="1">
                <a:solidFill>
                  <a:srgbClr val="17324D"/>
                </a:solidFill>
                <a:latin typeface="Aptos"/>
                <a:ea typeface="Aptos"/>
                <a:cs typeface="Aptos"/>
              </a:defRPr>
            </a:pPr>
            <a:r>
              <a:rPr sz="1125" b="1">
                <a:solidFill>
                  <a:srgbClr val="17324D"/>
                </a:solidFill>
                <a:latin typeface="Aptos"/>
                <a:ea typeface="Aptos"/>
                <a:cs typeface="Aptos"/>
              </a:rPr>
              <a:t>QUESTION</a:t>
            </a:r>
          </a:p>
        </p:txBody>
      </p:sp>
      <p:sp>
        <p:nvSpPr>
          <p:cNvPr id="14" name="Dikdörtgen 13">
            <a:extLst xmlns:a="http://schemas.openxmlformats.org/drawingml/2006/main">
              <a:ext uri="{FF2B5EF4-FFF2-40B4-BE49-F238E27FC236}">
                <a16:creationId xmlns:a16="http://schemas.microsoft.com/office/drawing/2014/main" id="{CE5E3DCD-3BDE-44E3-9853-AFAA1D9A2CE3}"/>
              </a:ext>
            </a:extLst>
          </p:cNvPr>
          <p:cNvSpPr>
            <a:spLocks xmlns:a="http://schemas.openxmlformats.org/drawingml/2006/main" noGrp="1"/>
          </p:cNvSpPr>
          <p:nvPr/>
        </p:nvSpPr>
        <p:spPr>
          <a:xfrm xmlns:a="http://schemas.openxmlformats.org/drawingml/2006/main">
            <a:off x="83153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15" name="Dikdörtgen: Köşeleri Yuvarlatılmış 14">
            <a:extLst xmlns:a="http://schemas.openxmlformats.org/drawingml/2006/main">
              <a:ext uri="{FF2B5EF4-FFF2-40B4-BE49-F238E27FC236}">
                <a16:creationId xmlns:a16="http://schemas.microsoft.com/office/drawing/2014/main" id="{292E5B5D-99C6-4272-9D90-062D281A501D}"/>
              </a:ext>
            </a:extLst>
          </p:cNvPr>
          <p:cNvSpPr>
            <a:spLocks xmlns:a="http://schemas.openxmlformats.org/drawingml/2006/main" noGrp="1"/>
          </p:cNvSpPr>
          <p:nvPr/>
        </p:nvSpPr>
        <p:spPr>
          <a:xfrm xmlns:a="http://schemas.openxmlformats.org/drawingml/2006/main">
            <a:off x="8001000" y="4000500"/>
            <a:ext cx="971550" cy="1000125"/>
          </a:xfrm>
          <a:prstGeom xmlns:a="http://schemas.openxmlformats.org/drawingml/2006/main" prst="roundRect">
            <a:avLst>
              <a:gd name="adj" fmla="val 9804"/>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6" name="Dikdörtgen 15">
            <a:extLst xmlns:a="http://schemas.openxmlformats.org/drawingml/2006/main">
              <a:ext uri="{FF2B5EF4-FFF2-40B4-BE49-F238E27FC236}">
                <a16:creationId xmlns:a16="http://schemas.microsoft.com/office/drawing/2014/main" id="{3046AE5B-BF86-4082-B069-5E06C4571BB9}"/>
              </a:ext>
            </a:extLst>
          </p:cNvPr>
          <p:cNvSpPr>
            <a:spLocks xmlns:a="http://schemas.openxmlformats.org/drawingml/2006/main" noGrp="1"/>
          </p:cNvSpPr>
          <p:nvPr/>
        </p:nvSpPr>
        <p:spPr>
          <a:xfrm xmlns:a="http://schemas.openxmlformats.org/drawingml/2006/main">
            <a:off x="80867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795"/>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High risk and high confidence</a:t>
            </a:r>
          </a:p>
        </p:txBody>
      </p:sp>
      <p:sp>
        <p:nvSpPr>
          <p:cNvPr id="17" name="Dikdörtgen 16">
            <a:extLst xmlns:a="http://schemas.openxmlformats.org/drawingml/2006/main">
              <a:ext uri="{FF2B5EF4-FFF2-40B4-BE49-F238E27FC236}">
                <a16:creationId xmlns:a16="http://schemas.microsoft.com/office/drawing/2014/main" id="{39B51FF4-114A-406E-8116-63DF873F8AD8}"/>
              </a:ext>
            </a:extLst>
          </p:cNvPr>
          <p:cNvSpPr>
            <a:spLocks xmlns:a="http://schemas.openxmlformats.org/drawingml/2006/main" noGrp="1"/>
          </p:cNvSpPr>
          <p:nvPr/>
        </p:nvSpPr>
        <p:spPr>
          <a:xfrm xmlns:a="http://schemas.openxmlformats.org/drawingml/2006/main">
            <a:off x="93440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18" name="Dikdörtgen: Köşeleri Yuvarlatılmış 17">
            <a:extLst xmlns:a="http://schemas.openxmlformats.org/drawingml/2006/main">
              <a:ext uri="{FF2B5EF4-FFF2-40B4-BE49-F238E27FC236}">
                <a16:creationId xmlns:a16="http://schemas.microsoft.com/office/drawing/2014/main" id="{E18DFF04-25FA-4B6A-9D31-2546B291E439}"/>
              </a:ext>
            </a:extLst>
          </p:cNvPr>
          <p:cNvSpPr>
            <a:spLocks xmlns:a="http://schemas.openxmlformats.org/drawingml/2006/main" noGrp="1"/>
          </p:cNvSpPr>
          <p:nvPr/>
        </p:nvSpPr>
        <p:spPr>
          <a:xfrm xmlns:a="http://schemas.openxmlformats.org/drawingml/2006/main">
            <a:off x="9029700" y="4000500"/>
            <a:ext cx="971550" cy="1000125"/>
          </a:xfrm>
          <a:prstGeom xmlns:a="http://schemas.openxmlformats.org/drawingml/2006/main" prst="roundRect">
            <a:avLst>
              <a:gd name="adj" fmla="val 9804"/>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3292BB66-2894-47B4-A8AD-B1123129830E}"/>
              </a:ext>
            </a:extLst>
          </p:cNvPr>
          <p:cNvSpPr>
            <a:spLocks xmlns:a="http://schemas.openxmlformats.org/drawingml/2006/main" noGrp="1"/>
          </p:cNvSpPr>
          <p:nvPr/>
        </p:nvSpPr>
        <p:spPr>
          <a:xfrm xmlns:a="http://schemas.openxmlformats.org/drawingml/2006/main">
            <a:off x="91154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795"/>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High risk and low confidence</a:t>
            </a:r>
          </a:p>
        </p:txBody>
      </p:sp>
      <p:sp>
        <p:nvSpPr>
          <p:cNvPr id="20" name="Dikdörtgen 19">
            <a:extLst xmlns:a="http://schemas.openxmlformats.org/drawingml/2006/main">
              <a:ext uri="{FF2B5EF4-FFF2-40B4-BE49-F238E27FC236}">
                <a16:creationId xmlns:a16="http://schemas.microsoft.com/office/drawing/2014/main" id="{620505A0-1BDC-42A3-9CFA-69755BAB0F5D}"/>
              </a:ext>
            </a:extLst>
          </p:cNvPr>
          <p:cNvSpPr>
            <a:spLocks xmlns:a="http://schemas.openxmlformats.org/drawingml/2006/main" noGrp="1"/>
          </p:cNvSpPr>
          <p:nvPr/>
        </p:nvSpPr>
        <p:spPr>
          <a:xfrm xmlns:a="http://schemas.openxmlformats.org/drawingml/2006/main">
            <a:off x="103727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21" name="Dikdörtgen: Köşeleri Yuvarlatılmış 20">
            <a:extLst xmlns:a="http://schemas.openxmlformats.org/drawingml/2006/main">
              <a:ext uri="{FF2B5EF4-FFF2-40B4-BE49-F238E27FC236}">
                <a16:creationId xmlns:a16="http://schemas.microsoft.com/office/drawing/2014/main" id="{D837CFF3-4A79-411F-80BF-ABD2CEC9D830}"/>
              </a:ext>
            </a:extLst>
          </p:cNvPr>
          <p:cNvSpPr>
            <a:spLocks xmlns:a="http://schemas.openxmlformats.org/drawingml/2006/main" noGrp="1"/>
          </p:cNvSpPr>
          <p:nvPr/>
        </p:nvSpPr>
        <p:spPr>
          <a:xfrm xmlns:a="http://schemas.openxmlformats.org/drawingml/2006/main">
            <a:off x="10058400" y="4000500"/>
            <a:ext cx="971550" cy="1000125"/>
          </a:xfrm>
          <a:prstGeom xmlns:a="http://schemas.openxmlformats.org/drawingml/2006/main" prst="roundRect">
            <a:avLst>
              <a:gd name="adj" fmla="val 9804"/>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2" name="Dikdörtgen 21">
            <a:extLst xmlns:a="http://schemas.openxmlformats.org/drawingml/2006/main">
              <a:ext uri="{FF2B5EF4-FFF2-40B4-BE49-F238E27FC236}">
                <a16:creationId xmlns:a16="http://schemas.microsoft.com/office/drawing/2014/main" id="{9DBDC182-80C4-454F-9EBB-6728E0170D00}"/>
              </a:ext>
            </a:extLst>
          </p:cNvPr>
          <p:cNvSpPr>
            <a:spLocks xmlns:a="http://schemas.openxmlformats.org/drawingml/2006/main" noGrp="1"/>
          </p:cNvSpPr>
          <p:nvPr/>
        </p:nvSpPr>
        <p:spPr>
          <a:xfrm xmlns:a="http://schemas.openxmlformats.org/drawingml/2006/main">
            <a:off x="101441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6795"/>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Low risk and low confidence</a:t>
            </a:r>
          </a:p>
        </p:txBody>
      </p:sp>
      <p:sp>
        <p:nvSpPr>
          <p:cNvPr id="23" name="Dikdörtgen 22">
            <a:extLst xmlns:a="http://schemas.openxmlformats.org/drawingml/2006/main">
              <a:ext uri="{FF2B5EF4-FFF2-40B4-BE49-F238E27FC236}">
                <a16:creationId xmlns:a16="http://schemas.microsoft.com/office/drawing/2014/main" id="{5CC9C78C-8E80-4A56-BD8C-A5D51131C941}"/>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https://pro.arcgis.com/en/pro-app/3.5/help/analysis/ai/geoai.htm</a:t>
            </a:r>
          </a:p>
        </p:txBody>
      </p:sp>
    </p:spTree>
    <p:extLst>
      <p:ext uri="{BB962C8B-B14F-4D97-AF65-F5344CB8AC3E}">
        <p14:creationId xmlns:p14="http://schemas.microsoft.com/office/powerpoint/2010/main" val="1077647530"/>
      </p:ext>
    </p:extLst>
  </p:cSld>
</p:sld>
</file>

<file path=ppt/slides/slide21.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6" name="Dikdörtgen 5">
            <a:extLst xmlns:a="http://schemas.openxmlformats.org/drawingml/2006/main">
              <a:ext uri="{FF2B5EF4-FFF2-40B4-BE49-F238E27FC236}">
                <a16:creationId xmlns:a16="http://schemas.microsoft.com/office/drawing/2014/main" id="{ACE0BA5D-684C-4CCA-8695-150323A54F97}"/>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84294D23-CFB1-48D8-A6FB-268B347A2E77}"/>
              </a:ext>
            </a:extLst>
          </p:cNvPr>
          <p:cNvSpPr>
            <a:spLocks xmlns:a="http://schemas.openxmlformats.org/drawingml/2006/main" noGrp="1"/>
          </p:cNvSpPr>
          <p:nvPr/>
        </p:nvSpPr>
        <p:spPr>
          <a:xfrm xmlns:a="http://schemas.openxmlformats.org/drawingml/2006/main">
            <a:off x="742950" y="1238250"/>
            <a:ext cx="2095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1">
                <a:solidFill>
                  <a:srgbClr val="F4B400"/>
                </a:solidFill>
                <a:latin typeface="Aptos"/>
                <a:ea typeface="Aptos"/>
                <a:cs typeface="Aptos"/>
              </a:defRPr>
            </a:pPr>
            <a:r>
              <a:rPr sz="975" b="1">
                <a:solidFill>
                  <a:srgbClr val="F4B400"/>
                </a:solidFill>
                <a:latin typeface="Aptos"/>
                <a:ea typeface="Aptos"/>
                <a:cs typeface="Aptos"/>
              </a:rPr>
              <a:t>CHAPTER 4</a:t>
            </a:r>
          </a:p>
        </p:txBody>
      </p:sp>
      <p:sp>
        <p:nvSpPr>
          <p:cNvPr id="3" name="Dikdörtgen 2">
            <a:extLst xmlns:a="http://schemas.openxmlformats.org/drawingml/2006/main">
              <a:ext uri="{FF2B5EF4-FFF2-40B4-BE49-F238E27FC236}">
                <a16:creationId xmlns:a16="http://schemas.microsoft.com/office/drawing/2014/main" id="{7873DC28-4D65-4405-BEF3-936C23AD3958}"/>
              </a:ext>
            </a:extLst>
          </p:cNvPr>
          <p:cNvSpPr>
            <a:spLocks xmlns:a="http://schemas.openxmlformats.org/drawingml/2006/main" noGrp="1"/>
          </p:cNvSpPr>
          <p:nvPr/>
        </p:nvSpPr>
        <p:spPr>
          <a:xfrm xmlns:a="http://schemas.openxmlformats.org/drawingml/2006/main">
            <a:off x="742950" y="1809750"/>
            <a:ext cx="10096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3225" b="1">
                <a:solidFill>
                  <a:srgbClr val="FFFFFF"/>
                </a:solidFill>
                <a:latin typeface="Aptos"/>
                <a:ea typeface="Aptos"/>
                <a:cs typeface="Aptos"/>
              </a:defRPr>
            </a:pPr>
            <a:r>
              <a:rPr sz="3225" b="1">
                <a:solidFill>
                  <a:srgbClr val="FFFFFF"/>
                </a:solidFill>
                <a:latin typeface="Aptos"/>
                <a:ea typeface="Aptos"/>
                <a:cs typeface="Aptos"/>
              </a:rPr>
              <a:t>Responsible and governed GeoAI</a:t>
            </a:r>
          </a:p>
        </p:txBody>
      </p:sp>
      <p:sp>
        <p:nvSpPr>
          <p:cNvPr id="4" name="Dikdörtgen 3">
            <a:extLst xmlns:a="http://schemas.openxmlformats.org/drawingml/2006/main">
              <a:ext uri="{FF2B5EF4-FFF2-40B4-BE49-F238E27FC236}">
                <a16:creationId xmlns:a16="http://schemas.microsoft.com/office/drawing/2014/main" id="{9B70B627-1FBD-4538-9ACE-F720E89AD1FF}"/>
              </a:ext>
            </a:extLst>
          </p:cNvPr>
          <p:cNvSpPr>
            <a:spLocks xmlns:a="http://schemas.openxmlformats.org/drawingml/2006/main" noGrp="1"/>
          </p:cNvSpPr>
          <p:nvPr/>
        </p:nvSpPr>
        <p:spPr>
          <a:xfrm xmlns:a="http://schemas.openxmlformats.org/drawingml/2006/main">
            <a:off x="742950" y="3190875"/>
            <a:ext cx="9810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0">
                <a:solidFill>
                  <a:srgbClr val="D5DADD"/>
                </a:solidFill>
                <a:latin typeface="Aptos"/>
                <a:ea typeface="Aptos"/>
                <a:cs typeface="Aptos"/>
              </a:defRPr>
            </a:pPr>
            <a:r>
              <a:rPr sz="1650" b="0">
                <a:solidFill>
                  <a:srgbClr val="D5DADD"/>
                </a:solidFill>
                <a:latin typeface="Aptos"/>
                <a:ea typeface="Aptos"/>
                <a:cs typeface="Aptos"/>
              </a:rPr>
              <a:t>Technical success is not the sole criterion for public decisions</a:t>
            </a:r>
          </a:p>
        </p:txBody>
      </p:sp>
      <p:sp>
        <p:nvSpPr>
          <p:cNvPr id="5" name="Dikdörtgen 4">
            <a:extLst xmlns:a="http://schemas.openxmlformats.org/drawingml/2006/main">
              <a:ext uri="{FF2B5EF4-FFF2-40B4-BE49-F238E27FC236}">
                <a16:creationId xmlns:a16="http://schemas.microsoft.com/office/drawing/2014/main" id="{11571D74-942E-40AF-84FC-B5A9AF424EE1}"/>
              </a:ext>
            </a:extLst>
          </p:cNvPr>
          <p:cNvSpPr>
            <a:spLocks xmlns:a="http://schemas.openxmlformats.org/drawingml/2006/main" noGrp="1"/>
          </p:cNvSpPr>
          <p:nvPr/>
        </p:nvSpPr>
        <p:spPr>
          <a:xfrm xmlns:a="http://schemas.openxmlformats.org/drawingml/2006/main">
            <a:off x="742950" y="5619750"/>
            <a:ext cx="857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125" b="0">
                <a:solidFill>
                  <a:srgbClr val="F4B400"/>
                </a:solidFill>
                <a:latin typeface="Aptos"/>
                <a:ea typeface="Aptos"/>
                <a:cs typeface="Aptos"/>
              </a:defRPr>
            </a:pPr>
            <a:r>
              <a:rPr sz="1125" b="0">
                <a:solidFill>
                  <a:srgbClr val="F4B400"/>
                </a:solidFill>
                <a:latin typeface="Aptos"/>
                <a:ea typeface="Aptos"/>
                <a:cs typeface="Aptos"/>
              </a:rPr>
              <a:t>This section will establish the connection between concepts, methods, and applications.</a:t>
            </a:r>
          </a:p>
        </p:txBody>
      </p:sp>
    </p:spTree>
    <p:extLst>
      <p:ext uri="{BB962C8B-B14F-4D97-AF65-F5344CB8AC3E}">
        <p14:creationId xmlns:p14="http://schemas.microsoft.com/office/powerpoint/2010/main" val="61187834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Dikdörtgen 23">
            <a:extLst xmlns:a="http://schemas.openxmlformats.org/drawingml/2006/main">
              <a:ext uri="{FF2B5EF4-FFF2-40B4-BE49-F238E27FC236}">
                <a16:creationId xmlns:a16="http://schemas.microsoft.com/office/drawing/2014/main" id="{A8A27E69-0473-4346-B41D-382EF06844FB}"/>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AE056BC9-57BD-4623-87F6-FE0B1078D957}"/>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Spatial bias</a:t>
            </a:r>
          </a:p>
        </p:txBody>
      </p:sp>
      <p:sp>
        <p:nvSpPr>
          <p:cNvPr id="3" name="Dikdörtgen 2">
            <a:extLst xmlns:a="http://schemas.openxmlformats.org/drawingml/2006/main">
              <a:ext uri="{FF2B5EF4-FFF2-40B4-BE49-F238E27FC236}">
                <a16:creationId xmlns:a16="http://schemas.microsoft.com/office/drawing/2014/main" id="{E916C771-9FF5-4807-9240-3B61E7D4B6E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RESPONSIBLE AND GOVERNED GEOAI</a:t>
            </a:r>
          </a:p>
        </p:txBody>
      </p:sp>
      <p:sp>
        <p:nvSpPr>
          <p:cNvPr id="4" name="Dikdörtgen 3">
            <a:extLst xmlns:a="http://schemas.openxmlformats.org/drawingml/2006/main">
              <a:ext uri="{FF2B5EF4-FFF2-40B4-BE49-F238E27FC236}">
                <a16:creationId xmlns:a16="http://schemas.microsoft.com/office/drawing/2014/main" id="{69A388BB-E5F7-4F0B-A2CA-5D25263CA3B5}"/>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E2699E36-AC5E-411F-A487-3DC6D6C1339D}"/>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E27F9244-B1F0-4A7F-ABBC-25D88B6B46C9}"/>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CEB65327-B8ED-4E38-AAAD-D2ED3F6166A0}"/>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Data coverage gaps produce systematic error on the map</a:t>
            </a:r>
          </a:p>
        </p:txBody>
      </p:sp>
      <p:sp>
        <p:nvSpPr>
          <p:cNvPr id="8" name="Dikdörtgen 7">
            <a:extLst xmlns:a="http://schemas.openxmlformats.org/drawingml/2006/main">
              <a:ext uri="{FF2B5EF4-FFF2-40B4-BE49-F238E27FC236}">
                <a16:creationId xmlns:a16="http://schemas.microsoft.com/office/drawing/2014/main" id="{63951E26-1E11-4C9C-819F-BD6B24F821F1}"/>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D12DFA45-360D-480C-9EEC-943E13332656}"/>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Urban areas may be more densely labeled than rural areas.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Access to high-resolution imagery may vary by region.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Historical service distribution may be embedded in the target label.</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Model performance should be reported separately at the regional and social group levels.</a:t>
            </a:r>
          </a:p>
        </p:txBody>
      </p:sp>
      <p:sp>
        <p:nvSpPr>
          <p:cNvPr id="10" name="Dikdörtgen: Köşeleri Yuvarlatılmış 9">
            <a:extLst xmlns:a="http://schemas.openxmlformats.org/drawingml/2006/main">
              <a:ext uri="{FF2B5EF4-FFF2-40B4-BE49-F238E27FC236}">
                <a16:creationId xmlns:a16="http://schemas.microsoft.com/office/drawing/2014/main" id="{A2BB15AC-D5FF-43CC-8BD5-742FFE8BB6CA}"/>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AB17FD2D-912B-40D2-B77B-E32B53C601AA}"/>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FA7FE044-0605-459A-9098-20DF0C118238}"/>
              </a:ext>
            </a:extLst>
          </p:cNvPr>
          <p:cNvSpPr>
            <a:spLocks xmlns:a="http://schemas.openxmlformats.org/drawingml/2006/main" noGrp="1"/>
          </p:cNvSpPr>
          <p:nvPr/>
        </p:nvSpPr>
        <p:spPr>
          <a:xfrm xmlns:a="http://schemas.openxmlformats.org/drawingml/2006/main">
            <a:off x="8153400" y="2638425"/>
            <a:ext cx="2743200" cy="552450"/>
          </a:xfrm>
          <a:prstGeom xmlns:a="http://schemas.openxmlformats.org/drawingml/2006/main" prst="roundRect">
            <a:avLst>
              <a:gd name="adj" fmla="val 17241"/>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E034C923-955D-4500-99B6-6BF8D1E068EB}"/>
              </a:ext>
            </a:extLst>
          </p:cNvPr>
          <p:cNvSpPr>
            <a:spLocks xmlns:a="http://schemas.openxmlformats.org/drawingml/2006/main" noGrp="1"/>
          </p:cNvSpPr>
          <p:nvPr/>
        </p:nvSpPr>
        <p:spPr>
          <a:xfrm xmlns:a="http://schemas.openxmlformats.org/drawingml/2006/main">
            <a:off x="8267700" y="27622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067B9A"/>
                </a:solidFill>
                <a:latin typeface="Aptos"/>
                <a:ea typeface="Aptos"/>
                <a:cs typeface="Aptos"/>
              </a:defRPr>
            </a:pPr>
            <a:r>
              <a:rPr sz="1200" b="1">
                <a:solidFill>
                  <a:srgbClr val="067B9A"/>
                </a:solidFill>
                <a:latin typeface="Aptos"/>
                <a:ea typeface="Aptos"/>
                <a:cs typeface="Aptos"/>
              </a:rPr>
              <a:t>1</a:t>
            </a:r>
          </a:p>
        </p:txBody>
      </p:sp>
      <p:sp>
        <p:nvSpPr>
          <p:cNvPr id="14" name="Dikdörtgen 13">
            <a:extLst xmlns:a="http://schemas.openxmlformats.org/drawingml/2006/main">
              <a:ext uri="{FF2B5EF4-FFF2-40B4-BE49-F238E27FC236}">
                <a16:creationId xmlns:a16="http://schemas.microsoft.com/office/drawing/2014/main" id="{53CC4694-1F75-41E6-ADFC-F5B8019A32E3}"/>
              </a:ext>
            </a:extLst>
          </p:cNvPr>
          <p:cNvSpPr>
            <a:spLocks xmlns:a="http://schemas.openxmlformats.org/drawingml/2006/main" noGrp="1"/>
          </p:cNvSpPr>
          <p:nvPr/>
        </p:nvSpPr>
        <p:spPr>
          <a:xfrm xmlns:a="http://schemas.openxmlformats.org/drawingml/2006/main">
            <a:off x="8648700" y="27051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Urban areas more densely [labeled] than rural areas…</a:t>
            </a:r>
          </a:p>
        </p:txBody>
      </p:sp>
      <p:sp>
        <p:nvSpPr>
          <p:cNvPr id="15" name="Dikdörtgen 14">
            <a:extLst xmlns:a="http://schemas.openxmlformats.org/drawingml/2006/main">
              <a:ext uri="{FF2B5EF4-FFF2-40B4-BE49-F238E27FC236}">
                <a16:creationId xmlns:a16="http://schemas.microsoft.com/office/drawing/2014/main" id="{150FF104-C6C2-4778-AB93-20FF83C33075}"/>
              </a:ext>
            </a:extLst>
          </p:cNvPr>
          <p:cNvSpPr>
            <a:spLocks xmlns:a="http://schemas.openxmlformats.org/drawingml/2006/main" noGrp="1"/>
          </p:cNvSpPr>
          <p:nvPr/>
        </p:nvSpPr>
        <p:spPr>
          <a:xfrm xmlns:a="http://schemas.openxmlformats.org/drawingml/2006/main">
            <a:off x="9372600" y="3209925"/>
            <a:ext cx="30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buNone/>
              <a:defRPr sz="1425" b="1">
                <a:solidFill>
                  <a:srgbClr val="F4B400"/>
                </a:solidFill>
                <a:latin typeface="Aptos"/>
                <a:ea typeface="Aptos"/>
                <a:cs typeface="Aptos"/>
              </a:defRPr>
            </a:pPr>
            <a:r>
              <a:rPr sz="1425" b="1">
                <a:solidFill>
                  <a:srgbClr val="F4B400"/>
                </a:solidFill>
                <a:latin typeface="Aptos"/>
                <a:ea typeface="Aptos"/>
                <a:cs typeface="Aptos"/>
              </a:rPr>
              <a:t>↓</a:t>
            </a:r>
          </a:p>
        </p:txBody>
      </p:sp>
      <p:sp>
        <p:nvSpPr>
          <p:cNvPr id="16" name="Dikdörtgen: Köşeleri Yuvarlatılmış 15">
            <a:extLst xmlns:a="http://schemas.openxmlformats.org/drawingml/2006/main">
              <a:ext uri="{FF2B5EF4-FFF2-40B4-BE49-F238E27FC236}">
                <a16:creationId xmlns:a16="http://schemas.microsoft.com/office/drawing/2014/main" id="{802C284A-51C4-47EC-A2AD-539CC583B439}"/>
              </a:ext>
            </a:extLst>
          </p:cNvPr>
          <p:cNvSpPr>
            <a:spLocks xmlns:a="http://schemas.openxmlformats.org/drawingml/2006/main" noGrp="1"/>
          </p:cNvSpPr>
          <p:nvPr/>
        </p:nvSpPr>
        <p:spPr>
          <a:xfrm xmlns:a="http://schemas.openxmlformats.org/drawingml/2006/main">
            <a:off x="8153400" y="3514725"/>
            <a:ext cx="2743200" cy="552450"/>
          </a:xfrm>
          <a:prstGeom xmlns:a="http://schemas.openxmlformats.org/drawingml/2006/main" prst="roundRect">
            <a:avLst>
              <a:gd name="adj" fmla="val 17241"/>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B6FCAF3F-FB0B-4EB7-BA84-020825217568}"/>
              </a:ext>
            </a:extLst>
          </p:cNvPr>
          <p:cNvSpPr>
            <a:spLocks xmlns:a="http://schemas.openxmlformats.org/drawingml/2006/main" noGrp="1"/>
          </p:cNvSpPr>
          <p:nvPr/>
        </p:nvSpPr>
        <p:spPr>
          <a:xfrm xmlns:a="http://schemas.openxmlformats.org/drawingml/2006/main">
            <a:off x="8267700" y="36385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067B9A"/>
                </a:solidFill>
                <a:latin typeface="Aptos"/>
                <a:ea typeface="Aptos"/>
                <a:cs typeface="Aptos"/>
              </a:defRPr>
            </a:pPr>
            <a:r>
              <a:rPr sz="1200" b="1">
                <a:solidFill>
                  <a:srgbClr val="067B9A"/>
                </a:solidFill>
                <a:latin typeface="Aptos"/>
                <a:ea typeface="Aptos"/>
                <a:cs typeface="Aptos"/>
              </a:rPr>
              <a:t>2</a:t>
            </a:r>
          </a:p>
        </p:txBody>
      </p:sp>
      <p:sp>
        <p:nvSpPr>
          <p:cNvPr id="18" name="Dikdörtgen 17">
            <a:extLst xmlns:a="http://schemas.openxmlformats.org/drawingml/2006/main">
              <a:ext uri="{FF2B5EF4-FFF2-40B4-BE49-F238E27FC236}">
                <a16:creationId xmlns:a16="http://schemas.microsoft.com/office/drawing/2014/main" id="{C886A242-A5AF-4F3C-8029-B983F4B59CAF}"/>
              </a:ext>
            </a:extLst>
          </p:cNvPr>
          <p:cNvSpPr>
            <a:spLocks xmlns:a="http://schemas.openxmlformats.org/drawingml/2006/main" noGrp="1"/>
          </p:cNvSpPr>
          <p:nvPr/>
        </p:nvSpPr>
        <p:spPr>
          <a:xfrm xmlns:a="http://schemas.openxmlformats.org/drawingml/2006/main">
            <a:off x="8648700" y="35814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5556"/>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Access to high-resolution imagery [varies] by region…</a:t>
            </a:r>
          </a:p>
        </p:txBody>
      </p:sp>
      <p:sp>
        <p:nvSpPr>
          <p:cNvPr id="19" name="Dikdörtgen 18">
            <a:extLst xmlns:a="http://schemas.openxmlformats.org/drawingml/2006/main">
              <a:ext uri="{FF2B5EF4-FFF2-40B4-BE49-F238E27FC236}">
                <a16:creationId xmlns:a16="http://schemas.microsoft.com/office/drawing/2014/main" id="{9A85E9D5-EA05-4E27-9DA3-B6D0517F3A70}"/>
              </a:ext>
            </a:extLst>
          </p:cNvPr>
          <p:cNvSpPr>
            <a:spLocks xmlns:a="http://schemas.openxmlformats.org/drawingml/2006/main" noGrp="1"/>
          </p:cNvSpPr>
          <p:nvPr/>
        </p:nvSpPr>
        <p:spPr>
          <a:xfrm xmlns:a="http://schemas.openxmlformats.org/drawingml/2006/main">
            <a:off x="9372600" y="4086225"/>
            <a:ext cx="304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0702"/>
          </a:bodyPr>
          <a:lstStyle xmlns:a="http://schemas.openxmlformats.org/drawingml/2006/main"/>
          <a:p xmlns:a="http://schemas.openxmlformats.org/drawingml/2006/main">
            <a:pPr>
              <a:buNone/>
              <a:defRPr sz="1425" b="1">
                <a:solidFill>
                  <a:srgbClr val="F4B400"/>
                </a:solidFill>
                <a:latin typeface="Aptos"/>
                <a:ea typeface="Aptos"/>
                <a:cs typeface="Aptos"/>
              </a:defRPr>
            </a:pPr>
            <a:r>
              <a:rPr sz="1425" b="1">
                <a:solidFill>
                  <a:srgbClr val="F4B400"/>
                </a:solidFill>
                <a:latin typeface="Aptos"/>
                <a:ea typeface="Aptos"/>
                <a:cs typeface="Aptos"/>
              </a:rPr>
              <a:t>↓</a:t>
            </a:r>
          </a:p>
        </p:txBody>
      </p:sp>
      <p:sp>
        <p:nvSpPr>
          <p:cNvPr id="20" name="Dikdörtgen: Köşeleri Yuvarlatılmış 19">
            <a:extLst xmlns:a="http://schemas.openxmlformats.org/drawingml/2006/main">
              <a:ext uri="{FF2B5EF4-FFF2-40B4-BE49-F238E27FC236}">
                <a16:creationId xmlns:a16="http://schemas.microsoft.com/office/drawing/2014/main" id="{CD0F8C05-C570-44B9-B720-3845DB4DDE01}"/>
              </a:ext>
            </a:extLst>
          </p:cNvPr>
          <p:cNvSpPr>
            <a:spLocks xmlns:a="http://schemas.openxmlformats.org/drawingml/2006/main" noGrp="1"/>
          </p:cNvSpPr>
          <p:nvPr/>
        </p:nvSpPr>
        <p:spPr>
          <a:xfrm xmlns:a="http://schemas.openxmlformats.org/drawingml/2006/main">
            <a:off x="8153400" y="4391025"/>
            <a:ext cx="2743200" cy="552450"/>
          </a:xfrm>
          <a:prstGeom xmlns:a="http://schemas.openxmlformats.org/drawingml/2006/main" prst="roundRect">
            <a:avLst>
              <a:gd name="adj" fmla="val 17241"/>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1" name="Dikdörtgen 20">
            <a:extLst xmlns:a="http://schemas.openxmlformats.org/drawingml/2006/main">
              <a:ext uri="{FF2B5EF4-FFF2-40B4-BE49-F238E27FC236}">
                <a16:creationId xmlns:a16="http://schemas.microsoft.com/office/drawing/2014/main" id="{8C1D97C7-F514-4DC9-A02A-22AF1C76ACB7}"/>
              </a:ext>
            </a:extLst>
          </p:cNvPr>
          <p:cNvSpPr>
            <a:spLocks xmlns:a="http://schemas.openxmlformats.org/drawingml/2006/main" noGrp="1"/>
          </p:cNvSpPr>
          <p:nvPr/>
        </p:nvSpPr>
        <p:spPr>
          <a:xfrm xmlns:a="http://schemas.openxmlformats.org/drawingml/2006/main">
            <a:off x="8267700" y="4514850"/>
            <a:ext cx="28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200" b="1">
                <a:solidFill>
                  <a:srgbClr val="16885E"/>
                </a:solidFill>
                <a:latin typeface="Aptos"/>
                <a:ea typeface="Aptos"/>
                <a:cs typeface="Aptos"/>
              </a:defRPr>
            </a:pPr>
            <a:r>
              <a:rPr sz="1200" b="1">
                <a:solidFill>
                  <a:srgbClr val="16885E"/>
                </a:solidFill>
                <a:latin typeface="Aptos"/>
                <a:ea typeface="Aptos"/>
                <a:cs typeface="Aptos"/>
              </a:rPr>
              <a:t>3</a:t>
            </a:r>
          </a:p>
        </p:txBody>
      </p:sp>
      <p:sp>
        <p:nvSpPr>
          <p:cNvPr id="22" name="Dikdörtgen 21">
            <a:extLst xmlns:a="http://schemas.openxmlformats.org/drawingml/2006/main">
              <a:ext uri="{FF2B5EF4-FFF2-40B4-BE49-F238E27FC236}">
                <a16:creationId xmlns:a16="http://schemas.microsoft.com/office/drawing/2014/main" id="{00E42B3B-87C2-4C32-893B-AFEF95BC8DDF}"/>
              </a:ext>
            </a:extLst>
          </p:cNvPr>
          <p:cNvSpPr>
            <a:spLocks xmlns:a="http://schemas.openxmlformats.org/drawingml/2006/main" noGrp="1"/>
          </p:cNvSpPr>
          <p:nvPr/>
        </p:nvSpPr>
        <p:spPr>
          <a:xfrm xmlns:a="http://schemas.openxmlformats.org/drawingml/2006/main">
            <a:off x="8648700" y="4457700"/>
            <a:ext cx="20478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9897"/>
          </a:bodyPr>
          <a:lstStyle xmlns:a="http://schemas.openxmlformats.org/drawingml/2006/main"/>
          <a:p xmlns:a="http://schemas.openxmlformats.org/drawingml/2006/main">
            <a:pPr>
              <a:buNone/>
              <a:defRPr sz="1125" b="1">
                <a:solidFill>
                  <a:srgbClr val="263238"/>
                </a:solidFill>
                <a:latin typeface="Aptos"/>
                <a:ea typeface="Aptos"/>
                <a:cs typeface="Aptos"/>
              </a:defRPr>
            </a:pPr>
            <a:r>
              <a:rPr sz="1125" b="1">
                <a:solidFill>
                  <a:srgbClr val="263238"/>
                </a:solidFill>
                <a:latin typeface="Aptos"/>
                <a:ea typeface="Aptos"/>
                <a:cs typeface="Aptos"/>
              </a:rPr>
              <a:t>Historical service distribution embedded in the target label…</a:t>
            </a:r>
          </a:p>
        </p:txBody>
      </p:sp>
      <p:sp>
        <p:nvSpPr>
          <p:cNvPr id="23" name="Dikdörtgen 22">
            <a:extLst xmlns:a="http://schemas.openxmlformats.org/drawingml/2006/main">
              <a:ext uri="{FF2B5EF4-FFF2-40B4-BE49-F238E27FC236}">
                <a16:creationId xmlns:a16="http://schemas.microsoft.com/office/drawing/2014/main" id="{A67C573C-DD69-467A-9796-08E253050F30}"/>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https://arxiv.org/abs/2508.00858</a:t>
            </a:r>
          </a:p>
        </p:txBody>
      </p:sp>
    </p:spTree>
    <p:extLst>
      <p:ext uri="{BB962C8B-B14F-4D97-AF65-F5344CB8AC3E}">
        <p14:creationId xmlns:p14="http://schemas.microsoft.com/office/powerpoint/2010/main" val="143179529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Dikdörtgen 24">
            <a:extLst xmlns:a="http://schemas.openxmlformats.org/drawingml/2006/main">
              <a:ext uri="{FF2B5EF4-FFF2-40B4-BE49-F238E27FC236}">
                <a16:creationId xmlns:a16="http://schemas.microsoft.com/office/drawing/2014/main" id="{5368A18A-9FF9-4742-88D5-06DB1FD0444F}"/>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F286309C-112B-47BA-9463-E8FB60F129C8}"/>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Location privacy</a:t>
            </a:r>
          </a:p>
        </p:txBody>
      </p:sp>
      <p:sp>
        <p:nvSpPr>
          <p:cNvPr id="3" name="Dikdörtgen 2">
            <a:extLst xmlns:a="http://schemas.openxmlformats.org/drawingml/2006/main">
              <a:ext uri="{FF2B5EF4-FFF2-40B4-BE49-F238E27FC236}">
                <a16:creationId xmlns:a16="http://schemas.microsoft.com/office/drawing/2014/main" id="{55934474-EA99-4802-9BB2-BDDA7FE6D85A}"/>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RESPONSIBLE AND GOVERNED GEOAI</a:t>
            </a:r>
          </a:p>
        </p:txBody>
      </p:sp>
      <p:sp>
        <p:nvSpPr>
          <p:cNvPr id="4" name="Dikdörtgen 3">
            <a:extLst xmlns:a="http://schemas.openxmlformats.org/drawingml/2006/main">
              <a:ext uri="{FF2B5EF4-FFF2-40B4-BE49-F238E27FC236}">
                <a16:creationId xmlns:a16="http://schemas.microsoft.com/office/drawing/2014/main" id="{074A96D9-89C0-4F65-BCF2-8F54A8A6D6F8}"/>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07E9FE96-06E9-456C-94EE-F269B1AB2864}"/>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50C097D6-ED04-415A-A8D9-AB8E88CE047B}"/>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9E6DFAC6-ECEB-4FD1-8393-13DC58F821E9}"/>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Location data can reveal a person or behavior even if the identity is not directly present</a:t>
            </a:r>
          </a:p>
        </p:txBody>
      </p:sp>
      <p:sp>
        <p:nvSpPr>
          <p:cNvPr id="8" name="Dikdörtgen 7">
            <a:extLst xmlns:a="http://schemas.openxmlformats.org/drawingml/2006/main">
              <a:ext uri="{FF2B5EF4-FFF2-40B4-BE49-F238E27FC236}">
                <a16:creationId xmlns:a16="http://schemas.microsoft.com/office/drawing/2014/main" id="{AF4BDF13-DA42-4733-8824-5BB1CAE9E206}"/>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9F01EF1C-C728-44F0-83D7-0F44B5E3DC8A}"/>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Movement traces can reveal home and workplace locations.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Infrequent locations can facilitate re-identification.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Unnecessary precision should be reduced, and access restricted.</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Aggregation, masking, or synthetic data can be considered for sharing.</a:t>
            </a:r>
          </a:p>
        </p:txBody>
      </p:sp>
      <p:sp>
        <p:nvSpPr>
          <p:cNvPr id="10" name="Dikdörtgen: Köşeleri Yuvarlatılmış 9">
            <a:extLst xmlns:a="http://schemas.openxmlformats.org/drawingml/2006/main">
              <a:ext uri="{FF2B5EF4-FFF2-40B4-BE49-F238E27FC236}">
                <a16:creationId xmlns:a16="http://schemas.microsoft.com/office/drawing/2014/main" id="{BE9FD335-DAB1-481F-90A8-7319FDAE6C05}"/>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9AFDD823-095E-4A12-B613-CA87FF53FE77}"/>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7141A69B-83A8-4230-BAFF-A0DC088E0CEC}"/>
              </a:ext>
            </a:extLst>
          </p:cNvPr>
          <p:cNvSpPr>
            <a:spLocks xmlns:a="http://schemas.openxmlformats.org/drawingml/2006/main" noGrp="1"/>
          </p:cNvSpPr>
          <p:nvPr/>
        </p:nvSpPr>
        <p:spPr>
          <a:xfrm xmlns:a="http://schemas.openxmlformats.org/drawingml/2006/main">
            <a:off x="8039100" y="2657475"/>
            <a:ext cx="1381125" cy="990600"/>
          </a:xfrm>
          <a:prstGeom xmlns:a="http://schemas.openxmlformats.org/drawingml/2006/main" prst="roundRect">
            <a:avLst>
              <a:gd name="adj" fmla="val 9615"/>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B030B53C-D9EE-4A5F-9F68-0B1DC3435C70}"/>
              </a:ext>
            </a:extLst>
          </p:cNvPr>
          <p:cNvSpPr>
            <a:spLocks xmlns:a="http://schemas.openxmlformats.org/drawingml/2006/main" noGrp="1"/>
          </p:cNvSpPr>
          <p:nvPr/>
        </p:nvSpPr>
        <p:spPr>
          <a:xfrm xmlns:a="http://schemas.openxmlformats.org/drawingml/2006/main">
            <a:off x="8134350" y="273367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F4B400"/>
                </a:solidFill>
                <a:latin typeface="Aptos"/>
                <a:ea typeface="Aptos"/>
                <a:cs typeface="Aptos"/>
              </a:defRPr>
            </a:pPr>
            <a:r>
              <a:rPr sz="900" b="1">
                <a:solidFill>
                  <a:srgbClr val="F4B400"/>
                </a:solidFill>
                <a:latin typeface="Aptos"/>
                <a:ea typeface="Aptos"/>
                <a:cs typeface="Aptos"/>
              </a:rPr>
              <a:t>01</a:t>
            </a:r>
          </a:p>
        </p:txBody>
      </p:sp>
      <p:sp>
        <p:nvSpPr>
          <p:cNvPr id="14" name="Dikdörtgen 13">
            <a:extLst xmlns:a="http://schemas.openxmlformats.org/drawingml/2006/main">
              <a:ext uri="{FF2B5EF4-FFF2-40B4-BE49-F238E27FC236}">
                <a16:creationId xmlns:a16="http://schemas.microsoft.com/office/drawing/2014/main" id="{2F6DB00E-390F-431E-93FB-E7960CA6EBEB}"/>
              </a:ext>
            </a:extLst>
          </p:cNvPr>
          <p:cNvSpPr>
            <a:spLocks xmlns:a="http://schemas.openxmlformats.org/drawingml/2006/main" noGrp="1"/>
          </p:cNvSpPr>
          <p:nvPr/>
        </p:nvSpPr>
        <p:spPr>
          <a:xfrm xmlns:a="http://schemas.openxmlformats.org/drawingml/2006/main">
            <a:off x="8153400" y="298132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3882"/>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Movement traces can reveal home and workplace locations</a:t>
            </a:r>
          </a:p>
        </p:txBody>
      </p:sp>
      <p:sp>
        <p:nvSpPr>
          <p:cNvPr id="15" name="Dikdörtgen: Köşeleri Yuvarlatılmış 14">
            <a:extLst xmlns:a="http://schemas.openxmlformats.org/drawingml/2006/main">
              <a:ext uri="{FF2B5EF4-FFF2-40B4-BE49-F238E27FC236}">
                <a16:creationId xmlns:a16="http://schemas.microsoft.com/office/drawing/2014/main" id="{42383C18-E00D-4466-AA8B-9BE39674A6B9}"/>
              </a:ext>
            </a:extLst>
          </p:cNvPr>
          <p:cNvSpPr>
            <a:spLocks xmlns:a="http://schemas.openxmlformats.org/drawingml/2006/main" noGrp="1"/>
          </p:cNvSpPr>
          <p:nvPr/>
        </p:nvSpPr>
        <p:spPr>
          <a:xfrm xmlns:a="http://schemas.openxmlformats.org/drawingml/2006/main">
            <a:off x="9544050" y="2657475"/>
            <a:ext cx="1381125" cy="990600"/>
          </a:xfrm>
          <a:prstGeom xmlns:a="http://schemas.openxmlformats.org/drawingml/2006/main" prst="roundRect">
            <a:avLst>
              <a:gd name="adj" fmla="val 9615"/>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6" name="Dikdörtgen 15">
            <a:extLst xmlns:a="http://schemas.openxmlformats.org/drawingml/2006/main">
              <a:ext uri="{FF2B5EF4-FFF2-40B4-BE49-F238E27FC236}">
                <a16:creationId xmlns:a16="http://schemas.microsoft.com/office/drawing/2014/main" id="{D8C29938-E2D6-45A0-93DA-AEE16E457713}"/>
              </a:ext>
            </a:extLst>
          </p:cNvPr>
          <p:cNvSpPr>
            <a:spLocks xmlns:a="http://schemas.openxmlformats.org/drawingml/2006/main" noGrp="1"/>
          </p:cNvSpPr>
          <p:nvPr/>
        </p:nvSpPr>
        <p:spPr>
          <a:xfrm xmlns:a="http://schemas.openxmlformats.org/drawingml/2006/main">
            <a:off x="9639300" y="273367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F4B400"/>
                </a:solidFill>
                <a:latin typeface="Aptos"/>
                <a:ea typeface="Aptos"/>
                <a:cs typeface="Aptos"/>
              </a:defRPr>
            </a:pPr>
            <a:r>
              <a:rPr sz="900" b="1">
                <a:solidFill>
                  <a:srgbClr val="F4B400"/>
                </a:solidFill>
                <a:latin typeface="Aptos"/>
                <a:ea typeface="Aptos"/>
                <a:cs typeface="Aptos"/>
              </a:rPr>
              <a:t>02</a:t>
            </a:r>
          </a:p>
        </p:txBody>
      </p:sp>
      <p:sp>
        <p:nvSpPr>
          <p:cNvPr id="17" name="Dikdörtgen 16">
            <a:extLst xmlns:a="http://schemas.openxmlformats.org/drawingml/2006/main">
              <a:ext uri="{FF2B5EF4-FFF2-40B4-BE49-F238E27FC236}">
                <a16:creationId xmlns:a16="http://schemas.microsoft.com/office/drawing/2014/main" id="{07D73188-3CB1-49E3-B6A3-4C7D200EDC4B}"/>
              </a:ext>
            </a:extLst>
          </p:cNvPr>
          <p:cNvSpPr>
            <a:spLocks xmlns:a="http://schemas.openxmlformats.org/drawingml/2006/main" noGrp="1"/>
          </p:cNvSpPr>
          <p:nvPr/>
        </p:nvSpPr>
        <p:spPr>
          <a:xfrm xmlns:a="http://schemas.openxmlformats.org/drawingml/2006/main">
            <a:off x="9658350" y="298132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6004"/>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Infrequent locations can facilitate re-identific…</a:t>
            </a:r>
          </a:p>
        </p:txBody>
      </p:sp>
      <p:sp>
        <p:nvSpPr>
          <p:cNvPr id="18" name="Dikdörtgen: Köşeleri Yuvarlatılmış 17">
            <a:extLst xmlns:a="http://schemas.openxmlformats.org/drawingml/2006/main">
              <a:ext uri="{FF2B5EF4-FFF2-40B4-BE49-F238E27FC236}">
                <a16:creationId xmlns:a16="http://schemas.microsoft.com/office/drawing/2014/main" id="{5ECA42C3-755A-49F6-A36D-1B82B262E2E6}"/>
              </a:ext>
            </a:extLst>
          </p:cNvPr>
          <p:cNvSpPr>
            <a:spLocks xmlns:a="http://schemas.openxmlformats.org/drawingml/2006/main" noGrp="1"/>
          </p:cNvSpPr>
          <p:nvPr/>
        </p:nvSpPr>
        <p:spPr>
          <a:xfrm xmlns:a="http://schemas.openxmlformats.org/drawingml/2006/main">
            <a:off x="8039100" y="3895725"/>
            <a:ext cx="1381125" cy="990600"/>
          </a:xfrm>
          <a:prstGeom xmlns:a="http://schemas.openxmlformats.org/drawingml/2006/main" prst="roundRect">
            <a:avLst>
              <a:gd name="adj" fmla="val 9615"/>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FA99B2E0-AB9C-407C-98A5-72D30246A879}"/>
              </a:ext>
            </a:extLst>
          </p:cNvPr>
          <p:cNvSpPr>
            <a:spLocks xmlns:a="http://schemas.openxmlformats.org/drawingml/2006/main" noGrp="1"/>
          </p:cNvSpPr>
          <p:nvPr/>
        </p:nvSpPr>
        <p:spPr>
          <a:xfrm xmlns:a="http://schemas.openxmlformats.org/drawingml/2006/main">
            <a:off x="8134350" y="397192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F4B400"/>
                </a:solidFill>
                <a:latin typeface="Aptos"/>
                <a:ea typeface="Aptos"/>
                <a:cs typeface="Aptos"/>
              </a:defRPr>
            </a:pPr>
            <a:r>
              <a:rPr sz="900" b="1">
                <a:solidFill>
                  <a:srgbClr val="F4B400"/>
                </a:solidFill>
                <a:latin typeface="Aptos"/>
                <a:ea typeface="Aptos"/>
                <a:cs typeface="Aptos"/>
              </a:rPr>
              <a:t>03</a:t>
            </a:r>
          </a:p>
        </p:txBody>
      </p:sp>
      <p:sp>
        <p:nvSpPr>
          <p:cNvPr id="20" name="Dikdörtgen 19">
            <a:extLst xmlns:a="http://schemas.openxmlformats.org/drawingml/2006/main">
              <a:ext uri="{FF2B5EF4-FFF2-40B4-BE49-F238E27FC236}">
                <a16:creationId xmlns:a16="http://schemas.microsoft.com/office/drawing/2014/main" id="{07EC91AF-3FB9-4D46-9C27-EEF9D37C3CA5}"/>
              </a:ext>
            </a:extLst>
          </p:cNvPr>
          <p:cNvSpPr>
            <a:spLocks xmlns:a="http://schemas.openxmlformats.org/drawingml/2006/main" noGrp="1"/>
          </p:cNvSpPr>
          <p:nvPr/>
        </p:nvSpPr>
        <p:spPr>
          <a:xfrm xmlns:a="http://schemas.openxmlformats.org/drawingml/2006/main">
            <a:off x="8153400" y="421957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536"/>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Unnecessary precision should be reduced, and access rest…</a:t>
            </a:r>
          </a:p>
        </p:txBody>
      </p:sp>
      <p:sp>
        <p:nvSpPr>
          <p:cNvPr id="21" name="Dikdörtgen: Köşeleri Yuvarlatılmış 20">
            <a:extLst xmlns:a="http://schemas.openxmlformats.org/drawingml/2006/main">
              <a:ext uri="{FF2B5EF4-FFF2-40B4-BE49-F238E27FC236}">
                <a16:creationId xmlns:a16="http://schemas.microsoft.com/office/drawing/2014/main" id="{59BD8FBD-F57D-4F53-83C1-1B2F36EC100A}"/>
              </a:ext>
            </a:extLst>
          </p:cNvPr>
          <p:cNvSpPr>
            <a:spLocks xmlns:a="http://schemas.openxmlformats.org/drawingml/2006/main" noGrp="1"/>
          </p:cNvSpPr>
          <p:nvPr/>
        </p:nvSpPr>
        <p:spPr>
          <a:xfrm xmlns:a="http://schemas.openxmlformats.org/drawingml/2006/main">
            <a:off x="9544050" y="3895725"/>
            <a:ext cx="1381125" cy="990600"/>
          </a:xfrm>
          <a:prstGeom xmlns:a="http://schemas.openxmlformats.org/drawingml/2006/main" prst="roundRect">
            <a:avLst>
              <a:gd name="adj" fmla="val 9615"/>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2" name="Dikdörtgen 21">
            <a:extLst xmlns:a="http://schemas.openxmlformats.org/drawingml/2006/main">
              <a:ext uri="{FF2B5EF4-FFF2-40B4-BE49-F238E27FC236}">
                <a16:creationId xmlns:a16="http://schemas.microsoft.com/office/drawing/2014/main" id="{A8731A73-0E50-4AE4-A5AD-EFC47E96286E}"/>
              </a:ext>
            </a:extLst>
          </p:cNvPr>
          <p:cNvSpPr>
            <a:spLocks xmlns:a="http://schemas.openxmlformats.org/drawingml/2006/main" noGrp="1"/>
          </p:cNvSpPr>
          <p:nvPr/>
        </p:nvSpPr>
        <p:spPr>
          <a:xfrm xmlns:a="http://schemas.openxmlformats.org/drawingml/2006/main">
            <a:off x="9639300" y="3971925"/>
            <a:ext cx="3238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111"/>
          </a:bodyPr>
          <a:lstStyle xmlns:a="http://schemas.openxmlformats.org/drawingml/2006/main"/>
          <a:p xmlns:a="http://schemas.openxmlformats.org/drawingml/2006/main">
            <a:pPr>
              <a:buNone/>
              <a:defRPr sz="900" b="1">
                <a:solidFill>
                  <a:srgbClr val="16885E"/>
                </a:solidFill>
                <a:latin typeface="Aptos"/>
                <a:ea typeface="Aptos"/>
                <a:cs typeface="Aptos"/>
              </a:defRPr>
            </a:pPr>
            <a:r>
              <a:rPr sz="900" b="1">
                <a:solidFill>
                  <a:srgbClr val="16885E"/>
                </a:solidFill>
                <a:latin typeface="Aptos"/>
                <a:ea typeface="Aptos"/>
                <a:cs typeface="Aptos"/>
              </a:rPr>
              <a:t>04</a:t>
            </a:r>
          </a:p>
        </p:txBody>
      </p:sp>
      <p:sp>
        <p:nvSpPr>
          <p:cNvPr id="23" name="Dikdörtgen 22">
            <a:extLst xmlns:a="http://schemas.openxmlformats.org/drawingml/2006/main">
              <a:ext uri="{FF2B5EF4-FFF2-40B4-BE49-F238E27FC236}">
                <a16:creationId xmlns:a16="http://schemas.microsoft.com/office/drawing/2014/main" id="{0D1D4CFB-57D2-4D91-B208-E696D694455C}"/>
              </a:ext>
            </a:extLst>
          </p:cNvPr>
          <p:cNvSpPr>
            <a:spLocks xmlns:a="http://schemas.openxmlformats.org/drawingml/2006/main" noGrp="1"/>
          </p:cNvSpPr>
          <p:nvPr/>
        </p:nvSpPr>
        <p:spPr>
          <a:xfrm xmlns:a="http://schemas.openxmlformats.org/drawingml/2006/main">
            <a:off x="9658350" y="4219575"/>
            <a:ext cx="11525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0536"/>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Aggregation, masking, or s… can be considered for sharing.</a:t>
            </a:r>
          </a:p>
        </p:txBody>
      </p:sp>
      <p:sp>
        <p:nvSpPr>
          <p:cNvPr id="24" name="Dikdörtgen 23">
            <a:extLst xmlns:a="http://schemas.openxmlformats.org/drawingml/2006/main">
              <a:ext uri="{FF2B5EF4-FFF2-40B4-BE49-F238E27FC236}">
                <a16:creationId xmlns:a16="http://schemas.microsoft.com/office/drawing/2014/main" id="{0B6626F5-E6B6-44E7-804F-AF2AFBD36D0F}"/>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https://digital-strategy.ec.europa.eu/en/policies/regulatory-framework-ai</a:t>
            </a:r>
          </a:p>
        </p:txBody>
      </p:sp>
    </p:spTree>
    <p:extLst>
      <p:ext uri="{BB962C8B-B14F-4D97-AF65-F5344CB8AC3E}">
        <p14:creationId xmlns:p14="http://schemas.microsoft.com/office/powerpoint/2010/main" val="123303076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Dikdörtgen 21">
            <a:extLst xmlns:a="http://schemas.openxmlformats.org/drawingml/2006/main">
              <a:ext uri="{FF2B5EF4-FFF2-40B4-BE49-F238E27FC236}">
                <a16:creationId xmlns:a16="http://schemas.microsoft.com/office/drawing/2014/main" id="{CBA8D07E-5DF9-4732-9FE6-08B963787C8B}"/>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B9239A9D-4F95-4DCB-ACD8-670E9937BB63}"/>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Human oversight</a:t>
            </a:r>
          </a:p>
        </p:txBody>
      </p:sp>
      <p:sp>
        <p:nvSpPr>
          <p:cNvPr id="3" name="Dikdörtgen 2">
            <a:extLst xmlns:a="http://schemas.openxmlformats.org/drawingml/2006/main">
              <a:ext uri="{FF2B5EF4-FFF2-40B4-BE49-F238E27FC236}">
                <a16:creationId xmlns:a16="http://schemas.microsoft.com/office/drawing/2014/main" id="{21D8BA7D-C31F-4A46-80A2-2585AF78EF11}"/>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RESPONSIBLE AND GOVERNED GEOAI</a:t>
            </a:r>
          </a:p>
        </p:txBody>
      </p:sp>
      <p:sp>
        <p:nvSpPr>
          <p:cNvPr id="4" name="Dikdörtgen 3">
            <a:extLst xmlns:a="http://schemas.openxmlformats.org/drawingml/2006/main">
              <a:ext uri="{FF2B5EF4-FFF2-40B4-BE49-F238E27FC236}">
                <a16:creationId xmlns:a16="http://schemas.microsoft.com/office/drawing/2014/main" id="{EF118DB4-103D-4354-979B-BBFB239209DE}"/>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ADB2642E-CD35-49A1-A3EC-073C8F3DACCA}"/>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2F1EA542-DD56-4D81-80B2-91C9A6EDC8AF}"/>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31613E0D-F7FA-4C74-9290-D6AE6470780A}"/>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The analyst tests the model output against context, data quality, and domain knowledge.</a:t>
            </a:r>
          </a:p>
        </p:txBody>
      </p:sp>
      <p:sp>
        <p:nvSpPr>
          <p:cNvPr id="8" name="Dikdörtgen 7">
            <a:extLst xmlns:a="http://schemas.openxmlformats.org/drawingml/2006/main">
              <a:ext uri="{FF2B5EF4-FFF2-40B4-BE49-F238E27FC236}">
                <a16:creationId xmlns:a16="http://schemas.microsoft.com/office/drawing/2014/main" id="{CED573AC-CA04-493A-80D9-ABE2FC02098B}"/>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C1E80506-D9BB-47B5-A859-6FA92DD4A5B4}"/>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model generates a recommendation; an authorized person bears the responsibility for the decision.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Situations involving low confidence and high impact are subject to mandatory review.</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The user sees the model's scope and failure conditions.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An appeal and correction mechanism is designed.</a:t>
            </a:r>
          </a:p>
        </p:txBody>
      </p:sp>
      <p:sp>
        <p:nvSpPr>
          <p:cNvPr id="10" name="Dikdörtgen: Köşeleri Yuvarlatılmış 9">
            <a:extLst xmlns:a="http://schemas.openxmlformats.org/drawingml/2006/main">
              <a:ext uri="{FF2B5EF4-FFF2-40B4-BE49-F238E27FC236}">
                <a16:creationId xmlns:a16="http://schemas.microsoft.com/office/drawing/2014/main" id="{60278BCA-AB7F-4744-8318-AEC55A4690DE}"/>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FEC24AC7-3F12-4AD7-A9C7-C6BD40DE6C59}"/>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Dikdörtgen: Köşeleri Yuvarlatılmış 11">
            <a:extLst xmlns:a="http://schemas.openxmlformats.org/drawingml/2006/main">
              <a:ext uri="{FF2B5EF4-FFF2-40B4-BE49-F238E27FC236}">
                <a16:creationId xmlns:a16="http://schemas.microsoft.com/office/drawing/2014/main" id="{28DEFD06-E1E9-4303-8B14-9DAD19A2A627}"/>
              </a:ext>
            </a:extLst>
          </p:cNvPr>
          <p:cNvSpPr>
            <a:spLocks xmlns:a="http://schemas.openxmlformats.org/drawingml/2006/main" noGrp="1"/>
          </p:cNvSpPr>
          <p:nvPr/>
        </p:nvSpPr>
        <p:spPr>
          <a:xfrm xmlns:a="http://schemas.openxmlformats.org/drawingml/2006/main">
            <a:off x="8048625" y="2657475"/>
            <a:ext cx="29527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5426A914-EDE7-4516-905E-1C18BDF8453D}"/>
              </a:ext>
            </a:extLst>
          </p:cNvPr>
          <p:cNvSpPr>
            <a:spLocks xmlns:a="http://schemas.openxmlformats.org/drawingml/2006/main" noGrp="1"/>
          </p:cNvSpPr>
          <p:nvPr/>
        </p:nvSpPr>
        <p:spPr>
          <a:xfrm xmlns:a="http://schemas.openxmlformats.org/drawingml/2006/main">
            <a:off x="8191500" y="2733675"/>
            <a:ext cx="2667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43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The model generates recommendations</a:t>
            </a:r>
          </a:p>
        </p:txBody>
      </p:sp>
      <p:sp>
        <p:nvSpPr>
          <p:cNvPr id="14" name="Dikdörtgen: Köşeleri Yuvarlatılmış 13">
            <a:extLst xmlns:a="http://schemas.openxmlformats.org/drawingml/2006/main">
              <a:ext uri="{FF2B5EF4-FFF2-40B4-BE49-F238E27FC236}">
                <a16:creationId xmlns:a16="http://schemas.microsoft.com/office/drawing/2014/main" id="{1D2588A1-8721-4BD1-B5A6-5CDB63D2E985}"/>
              </a:ext>
            </a:extLst>
          </p:cNvPr>
          <p:cNvSpPr>
            <a:spLocks xmlns:a="http://schemas.openxmlformats.org/drawingml/2006/main" noGrp="1"/>
          </p:cNvSpPr>
          <p:nvPr/>
        </p:nvSpPr>
        <p:spPr>
          <a:xfrm xmlns:a="http://schemas.openxmlformats.org/drawingml/2006/main">
            <a:off x="8220075" y="3295650"/>
            <a:ext cx="26098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42A0B1CD-E5DD-4469-B061-278DF6CC1EB0}"/>
              </a:ext>
            </a:extLst>
          </p:cNvPr>
          <p:cNvSpPr>
            <a:spLocks xmlns:a="http://schemas.openxmlformats.org/drawingml/2006/main" noGrp="1"/>
          </p:cNvSpPr>
          <p:nvPr/>
        </p:nvSpPr>
        <p:spPr>
          <a:xfrm xmlns:a="http://schemas.openxmlformats.org/drawingml/2006/main">
            <a:off x="8362950" y="3371850"/>
            <a:ext cx="2324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Low-trust and high-impact situations require…</a:t>
            </a:r>
          </a:p>
        </p:txBody>
      </p:sp>
      <p:sp>
        <p:nvSpPr>
          <p:cNvPr id="16" name="Dikdörtgen: Köşeleri Yuvarlatılmış 15">
            <a:extLst xmlns:a="http://schemas.openxmlformats.org/drawingml/2006/main">
              <a:ext uri="{FF2B5EF4-FFF2-40B4-BE49-F238E27FC236}">
                <a16:creationId xmlns:a16="http://schemas.microsoft.com/office/drawing/2014/main" id="{A7B9296E-26C3-431A-BF59-4CF3C9C201C1}"/>
              </a:ext>
            </a:extLst>
          </p:cNvPr>
          <p:cNvSpPr>
            <a:spLocks xmlns:a="http://schemas.openxmlformats.org/drawingml/2006/main" noGrp="1"/>
          </p:cNvSpPr>
          <p:nvPr/>
        </p:nvSpPr>
        <p:spPr>
          <a:xfrm xmlns:a="http://schemas.openxmlformats.org/drawingml/2006/main">
            <a:off x="8391525" y="3933825"/>
            <a:ext cx="2266950" cy="476250"/>
          </a:xfrm>
          <a:prstGeom xmlns:a="http://schemas.openxmlformats.org/drawingml/2006/main" prst="roundRect">
            <a:avLst>
              <a:gd name="adj" fmla="val 16000"/>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A503C7E2-BA72-44B6-8587-EA26D9A80DF7}"/>
              </a:ext>
            </a:extLst>
          </p:cNvPr>
          <p:cNvSpPr>
            <a:spLocks xmlns:a="http://schemas.openxmlformats.org/drawingml/2006/main" noGrp="1"/>
          </p:cNvSpPr>
          <p:nvPr/>
        </p:nvSpPr>
        <p:spPr>
          <a:xfrm xmlns:a="http://schemas.openxmlformats.org/drawingml/2006/main">
            <a:off x="8534400" y="4010025"/>
            <a:ext cx="19812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The user [understands] the model's scope and failure c…</a:t>
            </a:r>
          </a:p>
        </p:txBody>
      </p:sp>
      <p:sp>
        <p:nvSpPr>
          <p:cNvPr id="18" name="Dikdörtgen: Köşeleri Yuvarlatılmış 17">
            <a:extLst xmlns:a="http://schemas.openxmlformats.org/drawingml/2006/main">
              <a:ext uri="{FF2B5EF4-FFF2-40B4-BE49-F238E27FC236}">
                <a16:creationId xmlns:a16="http://schemas.microsoft.com/office/drawing/2014/main" id="{94B4897C-91D6-4734-A01E-C861515FA6AF}"/>
              </a:ext>
            </a:extLst>
          </p:cNvPr>
          <p:cNvSpPr>
            <a:spLocks xmlns:a="http://schemas.openxmlformats.org/drawingml/2006/main" noGrp="1"/>
          </p:cNvSpPr>
          <p:nvPr/>
        </p:nvSpPr>
        <p:spPr>
          <a:xfrm xmlns:a="http://schemas.openxmlformats.org/drawingml/2006/main">
            <a:off x="8562975" y="4572000"/>
            <a:ext cx="1924050" cy="476250"/>
          </a:xfrm>
          <a:prstGeom xmlns:a="http://schemas.openxmlformats.org/drawingml/2006/main" prst="roundRect">
            <a:avLst>
              <a:gd name="adj" fmla="val 16000"/>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2D9A0516-AF5C-4CC0-84D8-CCFD0028DB49}"/>
              </a:ext>
            </a:extLst>
          </p:cNvPr>
          <p:cNvSpPr>
            <a:spLocks xmlns:a="http://schemas.openxmlformats.org/drawingml/2006/main" noGrp="1"/>
          </p:cNvSpPr>
          <p:nvPr/>
        </p:nvSpPr>
        <p:spPr>
          <a:xfrm xmlns:a="http://schemas.openxmlformats.org/drawingml/2006/main">
            <a:off x="8705850" y="4648200"/>
            <a:ext cx="1638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2619"/>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An appeal and correction mechanism is designed</a:t>
            </a:r>
          </a:p>
        </p:txBody>
      </p:sp>
      <p:sp>
        <p:nvSpPr>
          <p:cNvPr id="20" name="Dikdörtgen 19">
            <a:extLst xmlns:a="http://schemas.openxmlformats.org/drawingml/2006/main">
              <a:ext uri="{FF2B5EF4-FFF2-40B4-BE49-F238E27FC236}">
                <a16:creationId xmlns:a16="http://schemas.microsoft.com/office/drawing/2014/main" id="{F9468E82-F55D-4416-9C8F-696F0C9D403F}"/>
              </a:ext>
            </a:extLst>
          </p:cNvPr>
          <p:cNvSpPr>
            <a:spLocks xmlns:a="http://schemas.openxmlformats.org/drawingml/2006/main" noGrp="1"/>
          </p:cNvSpPr>
          <p:nvPr/>
        </p:nvSpPr>
        <p:spPr>
          <a:xfrm xmlns:a="http://schemas.openxmlformats.org/drawingml/2006/main">
            <a:off x="8477250" y="5257800"/>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900" b="0">
                <a:solidFill>
                  <a:srgbClr val="65737B"/>
                </a:solidFill>
                <a:latin typeface="Aptos"/>
                <a:ea typeface="Aptos"/>
                <a:cs typeface="Aptos"/>
              </a:defRPr>
            </a:pPr>
            <a:r>
              <a:rPr sz="900" b="0">
                <a:solidFill>
                  <a:srgbClr val="65737B"/>
                </a:solidFill>
                <a:latin typeface="Aptos"/>
                <a:ea typeface="Aptos"/>
                <a:cs typeface="Aptos"/>
              </a:rPr>
              <a:t>genelden uygulamaya</a:t>
            </a:r>
          </a:p>
        </p:txBody>
      </p:sp>
      <p:sp>
        <p:nvSpPr>
          <p:cNvPr id="21" name="Dikdörtgen 20">
            <a:extLst xmlns:a="http://schemas.openxmlformats.org/drawingml/2006/main">
              <a:ext uri="{FF2B5EF4-FFF2-40B4-BE49-F238E27FC236}">
                <a16:creationId xmlns:a16="http://schemas.microsoft.com/office/drawing/2014/main" id="{494B2148-82E5-4F93-839C-D424291385E4}"/>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https://digital-strategy.ec.europa.eu/en/policies/regulatory-framework-ai</a:t>
            </a:r>
          </a:p>
        </p:txBody>
      </p:sp>
    </p:spTree>
    <p:extLst>
      <p:ext uri="{BB962C8B-B14F-4D97-AF65-F5344CB8AC3E}">
        <p14:creationId xmlns:p14="http://schemas.microsoft.com/office/powerpoint/2010/main" val="127713244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Dikdörtgen 19">
            <a:extLst xmlns:a="http://schemas.openxmlformats.org/drawingml/2006/main">
              <a:ext uri="{FF2B5EF4-FFF2-40B4-BE49-F238E27FC236}">
                <a16:creationId xmlns:a16="http://schemas.microsoft.com/office/drawing/2014/main" id="{3C6E60E7-FEEE-4E23-A3E4-3F00192A02B7}"/>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CAF5B485-7873-4B77-8D53-C6C2A1C98F24}"/>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GeoAI governance file</a:t>
            </a:r>
          </a:p>
        </p:txBody>
      </p:sp>
      <p:sp>
        <p:nvSpPr>
          <p:cNvPr id="3" name="Dikdörtgen 2">
            <a:extLst xmlns:a="http://schemas.openxmlformats.org/drawingml/2006/main">
              <a:ext uri="{FF2B5EF4-FFF2-40B4-BE49-F238E27FC236}">
                <a16:creationId xmlns:a16="http://schemas.microsoft.com/office/drawing/2014/main" id="{F5567858-3F5A-43B5-BD7E-2F9C97DBCA8A}"/>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RESPONSIBLE AND GOVERNED GEOAI</a:t>
            </a:r>
          </a:p>
        </p:txBody>
      </p:sp>
      <p:sp>
        <p:nvSpPr>
          <p:cNvPr id="4" name="Dikdörtgen 3">
            <a:extLst xmlns:a="http://schemas.openxmlformats.org/drawingml/2006/main">
              <a:ext uri="{FF2B5EF4-FFF2-40B4-BE49-F238E27FC236}">
                <a16:creationId xmlns:a16="http://schemas.microsoft.com/office/drawing/2014/main" id="{9E34621F-8474-43F6-A255-885DD0F75D23}"/>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D16B9E64-42BC-419B-8B76-C1D66A6D688D}"/>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4BFFE160-35D4-4883-BFD0-6EA488D24CA1}"/>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ABDCAE8A-8B81-4A75-B1E4-853EDC4169D6}"/>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Each version is tracked with auditable evidence</a:t>
            </a:r>
          </a:p>
        </p:txBody>
      </p:sp>
      <p:sp>
        <p:nvSpPr>
          <p:cNvPr id="8" name="Dikdörtgen 7">
            <a:extLst xmlns:a="http://schemas.openxmlformats.org/drawingml/2006/main">
              <a:ext uri="{FF2B5EF4-FFF2-40B4-BE49-F238E27FC236}">
                <a16:creationId xmlns:a16="http://schemas.microsoft.com/office/drawing/2014/main" id="{24484C95-C4EC-43FC-B8B9-6D7F87BD0724}"/>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B93B38AD-01FB-4C59-94A0-24C1D4754774}"/>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Data card and source licenses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Model card and version information</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Training code, parameters, and seed</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Geographic and temporal validation results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Error, fairness, and privacy assessment</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Personnel responsible for approval, usage, and updates</a:t>
            </a:r>
          </a:p>
        </p:txBody>
      </p:sp>
      <p:sp>
        <p:nvSpPr>
          <p:cNvPr id="10" name="Dikdörtgen: Köşeleri Yuvarlatılmış 9">
            <a:extLst xmlns:a="http://schemas.openxmlformats.org/drawingml/2006/main">
              <a:ext uri="{FF2B5EF4-FFF2-40B4-BE49-F238E27FC236}">
                <a16:creationId xmlns:a16="http://schemas.microsoft.com/office/drawing/2014/main" id="{7B46436A-1467-49BB-9EB5-3F392B19D2DE}"/>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6F4902DC-FADA-481F-9305-141BA5AA1EAA}"/>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Oval 11">
            <a:extLst xmlns:a="http://schemas.openxmlformats.org/drawingml/2006/main">
              <a:ext uri="{FF2B5EF4-FFF2-40B4-BE49-F238E27FC236}">
                <a16:creationId xmlns:a16="http://schemas.microsoft.com/office/drawing/2014/main" id="{F386E096-B621-47DD-8F2F-3E02F341056C}"/>
              </a:ext>
            </a:extLst>
          </p:cNvPr>
          <p:cNvSpPr>
            <a:spLocks xmlns:a="http://schemas.openxmlformats.org/drawingml/2006/main" noGrp="1"/>
          </p:cNvSpPr>
          <p:nvPr/>
        </p:nvSpPr>
        <p:spPr>
          <a:xfrm xmlns:a="http://schemas.openxmlformats.org/drawingml/2006/main">
            <a:off x="8172450" y="2867025"/>
            <a:ext cx="1428750" cy="1428750"/>
          </a:xfrm>
          <a:prstGeom xmlns:a="http://schemas.openxmlformats.org/drawingml/2006/main" prst="ellipse">
            <a:avLst/>
          </a:prstGeom>
          <a:solidFill xmlns:a="http://schemas.openxmlformats.org/drawingml/2006/main">
            <a:srgbClr val="E8F3F7"/>
          </a:solidFill>
          <a:ln xmlns:a="http://schemas.openxmlformats.org/drawingml/2006/main" w="9525">
            <a:solidFill>
              <a:srgbClr val="B7C6CC"/>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BF4BA170-BB97-49E5-ACB6-15840F114B57}"/>
              </a:ext>
            </a:extLst>
          </p:cNvPr>
          <p:cNvSpPr>
            <a:spLocks xmlns:a="http://schemas.openxmlformats.org/drawingml/2006/main" noGrp="1"/>
          </p:cNvSpPr>
          <p:nvPr/>
        </p:nvSpPr>
        <p:spPr>
          <a:xfrm xmlns:a="http://schemas.openxmlformats.org/drawingml/2006/main">
            <a:off x="8401050" y="331470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063"/>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Data card and source licenses</a:t>
            </a:r>
          </a:p>
        </p:txBody>
      </p:sp>
      <p:sp>
        <p:nvSpPr>
          <p:cNvPr id="14" name="Oval 13">
            <a:extLst xmlns:a="http://schemas.openxmlformats.org/drawingml/2006/main">
              <a:ext uri="{FF2B5EF4-FFF2-40B4-BE49-F238E27FC236}">
                <a16:creationId xmlns:a16="http://schemas.microsoft.com/office/drawing/2014/main" id="{83D20A01-2816-4F01-9132-7D1C1A607306}"/>
              </a:ext>
            </a:extLst>
          </p:cNvPr>
          <p:cNvSpPr>
            <a:spLocks xmlns:a="http://schemas.openxmlformats.org/drawingml/2006/main" noGrp="1"/>
          </p:cNvSpPr>
          <p:nvPr/>
        </p:nvSpPr>
        <p:spPr>
          <a:xfrm xmlns:a="http://schemas.openxmlformats.org/drawingml/2006/main">
            <a:off x="9048750" y="3648075"/>
            <a:ext cx="1428750" cy="1428750"/>
          </a:xfrm>
          <a:prstGeom xmlns:a="http://schemas.openxmlformats.org/drawingml/2006/main" prst="ellipse">
            <a:avLst/>
          </a:prstGeom>
          <a:solidFill xmlns:a="http://schemas.openxmlformats.org/drawingml/2006/main">
            <a:srgbClr val="FFF4CF"/>
          </a:solidFill>
          <a:ln xmlns:a="http://schemas.openxmlformats.org/drawingml/2006/main" w="9525">
            <a:solidFill>
              <a:srgbClr val="B7C6CC"/>
            </a:solid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87412D83-0A8D-43D2-8515-5FFE7CC3ACEF}"/>
              </a:ext>
            </a:extLst>
          </p:cNvPr>
          <p:cNvSpPr>
            <a:spLocks xmlns:a="http://schemas.openxmlformats.org/drawingml/2006/main" noGrp="1"/>
          </p:cNvSpPr>
          <p:nvPr/>
        </p:nvSpPr>
        <p:spPr>
          <a:xfrm xmlns:a="http://schemas.openxmlformats.org/drawingml/2006/main">
            <a:off x="9277350" y="409575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2063"/>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Model card and version information</a:t>
            </a:r>
          </a:p>
        </p:txBody>
      </p:sp>
      <p:sp>
        <p:nvSpPr>
          <p:cNvPr id="16" name="Oval 15">
            <a:extLst xmlns:a="http://schemas.openxmlformats.org/drawingml/2006/main">
              <a:ext uri="{FF2B5EF4-FFF2-40B4-BE49-F238E27FC236}">
                <a16:creationId xmlns:a16="http://schemas.microsoft.com/office/drawing/2014/main" id="{ED7A2D2D-E43C-4024-BCE1-FDE56C108159}"/>
              </a:ext>
            </a:extLst>
          </p:cNvPr>
          <p:cNvSpPr>
            <a:spLocks xmlns:a="http://schemas.openxmlformats.org/drawingml/2006/main" noGrp="1"/>
          </p:cNvSpPr>
          <p:nvPr/>
        </p:nvSpPr>
        <p:spPr>
          <a:xfrm xmlns:a="http://schemas.openxmlformats.org/drawingml/2006/main">
            <a:off x="9925050" y="2867025"/>
            <a:ext cx="1428750" cy="1428750"/>
          </a:xfrm>
          <a:prstGeom xmlns:a="http://schemas.openxmlformats.org/drawingml/2006/main" prst="ellipse">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17" name="Dikdörtgen 16">
            <a:extLst xmlns:a="http://schemas.openxmlformats.org/drawingml/2006/main">
              <a:ext uri="{FF2B5EF4-FFF2-40B4-BE49-F238E27FC236}">
                <a16:creationId xmlns:a16="http://schemas.microsoft.com/office/drawing/2014/main" id="{902CD002-F33B-48A5-BB17-CF055A8CBA98}"/>
              </a:ext>
            </a:extLst>
          </p:cNvPr>
          <p:cNvSpPr>
            <a:spLocks xmlns:a="http://schemas.openxmlformats.org/drawingml/2006/main" noGrp="1"/>
          </p:cNvSpPr>
          <p:nvPr/>
        </p:nvSpPr>
        <p:spPr>
          <a:xfrm xmlns:a="http://schemas.openxmlformats.org/drawingml/2006/main">
            <a:off x="10153650" y="3314700"/>
            <a:ext cx="9715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6718"/>
          </a:bodyPr>
          <a:lstStyle xmlns:a="http://schemas.openxmlformats.org/drawingml/2006/main"/>
          <a:p xmlns:a="http://schemas.openxmlformats.org/drawingml/2006/main">
            <a:pPr>
              <a:buNone/>
              <a:defRPr sz="1050" b="1">
                <a:solidFill>
                  <a:srgbClr val="263238"/>
                </a:solidFill>
                <a:latin typeface="Aptos"/>
                <a:ea typeface="Aptos"/>
                <a:cs typeface="Aptos"/>
              </a:defRPr>
            </a:pPr>
            <a:r>
              <a:rPr sz="1050" b="1">
                <a:solidFill>
                  <a:srgbClr val="263238"/>
                </a:solidFill>
                <a:latin typeface="Aptos"/>
                <a:ea typeface="Aptos"/>
                <a:cs typeface="Aptos"/>
              </a:rPr>
              <a:t>Training code, parameters, and seed</a:t>
            </a:r>
          </a:p>
        </p:txBody>
      </p:sp>
      <p:sp>
        <p:nvSpPr>
          <p:cNvPr id="18" name="Dikdörtgen 17">
            <a:extLst xmlns:a="http://schemas.openxmlformats.org/drawingml/2006/main">
              <a:ext uri="{FF2B5EF4-FFF2-40B4-BE49-F238E27FC236}">
                <a16:creationId xmlns:a16="http://schemas.microsoft.com/office/drawing/2014/main" id="{EB441834-61EA-4405-9F4A-E2A57C5726A9}"/>
              </a:ext>
            </a:extLst>
          </p:cNvPr>
          <p:cNvSpPr>
            <a:spLocks xmlns:a="http://schemas.openxmlformats.org/drawingml/2006/main" noGrp="1"/>
          </p:cNvSpPr>
          <p:nvPr/>
        </p:nvSpPr>
        <p:spPr>
          <a:xfrm xmlns:a="http://schemas.openxmlformats.org/drawingml/2006/main">
            <a:off x="8229600" y="4905375"/>
            <a:ext cx="2590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050" b="1">
                <a:solidFill>
                  <a:srgbClr val="17324D"/>
                </a:solidFill>
                <a:latin typeface="Aptos"/>
                <a:ea typeface="Aptos"/>
                <a:cs typeface="Aptos"/>
              </a:defRPr>
            </a:pPr>
            <a:r>
              <a:rPr sz="1050" b="1">
                <a:solidFill>
                  <a:srgbClr val="17324D"/>
                </a:solidFill>
                <a:latin typeface="Aptos"/>
                <a:ea typeface="Aptos"/>
                <a:cs typeface="Aptos"/>
              </a:rPr>
              <a:t>Geographic and temporal validation results</a:t>
            </a:r>
          </a:p>
        </p:txBody>
      </p:sp>
      <p:sp>
        <p:nvSpPr>
          <p:cNvPr id="19" name="Dikdörtgen 18">
            <a:extLst xmlns:a="http://schemas.openxmlformats.org/drawingml/2006/main">
              <a:ext uri="{FF2B5EF4-FFF2-40B4-BE49-F238E27FC236}">
                <a16:creationId xmlns:a16="http://schemas.microsoft.com/office/drawing/2014/main" id="{8ECB4BF7-E63F-422A-8AB8-29C3F71A8D90}"/>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https://digital-strategy.ec.europa.eu/en/policies/regulatory-framework-ai</a:t>
            </a:r>
          </a:p>
        </p:txBody>
      </p:sp>
    </p:spTree>
    <p:extLst>
      <p:ext uri="{BB962C8B-B14F-4D97-AF65-F5344CB8AC3E}">
        <p14:creationId xmlns:p14="http://schemas.microsoft.com/office/powerpoint/2010/main" val="1181019269"/>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Dikdörtgen 23">
            <a:extLst xmlns:a="http://schemas.openxmlformats.org/drawingml/2006/main">
              <a:ext uri="{FF2B5EF4-FFF2-40B4-BE49-F238E27FC236}">
                <a16:creationId xmlns:a16="http://schemas.microsoft.com/office/drawing/2014/main" id="{40E1331A-07D3-479E-B23F-094BF0DFF0D5}"/>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583F1EF6-8C66-4CD5-BA75-AC70B77E8DDD}"/>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Post-deployment monitoring</a:t>
            </a:r>
          </a:p>
        </p:txBody>
      </p:sp>
      <p:sp>
        <p:nvSpPr>
          <p:cNvPr id="3" name="Dikdörtgen 2">
            <a:extLst xmlns:a="http://schemas.openxmlformats.org/drawingml/2006/main">
              <a:ext uri="{FF2B5EF4-FFF2-40B4-BE49-F238E27FC236}">
                <a16:creationId xmlns:a16="http://schemas.microsoft.com/office/drawing/2014/main" id="{794AD7AB-F4DE-462A-B94B-9E1A50C3947B}"/>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RESPONSIBLE AND GOVERNED GEOAI</a:t>
            </a:r>
          </a:p>
        </p:txBody>
      </p:sp>
      <p:sp>
        <p:nvSpPr>
          <p:cNvPr id="4" name="Dikdörtgen 3">
            <a:extLst xmlns:a="http://schemas.openxmlformats.org/drawingml/2006/main">
              <a:ext uri="{FF2B5EF4-FFF2-40B4-BE49-F238E27FC236}">
                <a16:creationId xmlns:a16="http://schemas.microsoft.com/office/drawing/2014/main" id="{64975519-4B19-4066-B20A-91FC4873280A}"/>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AED2893A-4E7A-4C0D-AA02-FB4039E27820}"/>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DABF13F8-E1A0-41A9-ABDB-B66AA8DB0DCA}"/>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72AE5100-5FD5-481A-85C9-F6D4B7D27E38}"/>
              </a:ext>
            </a:extLst>
          </p:cNvPr>
          <p:cNvSpPr>
            <a:spLocks xmlns:a="http://schemas.openxmlformats.org/drawingml/2006/main" noGrp="1"/>
          </p:cNvSpPr>
          <p:nvPr/>
        </p:nvSpPr>
        <p:spPr>
          <a:xfrm xmlns:a="http://schemas.openxmlformats.org/drawingml/2006/main">
            <a:off x="552450" y="1133475"/>
            <a:ext cx="1104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725" b="1">
                <a:solidFill>
                  <a:srgbClr val="17324D"/>
                </a:solidFill>
                <a:latin typeface="Aptos"/>
                <a:ea typeface="Aptos"/>
                <a:cs typeface="Aptos"/>
              </a:defRPr>
            </a:pPr>
            <a:r>
              <a:rPr sz="1725" b="1">
                <a:solidFill>
                  <a:srgbClr val="17324D"/>
                </a:solidFill>
                <a:latin typeface="Aptos"/>
                <a:ea typeface="Aptos"/>
                <a:cs typeface="Aptos"/>
              </a:rPr>
              <a:t>Model performance is re-measured as data and geography change</a:t>
            </a:r>
          </a:p>
        </p:txBody>
      </p:sp>
      <p:sp>
        <p:nvSpPr>
          <p:cNvPr id="8" name="Dikdörtgen 7">
            <a:extLst xmlns:a="http://schemas.openxmlformats.org/drawingml/2006/main">
              <a:ext uri="{FF2B5EF4-FFF2-40B4-BE49-F238E27FC236}">
                <a16:creationId xmlns:a16="http://schemas.microsoft.com/office/drawing/2014/main" id="{262FE389-F489-44CE-BF4E-8F97A003B74F}"/>
              </a:ext>
            </a:extLst>
          </p:cNvPr>
          <p:cNvSpPr>
            <a:spLocks xmlns:a="http://schemas.openxmlformats.org/drawingml/2006/main" noGrp="1"/>
          </p:cNvSpPr>
          <p:nvPr/>
        </p:nvSpPr>
        <p:spPr>
          <a:xfrm xmlns:a="http://schemas.openxmlformats.org/drawingml/2006/main">
            <a:off x="552450" y="1714500"/>
            <a:ext cx="11049000" cy="28575"/>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74C1D305-F1DF-4885-8B87-0B8C63D4CBF9}"/>
              </a:ext>
            </a:extLst>
          </p:cNvPr>
          <p:cNvSpPr>
            <a:spLocks xmlns:a="http://schemas.openxmlformats.org/drawingml/2006/main" noGrp="1"/>
          </p:cNvSpPr>
          <p:nvPr/>
        </p:nvSpPr>
        <p:spPr>
          <a:xfrm xmlns:a="http://schemas.openxmlformats.org/drawingml/2006/main">
            <a:off x="609600" y="2047875"/>
            <a:ext cx="6667500" cy="3714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Input distribution and sensor changes are monitored.</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Regional error rates are calculated periodically.</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New ground truth data is added to the evaluation pool.</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Threshold or model updates are recorded as version releases.</a:t>
            </a:r>
          </a:p>
          <a:p xmlns:a="http://schemas.openxmlformats.org/drawingml/2006/main">
            <a:pPr marL="215900" indent="-101600">
              <a:spcAft>
                <a:spcPts val="900"/>
              </a:spcAft>
              <a:buChar char="•"/>
              <a:defRPr sz="1500">
                <a:solidFill>
                  <a:srgbClr val="263238"/>
                </a:solidFill>
                <a:latin typeface="Aptos"/>
                <a:ea typeface="Aptos"/>
                <a:cs typeface="Aptos"/>
              </a:defRPr>
            </a:pPr>
            <a:r>
              <a:rPr sz="1500">
                <a:solidFill>
                  <a:srgbClr val="263238"/>
                </a:solidFill>
                <a:latin typeface="Aptos"/>
                <a:ea typeface="Aptos"/>
                <a:cs typeface="Aptos"/>
              </a:rPr>
              <a:t>Usage is halted when performance falls below the limit.</a:t>
            </a:r>
          </a:p>
        </p:txBody>
      </p:sp>
      <p:sp>
        <p:nvSpPr>
          <p:cNvPr id="10" name="Dikdörtgen: Köşeleri Yuvarlatılmış 9">
            <a:extLst xmlns:a="http://schemas.openxmlformats.org/drawingml/2006/main">
              <a:ext uri="{FF2B5EF4-FFF2-40B4-BE49-F238E27FC236}">
                <a16:creationId xmlns:a16="http://schemas.microsoft.com/office/drawing/2014/main" id="{EC7157FE-85D5-4170-82D5-4492C48D5AB9}"/>
              </a:ext>
            </a:extLst>
          </p:cNvPr>
          <p:cNvSpPr>
            <a:spLocks xmlns:a="http://schemas.openxmlformats.org/drawingml/2006/main" noGrp="1"/>
          </p:cNvSpPr>
          <p:nvPr/>
        </p:nvSpPr>
        <p:spPr>
          <a:xfrm xmlns:a="http://schemas.openxmlformats.org/drawingml/2006/main">
            <a:off x="7810500" y="2047875"/>
            <a:ext cx="3429000" cy="3667125"/>
          </a:xfrm>
          <a:prstGeom xmlns:a="http://schemas.openxmlformats.org/drawingml/2006/main" prst="roundRect">
            <a:avLst>
              <a:gd name="adj" fmla="val 3333"/>
            </a:avLst>
          </a:prstGeom>
          <a:solidFill xmlns:a="http://schemas.openxmlformats.org/drawingml/2006/main">
            <a:srgbClr val="F4F6F7"/>
          </a:solidFill>
          <a:ln xmlns:a="http://schemas.openxmlformats.org/drawingml/2006/main" w="9525">
            <a:solidFill>
              <a:srgbClr val="D7DDE0"/>
            </a:solidFill>
          </a:ln>
        </p:spPr>
        <p:txBody>
          <a:bodyPr xmlns:a="http://schemas.openxmlformats.org/drawingml/2006/main"/>
          <a:lstStyle xmlns:a="http://schemas.openxmlformats.org/drawingml/2006/main"/>
          <a:p xmlns:a="http://schemas.openxmlformats.org/drawingml/2006/main">
            <a:endParaRPr/>
          </a:p>
        </p:txBody>
      </p:sp>
      <p:sp>
        <p:nvSpPr>
          <p:cNvPr id="11" name="Dikdörtgen 10">
            <a:extLst xmlns:a="http://schemas.openxmlformats.org/drawingml/2006/main">
              <a:ext uri="{FF2B5EF4-FFF2-40B4-BE49-F238E27FC236}">
                <a16:creationId xmlns:a16="http://schemas.microsoft.com/office/drawing/2014/main" id="{BA1C458B-28C2-4C79-84D8-5B2F8A4B6BA8}"/>
              </a:ext>
            </a:extLst>
          </p:cNvPr>
          <p:cNvSpPr>
            <a:spLocks xmlns:a="http://schemas.openxmlformats.org/drawingml/2006/main" noGrp="1"/>
          </p:cNvSpPr>
          <p:nvPr/>
        </p:nvSpPr>
        <p:spPr>
          <a:xfrm xmlns:a="http://schemas.openxmlformats.org/drawingml/2006/main">
            <a:off x="8001000" y="2200275"/>
            <a:ext cx="3048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00" b="1">
                <a:solidFill>
                  <a:srgbClr val="067B9A"/>
                </a:solidFill>
                <a:latin typeface="Aptos"/>
                <a:ea typeface="Aptos"/>
                <a:cs typeface="Aptos"/>
              </a:defRPr>
            </a:pPr>
            <a:r>
              <a:rPr sz="900" b="1">
                <a:solidFill>
                  <a:srgbClr val="067B9A"/>
                </a:solidFill>
                <a:latin typeface="Aptos"/>
                <a:ea typeface="Aptos"/>
                <a:cs typeface="Aptos"/>
              </a:rPr>
              <a:t>EXPLANATION SCHEME</a:t>
            </a:r>
          </a:p>
        </p:txBody>
      </p:sp>
      <p:sp>
        <p:nvSpPr>
          <p:cNvPr id="12" name="Oval 11">
            <a:extLst xmlns:a="http://schemas.openxmlformats.org/drawingml/2006/main">
              <a:ext uri="{FF2B5EF4-FFF2-40B4-BE49-F238E27FC236}">
                <a16:creationId xmlns:a16="http://schemas.microsoft.com/office/drawing/2014/main" id="{191237E0-B9A3-44AD-85C3-570C3458298A}"/>
              </a:ext>
            </a:extLst>
          </p:cNvPr>
          <p:cNvSpPr>
            <a:spLocks xmlns:a="http://schemas.openxmlformats.org/drawingml/2006/main" noGrp="1"/>
          </p:cNvSpPr>
          <p:nvPr/>
        </p:nvSpPr>
        <p:spPr>
          <a:xfrm xmlns:a="http://schemas.openxmlformats.org/drawingml/2006/main">
            <a:off x="9096375" y="2695575"/>
            <a:ext cx="857250" cy="857250"/>
          </a:xfrm>
          <a:prstGeom xmlns:a="http://schemas.openxmlformats.org/drawingml/2006/main" prst="ellipse">
            <a:avLst/>
          </a:prstGeom>
          <a:solidFill xmlns:a="http://schemas.openxmlformats.org/drawingml/2006/main">
            <a:srgbClr val="FFF4CF"/>
          </a:solidFill>
          <a:ln xmlns:a="http://schemas.openxmlformats.org/drawingml/2006/main" w="9525">
            <a:solidFill>
              <a:srgbClr val="F4B400"/>
            </a:solidFill>
          </a:ln>
        </p:spPr>
        <p:txBody>
          <a:bodyPr xmlns:a="http://schemas.openxmlformats.org/drawingml/2006/main"/>
          <a:lstStyle xmlns:a="http://schemas.openxmlformats.org/drawingml/2006/main"/>
          <a:p xmlns:a="http://schemas.openxmlformats.org/drawingml/2006/main">
            <a:endParaRPr/>
          </a:p>
        </p:txBody>
      </p:sp>
      <p:sp>
        <p:nvSpPr>
          <p:cNvPr id="13" name="Dikdörtgen 12">
            <a:extLst xmlns:a="http://schemas.openxmlformats.org/drawingml/2006/main">
              <a:ext uri="{FF2B5EF4-FFF2-40B4-BE49-F238E27FC236}">
                <a16:creationId xmlns:a16="http://schemas.microsoft.com/office/drawing/2014/main" id="{A13052A9-E2B5-4E08-9958-588537C29AB2}"/>
              </a:ext>
            </a:extLst>
          </p:cNvPr>
          <p:cNvSpPr>
            <a:spLocks xmlns:a="http://schemas.openxmlformats.org/drawingml/2006/main" noGrp="1"/>
          </p:cNvSpPr>
          <p:nvPr/>
        </p:nvSpPr>
        <p:spPr>
          <a:xfrm xmlns:a="http://schemas.openxmlformats.org/drawingml/2006/main">
            <a:off x="9191625" y="2962275"/>
            <a:ext cx="666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65103"/>
          </a:bodyPr>
          <a:lstStyle xmlns:a="http://schemas.openxmlformats.org/drawingml/2006/main"/>
          <a:p xmlns:a="http://schemas.openxmlformats.org/drawingml/2006/main">
            <a:pPr>
              <a:buNone/>
              <a:defRPr sz="1125" b="1">
                <a:solidFill>
                  <a:srgbClr val="17324D"/>
                </a:solidFill>
                <a:latin typeface="Aptos"/>
                <a:ea typeface="Aptos"/>
                <a:cs typeface="Aptos"/>
              </a:defRPr>
            </a:pPr>
            <a:r>
              <a:rPr sz="1125" b="1">
                <a:solidFill>
                  <a:srgbClr val="17324D"/>
                </a:solidFill>
                <a:latin typeface="Aptos"/>
                <a:ea typeface="Aptos"/>
                <a:cs typeface="Aptos"/>
              </a:rPr>
              <a:t>QUESTION</a:t>
            </a:r>
          </a:p>
        </p:txBody>
      </p:sp>
      <p:sp>
        <p:nvSpPr>
          <p:cNvPr id="14" name="Dikdörtgen 13">
            <a:extLst xmlns:a="http://schemas.openxmlformats.org/drawingml/2006/main">
              <a:ext uri="{FF2B5EF4-FFF2-40B4-BE49-F238E27FC236}">
                <a16:creationId xmlns:a16="http://schemas.microsoft.com/office/drawing/2014/main" id="{508D216E-9840-403E-B4A6-D80A17902F90}"/>
              </a:ext>
            </a:extLst>
          </p:cNvPr>
          <p:cNvSpPr>
            <a:spLocks xmlns:a="http://schemas.openxmlformats.org/drawingml/2006/main" noGrp="1"/>
          </p:cNvSpPr>
          <p:nvPr/>
        </p:nvSpPr>
        <p:spPr>
          <a:xfrm xmlns:a="http://schemas.openxmlformats.org/drawingml/2006/main">
            <a:off x="83153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15" name="Dikdörtgen: Köşeleri Yuvarlatılmış 14">
            <a:extLst xmlns:a="http://schemas.openxmlformats.org/drawingml/2006/main">
              <a:ext uri="{FF2B5EF4-FFF2-40B4-BE49-F238E27FC236}">
                <a16:creationId xmlns:a16="http://schemas.microsoft.com/office/drawing/2014/main" id="{ACD74238-3359-4D88-A926-78EDCD01F223}"/>
              </a:ext>
            </a:extLst>
          </p:cNvPr>
          <p:cNvSpPr>
            <a:spLocks xmlns:a="http://schemas.openxmlformats.org/drawingml/2006/main" noGrp="1"/>
          </p:cNvSpPr>
          <p:nvPr/>
        </p:nvSpPr>
        <p:spPr>
          <a:xfrm xmlns:a="http://schemas.openxmlformats.org/drawingml/2006/main">
            <a:off x="8001000" y="4000500"/>
            <a:ext cx="971550" cy="1000125"/>
          </a:xfrm>
          <a:prstGeom xmlns:a="http://schemas.openxmlformats.org/drawingml/2006/main" prst="roundRect">
            <a:avLst>
              <a:gd name="adj" fmla="val 9804"/>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6" name="Dikdörtgen 15">
            <a:extLst xmlns:a="http://schemas.openxmlformats.org/drawingml/2006/main">
              <a:ext uri="{FF2B5EF4-FFF2-40B4-BE49-F238E27FC236}">
                <a16:creationId xmlns:a16="http://schemas.microsoft.com/office/drawing/2014/main" id="{BD925EEB-1AEF-4BA0-B04E-BD11E552E679}"/>
              </a:ext>
            </a:extLst>
          </p:cNvPr>
          <p:cNvSpPr>
            <a:spLocks xmlns:a="http://schemas.openxmlformats.org/drawingml/2006/main" noGrp="1"/>
          </p:cNvSpPr>
          <p:nvPr/>
        </p:nvSpPr>
        <p:spPr>
          <a:xfrm xmlns:a="http://schemas.openxmlformats.org/drawingml/2006/main">
            <a:off x="80867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7436"/>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Input distribution and sensor changes are monitored</a:t>
            </a:r>
          </a:p>
        </p:txBody>
      </p:sp>
      <p:sp>
        <p:nvSpPr>
          <p:cNvPr id="17" name="Dikdörtgen 16">
            <a:extLst xmlns:a="http://schemas.openxmlformats.org/drawingml/2006/main">
              <a:ext uri="{FF2B5EF4-FFF2-40B4-BE49-F238E27FC236}">
                <a16:creationId xmlns:a16="http://schemas.microsoft.com/office/drawing/2014/main" id="{69B76FE8-7EBA-4282-A346-87E970976F04}"/>
              </a:ext>
            </a:extLst>
          </p:cNvPr>
          <p:cNvSpPr>
            <a:spLocks xmlns:a="http://schemas.openxmlformats.org/drawingml/2006/main" noGrp="1"/>
          </p:cNvSpPr>
          <p:nvPr/>
        </p:nvSpPr>
        <p:spPr>
          <a:xfrm xmlns:a="http://schemas.openxmlformats.org/drawingml/2006/main">
            <a:off x="93440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18" name="Dikdörtgen: Köşeleri Yuvarlatılmış 17">
            <a:extLst xmlns:a="http://schemas.openxmlformats.org/drawingml/2006/main">
              <a:ext uri="{FF2B5EF4-FFF2-40B4-BE49-F238E27FC236}">
                <a16:creationId xmlns:a16="http://schemas.microsoft.com/office/drawing/2014/main" id="{239F9707-8E0D-4E6C-842A-26107EDA9260}"/>
              </a:ext>
            </a:extLst>
          </p:cNvPr>
          <p:cNvSpPr>
            <a:spLocks xmlns:a="http://schemas.openxmlformats.org/drawingml/2006/main" noGrp="1"/>
          </p:cNvSpPr>
          <p:nvPr/>
        </p:nvSpPr>
        <p:spPr>
          <a:xfrm xmlns:a="http://schemas.openxmlformats.org/drawingml/2006/main">
            <a:off x="9029700" y="4000500"/>
            <a:ext cx="971550" cy="1000125"/>
          </a:xfrm>
          <a:prstGeom xmlns:a="http://schemas.openxmlformats.org/drawingml/2006/main" prst="roundRect">
            <a:avLst>
              <a:gd name="adj" fmla="val 9804"/>
            </a:avLst>
          </a:prstGeom>
          <a:solidFill xmlns:a="http://schemas.openxmlformats.org/drawingml/2006/main">
            <a:srgbClr val="FFFFFF"/>
          </a:solidFill>
          <a:ln xmlns:a="http://schemas.openxmlformats.org/drawingml/2006/main" w="9525">
            <a:solidFill>
              <a:srgbClr val="CBD5DA"/>
            </a:solidFill>
          </a:ln>
        </p:spPr>
        <p:txBody>
          <a:bodyPr xmlns:a="http://schemas.openxmlformats.org/drawingml/2006/main"/>
          <a:lstStyle xmlns:a="http://schemas.openxmlformats.org/drawingml/2006/main"/>
          <a:p xmlns:a="http://schemas.openxmlformats.org/drawingml/2006/main">
            <a:endParaRPr/>
          </a:p>
        </p:txBody>
      </p:sp>
      <p:sp>
        <p:nvSpPr>
          <p:cNvPr id="19" name="Dikdörtgen 18">
            <a:extLst xmlns:a="http://schemas.openxmlformats.org/drawingml/2006/main">
              <a:ext uri="{FF2B5EF4-FFF2-40B4-BE49-F238E27FC236}">
                <a16:creationId xmlns:a16="http://schemas.microsoft.com/office/drawing/2014/main" id="{5F9676DF-40BA-402D-A160-A02A57C7E763}"/>
              </a:ext>
            </a:extLst>
          </p:cNvPr>
          <p:cNvSpPr>
            <a:spLocks xmlns:a="http://schemas.openxmlformats.org/drawingml/2006/main" noGrp="1"/>
          </p:cNvSpPr>
          <p:nvPr/>
        </p:nvSpPr>
        <p:spPr>
          <a:xfrm xmlns:a="http://schemas.openxmlformats.org/drawingml/2006/main">
            <a:off x="91154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7436"/>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Regional error rates are calculated periodically</a:t>
            </a:r>
          </a:p>
        </p:txBody>
      </p:sp>
      <p:sp>
        <p:nvSpPr>
          <p:cNvPr id="20" name="Dikdörtgen 19">
            <a:extLst xmlns:a="http://schemas.openxmlformats.org/drawingml/2006/main">
              <a:ext uri="{FF2B5EF4-FFF2-40B4-BE49-F238E27FC236}">
                <a16:creationId xmlns:a16="http://schemas.microsoft.com/office/drawing/2014/main" id="{40843F0E-EA29-4DBF-A230-367461CD45D2}"/>
              </a:ext>
            </a:extLst>
          </p:cNvPr>
          <p:cNvSpPr>
            <a:spLocks xmlns:a="http://schemas.openxmlformats.org/drawingml/2006/main" noGrp="1"/>
          </p:cNvSpPr>
          <p:nvPr/>
        </p:nvSpPr>
        <p:spPr>
          <a:xfrm xmlns:a="http://schemas.openxmlformats.org/drawingml/2006/main">
            <a:off x="10372725" y="35718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500" b="1">
                <a:solidFill>
                  <a:srgbClr val="F4B400"/>
                </a:solidFill>
                <a:latin typeface="Aptos"/>
                <a:ea typeface="Aptos"/>
                <a:cs typeface="Aptos"/>
              </a:defRPr>
            </a:pPr>
            <a:r>
              <a:rPr sz="1500" b="1">
                <a:solidFill>
                  <a:srgbClr val="F4B400"/>
                </a:solidFill>
                <a:latin typeface="Aptos"/>
                <a:ea typeface="Aptos"/>
                <a:cs typeface="Aptos"/>
              </a:rPr>
              <a:t>↓</a:t>
            </a:r>
          </a:p>
        </p:txBody>
      </p:sp>
      <p:sp>
        <p:nvSpPr>
          <p:cNvPr id="21" name="Dikdörtgen: Köşeleri Yuvarlatılmış 20">
            <a:extLst xmlns:a="http://schemas.openxmlformats.org/drawingml/2006/main">
              <a:ext uri="{FF2B5EF4-FFF2-40B4-BE49-F238E27FC236}">
                <a16:creationId xmlns:a16="http://schemas.microsoft.com/office/drawing/2014/main" id="{1DB0E992-4214-4541-AC0C-7C4DCF6B8BED}"/>
              </a:ext>
            </a:extLst>
          </p:cNvPr>
          <p:cNvSpPr>
            <a:spLocks xmlns:a="http://schemas.openxmlformats.org/drawingml/2006/main" noGrp="1"/>
          </p:cNvSpPr>
          <p:nvPr/>
        </p:nvSpPr>
        <p:spPr>
          <a:xfrm xmlns:a="http://schemas.openxmlformats.org/drawingml/2006/main">
            <a:off x="10058400" y="4000500"/>
            <a:ext cx="971550" cy="1000125"/>
          </a:xfrm>
          <a:prstGeom xmlns:a="http://schemas.openxmlformats.org/drawingml/2006/main" prst="roundRect">
            <a:avLst>
              <a:gd name="adj" fmla="val 9804"/>
            </a:avLst>
          </a:prstGeom>
          <a:solidFill xmlns:a="http://schemas.openxmlformats.org/drawingml/2006/main">
            <a:srgbClr val="EAF5F1"/>
          </a:solidFill>
          <a:ln xmlns:a="http://schemas.openxmlformats.org/drawingml/2006/main" w="9525">
            <a:solidFill>
              <a:srgbClr val="16885E"/>
            </a:solidFill>
          </a:ln>
        </p:spPr>
        <p:txBody>
          <a:bodyPr xmlns:a="http://schemas.openxmlformats.org/drawingml/2006/main"/>
          <a:lstStyle xmlns:a="http://schemas.openxmlformats.org/drawingml/2006/main"/>
          <a:p xmlns:a="http://schemas.openxmlformats.org/drawingml/2006/main">
            <a:endParaRPr/>
          </a:p>
        </p:txBody>
      </p:sp>
      <p:sp>
        <p:nvSpPr>
          <p:cNvPr id="22" name="Dikdörtgen 21">
            <a:extLst xmlns:a="http://schemas.openxmlformats.org/drawingml/2006/main">
              <a:ext uri="{FF2B5EF4-FFF2-40B4-BE49-F238E27FC236}">
                <a16:creationId xmlns:a16="http://schemas.microsoft.com/office/drawing/2014/main" id="{D06837C1-34F0-4F02-A446-CC8755747100}"/>
              </a:ext>
            </a:extLst>
          </p:cNvPr>
          <p:cNvSpPr>
            <a:spLocks xmlns:a="http://schemas.openxmlformats.org/drawingml/2006/main" noGrp="1"/>
          </p:cNvSpPr>
          <p:nvPr/>
        </p:nvSpPr>
        <p:spPr>
          <a:xfrm xmlns:a="http://schemas.openxmlformats.org/drawingml/2006/main">
            <a:off x="10144125" y="4171950"/>
            <a:ext cx="8001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77436"/>
          </a:bodyPr>
          <a:lstStyle xmlns:a="http://schemas.openxmlformats.org/drawingml/2006/main"/>
          <a:p xmlns:a="http://schemas.openxmlformats.org/drawingml/2006/main">
            <a:pPr>
              <a:buNone/>
              <a:defRPr sz="975" b="1">
                <a:solidFill>
                  <a:srgbClr val="263238"/>
                </a:solidFill>
                <a:latin typeface="Aptos"/>
                <a:ea typeface="Aptos"/>
                <a:cs typeface="Aptos"/>
              </a:defRPr>
            </a:pPr>
            <a:r>
              <a:rPr sz="975" b="1">
                <a:solidFill>
                  <a:srgbClr val="263238"/>
                </a:solidFill>
                <a:latin typeface="Aptos"/>
                <a:ea typeface="Aptos"/>
                <a:cs typeface="Aptos"/>
              </a:rPr>
              <a:t>New ground truth data is added to the evaluation pool…</a:t>
            </a:r>
          </a:p>
        </p:txBody>
      </p:sp>
      <p:sp>
        <p:nvSpPr>
          <p:cNvPr id="23" name="Dikdörtgen 22">
            <a:extLst xmlns:a="http://schemas.openxmlformats.org/drawingml/2006/main">
              <a:ext uri="{FF2B5EF4-FFF2-40B4-BE49-F238E27FC236}">
                <a16:creationId xmlns:a16="http://schemas.microsoft.com/office/drawing/2014/main" id="{67630792-2C0D-4F0A-8A6C-B95B0F4834DC}"/>
              </a:ext>
            </a:extLst>
          </p:cNvPr>
          <p:cNvSpPr>
            <a:spLocks xmlns:a="http://schemas.openxmlformats.org/drawingml/2006/main" noGrp="1"/>
          </p:cNvSpPr>
          <p:nvPr/>
        </p:nvSpPr>
        <p:spPr>
          <a:xfrm xmlns:a="http://schemas.openxmlformats.org/drawingml/2006/main">
            <a:off x="552450" y="6229350"/>
            <a:ext cx="11049000" cy="180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7037"/>
          </a:bodyPr>
          <a:lstStyle xmlns:a="http://schemas.openxmlformats.org/drawingml/2006/main"/>
          <a:p xmlns:a="http://schemas.openxmlformats.org/drawingml/2006/main">
            <a:pPr>
              <a:buNone/>
              <a:defRPr sz="675" b="0">
                <a:solidFill>
                  <a:srgbClr val="65737B"/>
                </a:solidFill>
                <a:latin typeface="Aptos"/>
                <a:ea typeface="Aptos"/>
                <a:cs typeface="Aptos"/>
              </a:defRPr>
            </a:pPr>
            <a:r>
              <a:rPr sz="675" b="0">
                <a:solidFill>
                  <a:srgbClr val="65737B"/>
                </a:solidFill>
                <a:latin typeface="Aptos"/>
                <a:ea typeface="Aptos"/>
                <a:cs typeface="Aptos"/>
              </a:rPr>
              <a:t>Source: https://arxiv.org/abs/2508.00858</a:t>
            </a:r>
          </a:p>
        </p:txBody>
      </p:sp>
    </p:spTree>
    <p:extLst>
      <p:ext uri="{BB962C8B-B14F-4D97-AF65-F5344CB8AC3E}">
        <p14:creationId xmlns:p14="http://schemas.microsoft.com/office/powerpoint/2010/main" val="554688086"/>
      </p:ext>
    </p:extLst>
  </p:cSld>
</p:sld>
</file>

<file path=ppt/slides/slide27.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5" name="Dikdörtgen 4">
            <a:extLst xmlns:a="http://schemas.openxmlformats.org/drawingml/2006/main">
              <a:ext uri="{FF2B5EF4-FFF2-40B4-BE49-F238E27FC236}">
                <a16:creationId xmlns:a16="http://schemas.microsoft.com/office/drawing/2014/main" id="{CB7E498C-B26B-41FD-B069-28C50BD3244D}"/>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27AD1114-15D9-4D3F-A913-B31C072CE5CE}"/>
              </a:ext>
            </a:extLst>
          </p:cNvPr>
          <p:cNvSpPr>
            <a:spLocks xmlns:a="http://schemas.openxmlformats.org/drawingml/2006/main" noGrp="1"/>
          </p:cNvSpPr>
          <p:nvPr/>
        </p:nvSpPr>
        <p:spPr>
          <a:xfrm xmlns:a="http://schemas.openxmlformats.org/drawingml/2006/main">
            <a:off x="742950" y="1095375"/>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975" b="1">
                <a:solidFill>
                  <a:srgbClr val="F4B400"/>
                </a:solidFill>
                <a:latin typeface="Aptos"/>
                <a:ea typeface="Aptos"/>
                <a:cs typeface="Aptos"/>
              </a:defRPr>
            </a:pPr>
            <a:r>
              <a:rPr sz="975" b="1">
                <a:solidFill>
                  <a:srgbClr val="F4B400"/>
                </a:solidFill>
                <a:latin typeface="Aptos"/>
                <a:ea typeface="Aptos"/>
                <a:cs typeface="Aptos"/>
              </a:rPr>
              <a:t>GUIDED EXERCISE</a:t>
            </a:r>
          </a:p>
        </p:txBody>
      </p:sp>
      <p:sp>
        <p:nvSpPr>
          <p:cNvPr id="3" name="Dikdörtgen 2">
            <a:extLst xmlns:a="http://schemas.openxmlformats.org/drawingml/2006/main">
              <a:ext uri="{FF2B5EF4-FFF2-40B4-BE49-F238E27FC236}">
                <a16:creationId xmlns:a16="http://schemas.microsoft.com/office/drawing/2014/main" id="{57098F67-6633-42EA-BA20-ED79B5D1563B}"/>
              </a:ext>
            </a:extLst>
          </p:cNvPr>
          <p:cNvSpPr>
            <a:spLocks xmlns:a="http://schemas.openxmlformats.org/drawingml/2006/main" noGrp="1"/>
          </p:cNvSpPr>
          <p:nvPr/>
        </p:nvSpPr>
        <p:spPr>
          <a:xfrm xmlns:a="http://schemas.openxmlformats.org/drawingml/2006/main">
            <a:off x="742950" y="1714500"/>
            <a:ext cx="9906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3150" b="1">
                <a:solidFill>
                  <a:srgbClr val="FFFFFF"/>
                </a:solidFill>
                <a:latin typeface="Aptos"/>
                <a:ea typeface="Aptos"/>
                <a:cs typeface="Aptos"/>
              </a:defRPr>
            </a:pPr>
            <a:r>
              <a:rPr sz="3150" b="1">
                <a:solidFill>
                  <a:srgbClr val="FFFFFF"/>
                </a:solidFill>
                <a:latin typeface="Aptos"/>
                <a:ea typeface="Aptos"/>
                <a:cs typeface="Aptos"/>
              </a:rPr>
              <a:t>Responsible GeoAI audit lab</a:t>
            </a:r>
          </a:p>
        </p:txBody>
      </p:sp>
      <p:sp>
        <p:nvSpPr>
          <p:cNvPr id="4" name="Dikdörtgen 3">
            <a:extLst xmlns:a="http://schemas.openxmlformats.org/drawingml/2006/main">
              <a:ext uri="{FF2B5EF4-FFF2-40B4-BE49-F238E27FC236}">
                <a16:creationId xmlns:a16="http://schemas.microsoft.com/office/drawing/2014/main" id="{5A13C2AD-5430-4B98-9CCD-4C06E87A3B8B}"/>
              </a:ext>
            </a:extLst>
          </p:cNvPr>
          <p:cNvSpPr>
            <a:spLocks xmlns:a="http://schemas.openxmlformats.org/drawingml/2006/main" noGrp="1"/>
          </p:cNvSpPr>
          <p:nvPr/>
        </p:nvSpPr>
        <p:spPr>
          <a:xfrm xmlns:a="http://schemas.openxmlformats.org/drawingml/2006/main">
            <a:off x="742950" y="3095625"/>
            <a:ext cx="9810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650" b="0">
                <a:solidFill>
                  <a:srgbClr val="D5DADD"/>
                </a:solidFill>
                <a:latin typeface="Aptos"/>
                <a:ea typeface="Aptos"/>
                <a:cs typeface="Aptos"/>
              </a:defRPr>
            </a:pPr>
            <a:r>
              <a:rPr sz="1650" b="0">
                <a:solidFill>
                  <a:srgbClr val="D5DADD"/>
                </a:solidFill>
                <a:latin typeface="Aptos"/>
                <a:ea typeface="Aptos"/>
                <a:cs typeface="Aptos"/>
              </a:rPr>
              <a:t>Prepare a pre-deployment audit file for a pre-trained image model or spatial prediction model.</a:t>
            </a:r>
          </a:p>
        </p:txBody>
      </p:sp>
    </p:spTree>
    <p:extLst>
      <p:ext uri="{BB962C8B-B14F-4D97-AF65-F5344CB8AC3E}">
        <p14:creationId xmlns:p14="http://schemas.microsoft.com/office/powerpoint/2010/main" val="1146852933"/>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Dikdörtgen 8">
            <a:extLst xmlns:a="http://schemas.openxmlformats.org/drawingml/2006/main">
              <a:ext uri="{FF2B5EF4-FFF2-40B4-BE49-F238E27FC236}">
                <a16:creationId xmlns:a16="http://schemas.microsoft.com/office/drawing/2014/main" id="{E90A6C45-64B6-4DBC-BC8B-DCE47C1DD121}"/>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7F027160-ED87-4665-83B8-325BF4F00D96}"/>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Lab scenario</a:t>
            </a:r>
          </a:p>
        </p:txBody>
      </p:sp>
      <p:sp>
        <p:nvSpPr>
          <p:cNvPr id="3" name="Dikdörtgen 2">
            <a:extLst xmlns:a="http://schemas.openxmlformats.org/drawingml/2006/main">
              <a:ext uri="{FF2B5EF4-FFF2-40B4-BE49-F238E27FC236}">
                <a16:creationId xmlns:a16="http://schemas.microsoft.com/office/drawing/2014/main" id="{C3444203-0A15-40A9-B155-8B3B17BF4FF3}"/>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EXERCISE</a:t>
            </a:r>
          </a:p>
        </p:txBody>
      </p:sp>
      <p:sp>
        <p:nvSpPr>
          <p:cNvPr id="4" name="Dikdörtgen 3">
            <a:extLst xmlns:a="http://schemas.openxmlformats.org/drawingml/2006/main">
              <a:ext uri="{FF2B5EF4-FFF2-40B4-BE49-F238E27FC236}">
                <a16:creationId xmlns:a16="http://schemas.microsoft.com/office/drawing/2014/main" id="{0E376FC5-2073-4E13-A2A4-0C946179CD30}"/>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283A6260-F90C-45EE-9ACE-A6AB34648234}"/>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2D10EBD0-18EE-49B3-B2D5-1A96A187ABF3}"/>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45DEF92B-5A37-4251-83FC-A0BD739B36B6}"/>
              </a:ext>
            </a:extLst>
          </p:cNvPr>
          <p:cNvSpPr>
            <a:spLocks xmlns:a="http://schemas.openxmlformats.org/drawingml/2006/main" noGrp="1"/>
          </p:cNvSpPr>
          <p:nvPr/>
        </p:nvSpPr>
        <p:spPr>
          <a:xfrm xmlns:a="http://schemas.openxmlformats.org/drawingml/2006/main">
            <a:off x="714375" y="1524000"/>
            <a:ext cx="10287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025" b="1">
                <a:solidFill>
                  <a:srgbClr val="17324D"/>
                </a:solidFill>
                <a:latin typeface="Aptos"/>
                <a:ea typeface="Aptos"/>
                <a:cs typeface="Aptos"/>
              </a:defRPr>
            </a:pPr>
            <a:r>
              <a:rPr sz="2025" b="1">
                <a:solidFill>
                  <a:srgbClr val="17324D"/>
                </a:solidFill>
                <a:latin typeface="Aptos"/>
                <a:ea typeface="Aptos"/>
                <a:cs typeface="Aptos"/>
              </a:rPr>
              <a:t>Prepare a pre-deployment audit file for a pre-trained image model or spatial prediction model.</a:t>
            </a:r>
          </a:p>
        </p:txBody>
      </p:sp>
      <p:sp>
        <p:nvSpPr>
          <p:cNvPr id="8" name="Dikdörtgen 7">
            <a:extLst xmlns:a="http://schemas.openxmlformats.org/drawingml/2006/main">
              <a:ext uri="{FF2B5EF4-FFF2-40B4-BE49-F238E27FC236}">
                <a16:creationId xmlns:a16="http://schemas.microsoft.com/office/drawing/2014/main" id="{3D3432F9-EE33-4160-AD6D-E0257DF5C13D}"/>
              </a:ext>
            </a:extLst>
          </p:cNvPr>
          <p:cNvSpPr>
            <a:spLocks xmlns:a="http://schemas.openxmlformats.org/drawingml/2006/main" noGrp="1"/>
          </p:cNvSpPr>
          <p:nvPr/>
        </p:nvSpPr>
        <p:spPr>
          <a:xfrm xmlns:a="http://schemas.openxmlformats.org/drawingml/2006/main">
            <a:off x="809625" y="2857500"/>
            <a:ext cx="95250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Specify the study area and unit of analysis.</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Define the decision-maker and the expected output.</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Establish a consistent chain between data, method, and validation.</a:t>
            </a:r>
          </a:p>
        </p:txBody>
      </p:sp>
    </p:spTree>
    <p:extLst>
      <p:ext uri="{BB962C8B-B14F-4D97-AF65-F5344CB8AC3E}">
        <p14:creationId xmlns:p14="http://schemas.microsoft.com/office/powerpoint/2010/main" val="46007014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Dikdörtgen 8">
            <a:extLst xmlns:a="http://schemas.openxmlformats.org/drawingml/2006/main">
              <a:ext uri="{FF2B5EF4-FFF2-40B4-BE49-F238E27FC236}">
                <a16:creationId xmlns:a16="http://schemas.microsoft.com/office/drawing/2014/main" id="{8A61AC11-F499-4371-9E74-64C5BC044368}"/>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0944D36D-8FFD-48B8-A10E-8449FB409B53}"/>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Laboratory procedure steps</a:t>
            </a:r>
          </a:p>
        </p:txBody>
      </p:sp>
      <p:sp>
        <p:nvSpPr>
          <p:cNvPr id="3" name="Dikdörtgen 2">
            <a:extLst xmlns:a="http://schemas.openxmlformats.org/drawingml/2006/main">
              <a:ext uri="{FF2B5EF4-FFF2-40B4-BE49-F238E27FC236}">
                <a16:creationId xmlns:a16="http://schemas.microsoft.com/office/drawing/2014/main" id="{796C1D35-C17A-4D29-9F38-ADB45FBB97DB}"/>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EXERCISE</a:t>
            </a:r>
          </a:p>
        </p:txBody>
      </p:sp>
      <p:sp>
        <p:nvSpPr>
          <p:cNvPr id="4" name="Dikdörtgen 3">
            <a:extLst xmlns:a="http://schemas.openxmlformats.org/drawingml/2006/main">
              <a:ext uri="{FF2B5EF4-FFF2-40B4-BE49-F238E27FC236}">
                <a16:creationId xmlns:a16="http://schemas.microsoft.com/office/drawing/2014/main" id="{F3E51C50-1B16-4B08-89C0-093C8505D3A8}"/>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4F3FE8E3-6DE0-4B51-8D97-979A68D45F06}"/>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9B2C8386-6E0C-4364-B878-C60BAA375929}"/>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FA48F609-A8E9-4240-A13B-A3903AA5785C}"/>
              </a:ext>
            </a:extLst>
          </p:cNvPr>
          <p:cNvSpPr>
            <a:spLocks xmlns:a="http://schemas.openxmlformats.org/drawingml/2006/main" noGrp="1"/>
          </p:cNvSpPr>
          <p:nvPr/>
        </p:nvSpPr>
        <p:spPr>
          <a:xfrm xmlns:a="http://schemas.openxmlformats.org/drawingml/2006/main">
            <a:off x="714375" y="1381125"/>
            <a:ext cx="10287000" cy="433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Investigate the source model's pre-training data, sensor, and geographic scope.</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Document the risks of misalignment with the local task and domain shift.</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Plan for at least two explanations and one uncertainty output.</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Define controls for regional performance, privacy, and human oversight.</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Determine usage authorization, monitoring thresholds, and the party responsible for updates.</a:t>
            </a:r>
          </a:p>
        </p:txBody>
      </p:sp>
      <p:sp>
        <p:nvSpPr>
          <p:cNvPr id="8" name="Dikdörtgen 7">
            <a:extLst xmlns:a="http://schemas.openxmlformats.org/drawingml/2006/main">
              <a:ext uri="{FF2B5EF4-FFF2-40B4-BE49-F238E27FC236}">
                <a16:creationId xmlns:a16="http://schemas.microsoft.com/office/drawing/2014/main" id="{A2CF104B-BC62-4AC4-8BEA-DEBA9893B4D6}"/>
              </a:ext>
            </a:extLst>
          </p:cNvPr>
          <p:cNvSpPr>
            <a:spLocks xmlns:a="http://schemas.openxmlformats.org/drawingml/2006/main" noGrp="1"/>
          </p:cNvSpPr>
          <p:nvPr/>
        </p:nvSpPr>
        <p:spPr>
          <a:xfrm xmlns:a="http://schemas.openxmlformats.org/drawingml/2006/main">
            <a:off x="714375" y="5905500"/>
            <a:ext cx="1028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275" b="1">
                <a:solidFill>
                  <a:srgbClr val="B83B3B"/>
                </a:solidFill>
                <a:latin typeface="Aptos"/>
                <a:ea typeface="Aptos"/>
                <a:cs typeface="Aptos"/>
              </a:defRPr>
            </a:pPr>
            <a:r>
              <a:rPr sz="1275" b="1">
                <a:solidFill>
                  <a:srgbClr val="B83B3B"/>
                </a:solidFill>
                <a:latin typeface="Aptos"/>
                <a:ea typeface="Aptos"/>
                <a:cs typeface="Aptos"/>
              </a:rPr>
              <a:t>Screenshots or evidence from the geoprocessing history must be saved for each step.</a:t>
            </a:r>
          </a:p>
        </p:txBody>
      </p:sp>
    </p:spTree>
    <p:extLst>
      <p:ext uri="{BB962C8B-B14F-4D97-AF65-F5344CB8AC3E}">
        <p14:creationId xmlns:p14="http://schemas.microsoft.com/office/powerpoint/2010/main" val="1580948993"/>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ikdörtgen 7">
            <a:extLst xmlns:a="http://schemas.openxmlformats.org/drawingml/2006/main">
              <a:ext uri="{FF2B5EF4-FFF2-40B4-BE49-F238E27FC236}">
                <a16:creationId xmlns:a16="http://schemas.microsoft.com/office/drawing/2014/main" id="{863F13FA-5F4E-46C4-9D8C-0C621DA630F1}"/>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BE1DBA64-8DEE-42B1-813C-44DAAA4B747B}"/>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Laboratory quality control</a:t>
            </a:r>
          </a:p>
        </p:txBody>
      </p:sp>
      <p:sp>
        <p:nvSpPr>
          <p:cNvPr id="3" name="Dikdörtgen 2">
            <a:extLst xmlns:a="http://schemas.openxmlformats.org/drawingml/2006/main">
              <a:ext uri="{FF2B5EF4-FFF2-40B4-BE49-F238E27FC236}">
                <a16:creationId xmlns:a16="http://schemas.microsoft.com/office/drawing/2014/main" id="{FCB9EE61-9F13-4144-9E60-8920FCFA6B0C}"/>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EXERCISE</a:t>
            </a:r>
          </a:p>
        </p:txBody>
      </p:sp>
      <p:sp>
        <p:nvSpPr>
          <p:cNvPr id="4" name="Dikdörtgen 3">
            <a:extLst xmlns:a="http://schemas.openxmlformats.org/drawingml/2006/main">
              <a:ext uri="{FF2B5EF4-FFF2-40B4-BE49-F238E27FC236}">
                <a16:creationId xmlns:a16="http://schemas.microsoft.com/office/drawing/2014/main" id="{7D621983-271C-4F0A-A325-059C48B07CE8}"/>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78321334-800A-4025-9A3C-B3A18864CE14}"/>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7418CFB7-213B-4E0F-A293-2BBBA2C655E4}"/>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0B417806-6D7C-44D2-BC00-39EFD75DB5B5}"/>
              </a:ext>
            </a:extLst>
          </p:cNvPr>
          <p:cNvSpPr>
            <a:spLocks xmlns:a="http://schemas.openxmlformats.org/drawingml/2006/main" noGrp="1"/>
          </p:cNvSpPr>
          <p:nvPr/>
        </p:nvSpPr>
        <p:spPr>
          <a:xfrm xmlns:a="http://schemas.openxmlformats.org/drawingml/2006/main">
            <a:off x="714375" y="1381125"/>
            <a:ext cx="10287000" cy="409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Have the date, coordinate system, and resolution of the input data been recorded?</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Are the training and test data geographically or temporally independent?</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Have the tool parameters and random seed been recorded?</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Has the result been verified using quantitative metrics and a map?</a:t>
            </a:r>
          </a:p>
          <a:p xmlns:a="http://schemas.openxmlformats.org/drawingml/2006/main">
            <a:pPr marL="215900" indent="-101600">
              <a:spcAft>
                <a:spcPts val="900"/>
              </a:spcAft>
              <a:buChar char="•"/>
              <a:defRPr sz="1575">
                <a:solidFill>
                  <a:srgbClr val="263238"/>
                </a:solidFill>
                <a:latin typeface="Aptos"/>
                <a:ea typeface="Aptos"/>
                <a:cs typeface="Aptos"/>
              </a:defRPr>
            </a:pPr>
            <a:r>
              <a:rPr sz="1575">
                <a:solidFill>
                  <a:srgbClr val="263238"/>
                </a:solidFill>
                <a:latin typeface="Aptos"/>
                <a:ea typeface="Aptos"/>
                <a:cs typeface="Aptos"/>
              </a:rPr>
              <a:t>Have limitations and usage constraints been explained?</a:t>
            </a:r>
          </a:p>
        </p:txBody>
      </p:sp>
    </p:spTree>
    <p:extLst>
      <p:ext uri="{BB962C8B-B14F-4D97-AF65-F5344CB8AC3E}">
        <p14:creationId xmlns:p14="http://schemas.microsoft.com/office/powerpoint/2010/main" val="2009933412"/>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Dikdörtgen 8">
            <a:extLst xmlns:a="http://schemas.openxmlformats.org/drawingml/2006/main">
              <a:ext uri="{FF2B5EF4-FFF2-40B4-BE49-F238E27FC236}">
                <a16:creationId xmlns:a16="http://schemas.microsoft.com/office/drawing/2014/main" id="{F83895CE-BB54-4F8B-A2CA-9A2B75051EFB}"/>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02C350D1-C9F6-46A7-9200-D52CA4C95821}"/>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Lab submission package</a:t>
            </a:r>
          </a:p>
        </p:txBody>
      </p:sp>
      <p:sp>
        <p:nvSpPr>
          <p:cNvPr id="3" name="Dikdörtgen 2">
            <a:extLst xmlns:a="http://schemas.openxmlformats.org/drawingml/2006/main">
              <a:ext uri="{FF2B5EF4-FFF2-40B4-BE49-F238E27FC236}">
                <a16:creationId xmlns:a16="http://schemas.microsoft.com/office/drawing/2014/main" id="{C27542E4-EE0E-43AE-88D4-33FD799EE3EE}"/>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EXERCISE</a:t>
            </a:r>
          </a:p>
        </p:txBody>
      </p:sp>
      <p:sp>
        <p:nvSpPr>
          <p:cNvPr id="4" name="Dikdörtgen 3">
            <a:extLst xmlns:a="http://schemas.openxmlformats.org/drawingml/2006/main">
              <a:ext uri="{FF2B5EF4-FFF2-40B4-BE49-F238E27FC236}">
                <a16:creationId xmlns:a16="http://schemas.microsoft.com/office/drawing/2014/main" id="{33F03B9E-D273-48F1-B385-9F70D1F276BB}"/>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05335189-7465-4FC8-90F1-A0C7B4172F03}"/>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1302298D-99B0-4531-88FC-7EC3C603E948}"/>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C9156C0C-592C-40B9-9AE3-F96B2A999BF3}"/>
              </a:ext>
            </a:extLst>
          </p:cNvPr>
          <p:cNvSpPr>
            <a:spLocks xmlns:a="http://schemas.openxmlformats.org/drawingml/2006/main" noGrp="1"/>
          </p:cNvSpPr>
          <p:nvPr/>
        </p:nvSpPr>
        <p:spPr>
          <a:xfrm xmlns:a="http://schemas.openxmlformats.org/drawingml/2006/main">
            <a:off x="714375" y="1428750"/>
            <a:ext cx="10287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025" b="1">
                <a:solidFill>
                  <a:srgbClr val="17324D"/>
                </a:solidFill>
                <a:latin typeface="Aptos"/>
                <a:ea typeface="Aptos"/>
                <a:cs typeface="Aptos"/>
              </a:defRPr>
            </a:pPr>
            <a:r>
              <a:rPr sz="2025" b="1">
                <a:solidFill>
                  <a:srgbClr val="17324D"/>
                </a:solidFill>
                <a:latin typeface="Aptos"/>
                <a:ea typeface="Aptos"/>
                <a:cs typeface="Aptos"/>
              </a:rPr>
              <a:t>Model card, risk matrix, validation plan, and human oversight workflow</a:t>
            </a:r>
          </a:p>
        </p:txBody>
      </p:sp>
      <p:sp>
        <p:nvSpPr>
          <p:cNvPr id="8" name="Dikdörtgen 7">
            <a:extLst xmlns:a="http://schemas.openxmlformats.org/drawingml/2006/main">
              <a:ext uri="{FF2B5EF4-FFF2-40B4-BE49-F238E27FC236}">
                <a16:creationId xmlns:a16="http://schemas.microsoft.com/office/drawing/2014/main" id="{CF86984F-B5B4-49F9-9F21-9499BE26BB00}"/>
              </a:ext>
            </a:extLst>
          </p:cNvPr>
          <p:cNvSpPr>
            <a:spLocks xmlns:a="http://schemas.openxmlformats.org/drawingml/2006/main" noGrp="1"/>
          </p:cNvSpPr>
          <p:nvPr/>
        </p:nvSpPr>
        <p:spPr>
          <a:xfrm xmlns:a="http://schemas.openxmlformats.org/drawingml/2006/main">
            <a:off x="762000" y="2809875"/>
            <a:ext cx="95250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Map or model output</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Description of data and methods</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Validation evidence</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Interpretation of errors or uncertainty</a:t>
            </a:r>
          </a:p>
          <a:p xmlns:a="http://schemas.openxmlformats.org/drawingml/2006/main">
            <a:pPr marL="215900" indent="-101600">
              <a:spcAft>
                <a:spcPts val="900"/>
              </a:spcAft>
              <a:buChar char="•"/>
              <a:defRPr sz="1650">
                <a:solidFill>
                  <a:srgbClr val="263238"/>
                </a:solidFill>
                <a:latin typeface="Aptos"/>
                <a:ea typeface="Aptos"/>
                <a:cs typeface="Aptos"/>
              </a:defRPr>
            </a:pPr>
            <a:r>
              <a:rPr sz="1650">
                <a:solidFill>
                  <a:srgbClr val="263238"/>
                </a:solidFill>
                <a:latin typeface="Aptos"/>
                <a:ea typeface="Aptos"/>
                <a:cs typeface="Aptos"/>
              </a:rPr>
              <a:t>References and brief usage constraints</a:t>
            </a:r>
          </a:p>
        </p:txBody>
      </p:sp>
    </p:spTree>
    <p:extLst>
      <p:ext uri="{BB962C8B-B14F-4D97-AF65-F5344CB8AC3E}">
        <p14:creationId xmlns:p14="http://schemas.microsoft.com/office/powerpoint/2010/main" val="86285240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Dikdörtgen 19">
            <a:extLst xmlns:a="http://schemas.openxmlformats.org/drawingml/2006/main">
              <a:ext uri="{FF2B5EF4-FFF2-40B4-BE49-F238E27FC236}">
                <a16:creationId xmlns:a16="http://schemas.microsoft.com/office/drawing/2014/main" id="{67E1F70D-7F71-4445-AABD-4FC0A5DC0F02}"/>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5430E06D-64E0-4A38-816F-33AD5EB46EAE}"/>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End-of-lesson check 1</a:t>
            </a:r>
          </a:p>
        </p:txBody>
      </p:sp>
      <p:sp>
        <p:nvSpPr>
          <p:cNvPr id="3" name="Dikdörtgen 2">
            <a:extLst xmlns:a="http://schemas.openxmlformats.org/drawingml/2006/main">
              <a:ext uri="{FF2B5EF4-FFF2-40B4-BE49-F238E27FC236}">
                <a16:creationId xmlns:a16="http://schemas.microsoft.com/office/drawing/2014/main" id="{8B7A7C4A-3D7D-4176-B08D-C385A62408B6}"/>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ASSESSMENT</a:t>
            </a:r>
          </a:p>
        </p:txBody>
      </p:sp>
      <p:sp>
        <p:nvSpPr>
          <p:cNvPr id="4" name="Dikdörtgen 3">
            <a:extLst xmlns:a="http://schemas.openxmlformats.org/drawingml/2006/main">
              <a:ext uri="{FF2B5EF4-FFF2-40B4-BE49-F238E27FC236}">
                <a16:creationId xmlns:a16="http://schemas.microsoft.com/office/drawing/2014/main" id="{58C31C15-A71E-4901-9DAC-892906043D24}"/>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0911BB64-8548-4262-862D-A8E86423EE35}"/>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AE272299-BF93-49F7-9B5B-69CDEE6D9DA1}"/>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C1ACF02A-D882-42E0-9C4F-368FAEB51FA1}"/>
              </a:ext>
            </a:extLst>
          </p:cNvPr>
          <p:cNvSpPr>
            <a:spLocks xmlns:a="http://schemas.openxmlformats.org/drawingml/2006/main" noGrp="1"/>
          </p:cNvSpPr>
          <p:nvPr/>
        </p:nvSpPr>
        <p:spPr>
          <a:xfrm xmlns:a="http://schemas.openxmlformats.org/drawingml/2006/main">
            <a:off x="685800" y="1143000"/>
            <a:ext cx="1066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875" b="1">
                <a:solidFill>
                  <a:srgbClr val="111111"/>
                </a:solidFill>
                <a:latin typeface="Aptos"/>
                <a:ea typeface="Aptos"/>
                <a:cs typeface="Aptos"/>
              </a:defRPr>
            </a:pPr>
            <a:r>
              <a:rPr sz="1875" b="1">
                <a:solidFill>
                  <a:srgbClr val="111111"/>
                </a:solidFill>
                <a:latin typeface="Aptos"/>
                <a:ea typeface="Aptos"/>
                <a:cs typeface="Aptos"/>
              </a:rPr>
              <a:t>What does adapting a foundation model to a downstream task entail?</a:t>
            </a:r>
          </a:p>
        </p:txBody>
      </p:sp>
      <p:sp>
        <p:nvSpPr>
          <p:cNvPr id="8" name="Dikdörtgen: Köşeleri Yuvarlatılmış 7">
            <a:extLst xmlns:a="http://schemas.openxmlformats.org/drawingml/2006/main">
              <a:ext uri="{FF2B5EF4-FFF2-40B4-BE49-F238E27FC236}">
                <a16:creationId xmlns:a16="http://schemas.microsoft.com/office/drawing/2014/main" id="{5B6EB9BF-D763-4F9B-9DA7-1D4E63829A18}"/>
              </a:ext>
            </a:extLst>
          </p:cNvPr>
          <p:cNvSpPr>
            <a:spLocks xmlns:a="http://schemas.openxmlformats.org/drawingml/2006/main" noGrp="1"/>
          </p:cNvSpPr>
          <p:nvPr/>
        </p:nvSpPr>
        <p:spPr>
          <a:xfrm xmlns:a="http://schemas.openxmlformats.org/drawingml/2006/main">
            <a:off x="857250" y="219075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0737E169-DAD6-4F78-BF87-419CF6CCD67D}"/>
              </a:ext>
            </a:extLst>
          </p:cNvPr>
          <p:cNvSpPr>
            <a:spLocks xmlns:a="http://schemas.openxmlformats.org/drawingml/2006/main" noGrp="1"/>
          </p:cNvSpPr>
          <p:nvPr/>
        </p:nvSpPr>
        <p:spPr>
          <a:xfrm xmlns:a="http://schemas.openxmlformats.org/drawingml/2006/main">
            <a:off x="1066800" y="229552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A</a:t>
            </a:r>
          </a:p>
        </p:txBody>
      </p:sp>
      <p:sp>
        <p:nvSpPr>
          <p:cNvPr id="10" name="Dikdörtgen 9">
            <a:extLst xmlns:a="http://schemas.openxmlformats.org/drawingml/2006/main">
              <a:ext uri="{FF2B5EF4-FFF2-40B4-BE49-F238E27FC236}">
                <a16:creationId xmlns:a16="http://schemas.microsoft.com/office/drawing/2014/main" id="{867A0403-4489-44F2-819B-32CC418CD8AB}"/>
              </a:ext>
            </a:extLst>
          </p:cNvPr>
          <p:cNvSpPr>
            <a:spLocks xmlns:a="http://schemas.openxmlformats.org/drawingml/2006/main" noGrp="1"/>
          </p:cNvSpPr>
          <p:nvPr/>
        </p:nvSpPr>
        <p:spPr>
          <a:xfrm xmlns:a="http://schemas.openxmlformats.org/drawingml/2006/main">
            <a:off x="1666875" y="22764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Changing the map's color</a:t>
            </a:r>
          </a:p>
        </p:txBody>
      </p:sp>
      <p:sp>
        <p:nvSpPr>
          <p:cNvPr id="11" name="Dikdörtgen: Köşeleri Yuvarlatılmış 10">
            <a:extLst xmlns:a="http://schemas.openxmlformats.org/drawingml/2006/main">
              <a:ext uri="{FF2B5EF4-FFF2-40B4-BE49-F238E27FC236}">
                <a16:creationId xmlns:a16="http://schemas.microsoft.com/office/drawing/2014/main" id="{1164D9B3-A027-48A4-B7FF-E6059E3D21B9}"/>
              </a:ext>
            </a:extLst>
          </p:cNvPr>
          <p:cNvSpPr>
            <a:spLocks xmlns:a="http://schemas.openxmlformats.org/drawingml/2006/main" noGrp="1"/>
          </p:cNvSpPr>
          <p:nvPr/>
        </p:nvSpPr>
        <p:spPr>
          <a:xfrm xmlns:a="http://schemas.openxmlformats.org/drawingml/2006/main">
            <a:off x="857250" y="2933700"/>
            <a:ext cx="10382250" cy="542925"/>
          </a:xfrm>
          <a:prstGeom xmlns:a="http://schemas.openxmlformats.org/drawingml/2006/main" prst="roundRect">
            <a:avLst>
              <a:gd name="adj" fmla="val 17544"/>
            </a:avLst>
          </a:prstGeom>
          <a:solidFill xmlns:a="http://schemas.openxmlformats.org/drawingml/2006/main">
            <a:srgbClr val="EAF5F1"/>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Dikdörtgen 11">
            <a:extLst xmlns:a="http://schemas.openxmlformats.org/drawingml/2006/main">
              <a:ext uri="{FF2B5EF4-FFF2-40B4-BE49-F238E27FC236}">
                <a16:creationId xmlns:a16="http://schemas.microsoft.com/office/drawing/2014/main" id="{CD2E6BD3-A08F-411E-895F-94BC4EAEE974}"/>
              </a:ext>
            </a:extLst>
          </p:cNvPr>
          <p:cNvSpPr>
            <a:spLocks xmlns:a="http://schemas.openxmlformats.org/drawingml/2006/main" noGrp="1"/>
          </p:cNvSpPr>
          <p:nvPr/>
        </p:nvSpPr>
        <p:spPr>
          <a:xfrm xmlns:a="http://schemas.openxmlformats.org/drawingml/2006/main">
            <a:off x="1066800" y="303847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16885E"/>
                </a:solidFill>
                <a:latin typeface="Aptos"/>
                <a:ea typeface="Aptos"/>
                <a:cs typeface="Aptos"/>
              </a:defRPr>
            </a:pPr>
            <a:r>
              <a:rPr sz="1350" b="1">
                <a:solidFill>
                  <a:srgbClr val="16885E"/>
                </a:solidFill>
                <a:latin typeface="Aptos"/>
                <a:ea typeface="Aptos"/>
                <a:cs typeface="Aptos"/>
              </a:rPr>
              <a:t>B</a:t>
            </a:r>
          </a:p>
        </p:txBody>
      </p:sp>
      <p:sp>
        <p:nvSpPr>
          <p:cNvPr id="13" name="Dikdörtgen 12">
            <a:extLst xmlns:a="http://schemas.openxmlformats.org/drawingml/2006/main">
              <a:ext uri="{FF2B5EF4-FFF2-40B4-BE49-F238E27FC236}">
                <a16:creationId xmlns:a16="http://schemas.microsoft.com/office/drawing/2014/main" id="{2ED8F756-40BD-4EFA-89E2-A636296A5EFF}"/>
              </a:ext>
            </a:extLst>
          </p:cNvPr>
          <p:cNvSpPr>
            <a:spLocks xmlns:a="http://schemas.openxmlformats.org/drawingml/2006/main" noGrp="1"/>
          </p:cNvSpPr>
          <p:nvPr/>
        </p:nvSpPr>
        <p:spPr>
          <a:xfrm xmlns:a="http://schemas.openxmlformats.org/drawingml/2006/main">
            <a:off x="1666875" y="30194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Fine-tuning the pre-trained encoder for the local task</a:t>
            </a:r>
          </a:p>
        </p:txBody>
      </p:sp>
      <p:sp>
        <p:nvSpPr>
          <p:cNvPr id="14" name="Dikdörtgen: Köşeleri Yuvarlatılmış 13">
            <a:extLst xmlns:a="http://schemas.openxmlformats.org/drawingml/2006/main">
              <a:ext uri="{FF2B5EF4-FFF2-40B4-BE49-F238E27FC236}">
                <a16:creationId xmlns:a16="http://schemas.microsoft.com/office/drawing/2014/main" id="{DC47EB85-6C98-4DB0-BFD4-B9FC0DCC8DF6}"/>
              </a:ext>
            </a:extLst>
          </p:cNvPr>
          <p:cNvSpPr>
            <a:spLocks xmlns:a="http://schemas.openxmlformats.org/drawingml/2006/main" noGrp="1"/>
          </p:cNvSpPr>
          <p:nvPr/>
        </p:nvSpPr>
        <p:spPr>
          <a:xfrm xmlns:a="http://schemas.openxmlformats.org/drawingml/2006/main">
            <a:off x="857250" y="367665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B7E82E9B-8D04-46F7-A4F0-6A78939F6FB5}"/>
              </a:ext>
            </a:extLst>
          </p:cNvPr>
          <p:cNvSpPr>
            <a:spLocks xmlns:a="http://schemas.openxmlformats.org/drawingml/2006/main" noGrp="1"/>
          </p:cNvSpPr>
          <p:nvPr/>
        </p:nvSpPr>
        <p:spPr>
          <a:xfrm xmlns:a="http://schemas.openxmlformats.org/drawingml/2006/main">
            <a:off x="1066800" y="378142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C</a:t>
            </a:r>
          </a:p>
        </p:txBody>
      </p:sp>
      <p:sp>
        <p:nvSpPr>
          <p:cNvPr id="16" name="Dikdörtgen 15">
            <a:extLst xmlns:a="http://schemas.openxmlformats.org/drawingml/2006/main">
              <a:ext uri="{FF2B5EF4-FFF2-40B4-BE49-F238E27FC236}">
                <a16:creationId xmlns:a16="http://schemas.microsoft.com/office/drawing/2014/main" id="{820D9265-CDA1-43AD-A720-97B114813BC5}"/>
              </a:ext>
            </a:extLst>
          </p:cNvPr>
          <p:cNvSpPr>
            <a:spLocks xmlns:a="http://schemas.openxmlformats.org/drawingml/2006/main" noGrp="1"/>
          </p:cNvSpPr>
          <p:nvPr/>
        </p:nvSpPr>
        <p:spPr>
          <a:xfrm xmlns:a="http://schemas.openxmlformats.org/drawingml/2006/main">
            <a:off x="1666875" y="37623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Deleting the coordinate system</a:t>
            </a:r>
          </a:p>
        </p:txBody>
      </p:sp>
      <p:sp>
        <p:nvSpPr>
          <p:cNvPr id="17" name="Dikdörtgen: Köşeleri Yuvarlatılmış 16">
            <a:extLst xmlns:a="http://schemas.openxmlformats.org/drawingml/2006/main">
              <a:ext uri="{FF2B5EF4-FFF2-40B4-BE49-F238E27FC236}">
                <a16:creationId xmlns:a16="http://schemas.microsoft.com/office/drawing/2014/main" id="{E81E575A-2DE0-4C02-A760-FBEFEF5C0AC2}"/>
              </a:ext>
            </a:extLst>
          </p:cNvPr>
          <p:cNvSpPr>
            <a:spLocks xmlns:a="http://schemas.openxmlformats.org/drawingml/2006/main" noGrp="1"/>
          </p:cNvSpPr>
          <p:nvPr/>
        </p:nvSpPr>
        <p:spPr>
          <a:xfrm xmlns:a="http://schemas.openxmlformats.org/drawingml/2006/main">
            <a:off x="857250" y="441960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8" name="Dikdörtgen 17">
            <a:extLst xmlns:a="http://schemas.openxmlformats.org/drawingml/2006/main">
              <a:ext uri="{FF2B5EF4-FFF2-40B4-BE49-F238E27FC236}">
                <a16:creationId xmlns:a16="http://schemas.microsoft.com/office/drawing/2014/main" id="{4D13CBE5-A026-48BA-AD7A-E877B6A62A60}"/>
              </a:ext>
            </a:extLst>
          </p:cNvPr>
          <p:cNvSpPr>
            <a:spLocks xmlns:a="http://schemas.openxmlformats.org/drawingml/2006/main" noGrp="1"/>
          </p:cNvSpPr>
          <p:nvPr/>
        </p:nvSpPr>
        <p:spPr>
          <a:xfrm xmlns:a="http://schemas.openxmlformats.org/drawingml/2006/main">
            <a:off x="1066800" y="452437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D</a:t>
            </a:r>
          </a:p>
        </p:txBody>
      </p:sp>
      <p:sp>
        <p:nvSpPr>
          <p:cNvPr id="19" name="Dikdörtgen 18">
            <a:extLst xmlns:a="http://schemas.openxmlformats.org/drawingml/2006/main">
              <a:ext uri="{FF2B5EF4-FFF2-40B4-BE49-F238E27FC236}">
                <a16:creationId xmlns:a16="http://schemas.microsoft.com/office/drawing/2014/main" id="{54EFD806-67C8-4ACA-B9BD-72175DFE1798}"/>
              </a:ext>
            </a:extLst>
          </p:cNvPr>
          <p:cNvSpPr>
            <a:spLocks xmlns:a="http://schemas.openxmlformats.org/drawingml/2006/main" noGrp="1"/>
          </p:cNvSpPr>
          <p:nvPr/>
        </p:nvSpPr>
        <p:spPr>
          <a:xfrm xmlns:a="http://schemas.openxmlformats.org/drawingml/2006/main">
            <a:off x="1666875" y="45053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Adding test data to the training set</a:t>
            </a:r>
          </a:p>
        </p:txBody>
      </p:sp>
    </p:spTree>
    <p:extLst>
      <p:ext uri="{BB962C8B-B14F-4D97-AF65-F5344CB8AC3E}">
        <p14:creationId xmlns:p14="http://schemas.microsoft.com/office/powerpoint/2010/main" val="191953700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Dikdörtgen 19">
            <a:extLst xmlns:a="http://schemas.openxmlformats.org/drawingml/2006/main">
              <a:ext uri="{FF2B5EF4-FFF2-40B4-BE49-F238E27FC236}">
                <a16:creationId xmlns:a16="http://schemas.microsoft.com/office/drawing/2014/main" id="{892E463A-70A3-4A6D-9524-9A7712AAFE12}"/>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A2B8D4E2-EEC3-418B-91C5-CDE512E9FB2F}"/>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End-of-lesson check 2</a:t>
            </a:r>
          </a:p>
        </p:txBody>
      </p:sp>
      <p:sp>
        <p:nvSpPr>
          <p:cNvPr id="3" name="Dikdörtgen 2">
            <a:extLst xmlns:a="http://schemas.openxmlformats.org/drawingml/2006/main">
              <a:ext uri="{FF2B5EF4-FFF2-40B4-BE49-F238E27FC236}">
                <a16:creationId xmlns:a16="http://schemas.microsoft.com/office/drawing/2014/main" id="{A3443DA1-3A52-437A-9786-EA07D15E01EE}"/>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ASSESSMENT</a:t>
            </a:r>
          </a:p>
        </p:txBody>
      </p:sp>
      <p:sp>
        <p:nvSpPr>
          <p:cNvPr id="4" name="Dikdörtgen 3">
            <a:extLst xmlns:a="http://schemas.openxmlformats.org/drawingml/2006/main">
              <a:ext uri="{FF2B5EF4-FFF2-40B4-BE49-F238E27FC236}">
                <a16:creationId xmlns:a16="http://schemas.microsoft.com/office/drawing/2014/main" id="{E997A30F-123E-4DF7-B3FE-433A3734A9E5}"/>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613F5537-FD39-4977-968F-44F34A561AEB}"/>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A3058B33-2E97-483F-B0DC-83AFB4FC7928}"/>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A801FE7C-D494-4066-823A-685F37FBCAFA}"/>
              </a:ext>
            </a:extLst>
          </p:cNvPr>
          <p:cNvSpPr>
            <a:spLocks xmlns:a="http://schemas.openxmlformats.org/drawingml/2006/main" noGrp="1"/>
          </p:cNvSpPr>
          <p:nvPr/>
        </p:nvSpPr>
        <p:spPr>
          <a:xfrm xmlns:a="http://schemas.openxmlformats.org/drawingml/2006/main">
            <a:off x="685800" y="1143000"/>
            <a:ext cx="1066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875" b="1">
                <a:solidFill>
                  <a:srgbClr val="111111"/>
                </a:solidFill>
                <a:latin typeface="Aptos"/>
                <a:ea typeface="Aptos"/>
                <a:cs typeface="Aptos"/>
              </a:defRPr>
            </a:pPr>
            <a:r>
              <a:rPr sz="1875" b="1">
                <a:solidFill>
                  <a:srgbClr val="111111"/>
                </a:solidFill>
                <a:latin typeface="Aptos"/>
                <a:ea typeface="Aptos"/>
                <a:cs typeface="Aptos"/>
              </a:rPr>
              <a:t>What does variable importance not prove?</a:t>
            </a:r>
          </a:p>
        </p:txBody>
      </p:sp>
      <p:sp>
        <p:nvSpPr>
          <p:cNvPr id="8" name="Dikdörtgen: Köşeleri Yuvarlatılmış 7">
            <a:extLst xmlns:a="http://schemas.openxmlformats.org/drawingml/2006/main">
              <a:ext uri="{FF2B5EF4-FFF2-40B4-BE49-F238E27FC236}">
                <a16:creationId xmlns:a16="http://schemas.microsoft.com/office/drawing/2014/main" id="{43B62312-EC45-4B07-8876-ED1F1D6A8C89}"/>
              </a:ext>
            </a:extLst>
          </p:cNvPr>
          <p:cNvSpPr>
            <a:spLocks xmlns:a="http://schemas.openxmlformats.org/drawingml/2006/main" noGrp="1"/>
          </p:cNvSpPr>
          <p:nvPr/>
        </p:nvSpPr>
        <p:spPr>
          <a:xfrm xmlns:a="http://schemas.openxmlformats.org/drawingml/2006/main">
            <a:off x="857250" y="219075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3C3F8218-7741-4A34-9C89-0FB1832244C5}"/>
              </a:ext>
            </a:extLst>
          </p:cNvPr>
          <p:cNvSpPr>
            <a:spLocks xmlns:a="http://schemas.openxmlformats.org/drawingml/2006/main" noGrp="1"/>
          </p:cNvSpPr>
          <p:nvPr/>
        </p:nvSpPr>
        <p:spPr>
          <a:xfrm xmlns:a="http://schemas.openxmlformats.org/drawingml/2006/main">
            <a:off x="1066800" y="229552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A</a:t>
            </a:r>
          </a:p>
        </p:txBody>
      </p:sp>
      <p:sp>
        <p:nvSpPr>
          <p:cNvPr id="10" name="Dikdörtgen 9">
            <a:extLst xmlns:a="http://schemas.openxmlformats.org/drawingml/2006/main">
              <a:ext uri="{FF2B5EF4-FFF2-40B4-BE49-F238E27FC236}">
                <a16:creationId xmlns:a16="http://schemas.microsoft.com/office/drawing/2014/main" id="{667BE890-553B-48DD-9171-3D84CD9492EB}"/>
              </a:ext>
            </a:extLst>
          </p:cNvPr>
          <p:cNvSpPr>
            <a:spLocks xmlns:a="http://schemas.openxmlformats.org/drawingml/2006/main" noGrp="1"/>
          </p:cNvSpPr>
          <p:nvPr/>
        </p:nvSpPr>
        <p:spPr>
          <a:xfrm xmlns:a="http://schemas.openxmlformats.org/drawingml/2006/main">
            <a:off x="1666875" y="22764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That the model uses the variable</a:t>
            </a:r>
          </a:p>
        </p:txBody>
      </p:sp>
      <p:sp>
        <p:nvSpPr>
          <p:cNvPr id="11" name="Dikdörtgen: Köşeleri Yuvarlatılmış 10">
            <a:extLst xmlns:a="http://schemas.openxmlformats.org/drawingml/2006/main">
              <a:ext uri="{FF2B5EF4-FFF2-40B4-BE49-F238E27FC236}">
                <a16:creationId xmlns:a16="http://schemas.microsoft.com/office/drawing/2014/main" id="{BFE02D44-4CF1-404B-A775-CE4C61C32EFA}"/>
              </a:ext>
            </a:extLst>
          </p:cNvPr>
          <p:cNvSpPr>
            <a:spLocks xmlns:a="http://schemas.openxmlformats.org/drawingml/2006/main" noGrp="1"/>
          </p:cNvSpPr>
          <p:nvPr/>
        </p:nvSpPr>
        <p:spPr>
          <a:xfrm xmlns:a="http://schemas.openxmlformats.org/drawingml/2006/main">
            <a:off x="857250" y="2933700"/>
            <a:ext cx="10382250" cy="542925"/>
          </a:xfrm>
          <a:prstGeom xmlns:a="http://schemas.openxmlformats.org/drawingml/2006/main" prst="roundRect">
            <a:avLst>
              <a:gd name="adj" fmla="val 17544"/>
            </a:avLst>
          </a:prstGeom>
          <a:solidFill xmlns:a="http://schemas.openxmlformats.org/drawingml/2006/main">
            <a:srgbClr val="EAF5F1"/>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Dikdörtgen 11">
            <a:extLst xmlns:a="http://schemas.openxmlformats.org/drawingml/2006/main">
              <a:ext uri="{FF2B5EF4-FFF2-40B4-BE49-F238E27FC236}">
                <a16:creationId xmlns:a16="http://schemas.microsoft.com/office/drawing/2014/main" id="{F6D0D893-E75E-400C-842A-2CC18C8303F8}"/>
              </a:ext>
            </a:extLst>
          </p:cNvPr>
          <p:cNvSpPr>
            <a:spLocks xmlns:a="http://schemas.openxmlformats.org/drawingml/2006/main" noGrp="1"/>
          </p:cNvSpPr>
          <p:nvPr/>
        </p:nvSpPr>
        <p:spPr>
          <a:xfrm xmlns:a="http://schemas.openxmlformats.org/drawingml/2006/main">
            <a:off x="1066800" y="303847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16885E"/>
                </a:solidFill>
                <a:latin typeface="Aptos"/>
                <a:ea typeface="Aptos"/>
                <a:cs typeface="Aptos"/>
              </a:defRPr>
            </a:pPr>
            <a:r>
              <a:rPr sz="1350" b="1">
                <a:solidFill>
                  <a:srgbClr val="16885E"/>
                </a:solidFill>
                <a:latin typeface="Aptos"/>
                <a:ea typeface="Aptos"/>
                <a:cs typeface="Aptos"/>
              </a:rPr>
              <a:t>B</a:t>
            </a:r>
          </a:p>
        </p:txBody>
      </p:sp>
      <p:sp>
        <p:nvSpPr>
          <p:cNvPr id="13" name="Dikdörtgen 12">
            <a:extLst xmlns:a="http://schemas.openxmlformats.org/drawingml/2006/main">
              <a:ext uri="{FF2B5EF4-FFF2-40B4-BE49-F238E27FC236}">
                <a16:creationId xmlns:a16="http://schemas.microsoft.com/office/drawing/2014/main" id="{A65DC90B-6AA9-4EA8-856C-4F4C242DC51C}"/>
              </a:ext>
            </a:extLst>
          </p:cNvPr>
          <p:cNvSpPr>
            <a:spLocks xmlns:a="http://schemas.openxmlformats.org/drawingml/2006/main" noGrp="1"/>
          </p:cNvSpPr>
          <p:nvPr/>
        </p:nvSpPr>
        <p:spPr>
          <a:xfrm xmlns:a="http://schemas.openxmlformats.org/drawingml/2006/main">
            <a:off x="1666875" y="30194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Nedensel etkiyi</a:t>
            </a:r>
          </a:p>
        </p:txBody>
      </p:sp>
      <p:sp>
        <p:nvSpPr>
          <p:cNvPr id="14" name="Dikdörtgen: Köşeleri Yuvarlatılmış 13">
            <a:extLst xmlns:a="http://schemas.openxmlformats.org/drawingml/2006/main">
              <a:ext uri="{FF2B5EF4-FFF2-40B4-BE49-F238E27FC236}">
                <a16:creationId xmlns:a16="http://schemas.microsoft.com/office/drawing/2014/main" id="{C8A654E1-CD83-4BBF-B3A9-950AD44931E1}"/>
              </a:ext>
            </a:extLst>
          </p:cNvPr>
          <p:cNvSpPr>
            <a:spLocks xmlns:a="http://schemas.openxmlformats.org/drawingml/2006/main" noGrp="1"/>
          </p:cNvSpPr>
          <p:nvPr/>
        </p:nvSpPr>
        <p:spPr>
          <a:xfrm xmlns:a="http://schemas.openxmlformats.org/drawingml/2006/main">
            <a:off x="857250" y="367665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57C61EEE-EF20-4714-BACA-E7E0AECC31E3}"/>
              </a:ext>
            </a:extLst>
          </p:cNvPr>
          <p:cNvSpPr>
            <a:spLocks xmlns:a="http://schemas.openxmlformats.org/drawingml/2006/main" noGrp="1"/>
          </p:cNvSpPr>
          <p:nvPr/>
        </p:nvSpPr>
        <p:spPr>
          <a:xfrm xmlns:a="http://schemas.openxmlformats.org/drawingml/2006/main">
            <a:off x="1066800" y="378142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C</a:t>
            </a:r>
          </a:p>
        </p:txBody>
      </p:sp>
      <p:sp>
        <p:nvSpPr>
          <p:cNvPr id="16" name="Dikdörtgen 15">
            <a:extLst xmlns:a="http://schemas.openxmlformats.org/drawingml/2006/main">
              <a:ext uri="{FF2B5EF4-FFF2-40B4-BE49-F238E27FC236}">
                <a16:creationId xmlns:a16="http://schemas.microsoft.com/office/drawing/2014/main" id="{113C63D1-0862-428A-BD4C-18936B0D7FFC}"/>
              </a:ext>
            </a:extLst>
          </p:cNvPr>
          <p:cNvSpPr>
            <a:spLocks xmlns:a="http://schemas.openxmlformats.org/drawingml/2006/main" noGrp="1"/>
          </p:cNvSpPr>
          <p:nvPr/>
        </p:nvSpPr>
        <p:spPr>
          <a:xfrm xmlns:a="http://schemas.openxmlformats.org/drawingml/2006/main">
            <a:off x="1666875" y="37623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That there is a difference in importance among variables</a:t>
            </a:r>
          </a:p>
        </p:txBody>
      </p:sp>
      <p:sp>
        <p:nvSpPr>
          <p:cNvPr id="17" name="Dikdörtgen: Köşeleri Yuvarlatılmış 16">
            <a:extLst xmlns:a="http://schemas.openxmlformats.org/drawingml/2006/main">
              <a:ext uri="{FF2B5EF4-FFF2-40B4-BE49-F238E27FC236}">
                <a16:creationId xmlns:a16="http://schemas.microsoft.com/office/drawing/2014/main" id="{77AC3BD5-CC51-45C8-B593-3FDEC668B526}"/>
              </a:ext>
            </a:extLst>
          </p:cNvPr>
          <p:cNvSpPr>
            <a:spLocks xmlns:a="http://schemas.openxmlformats.org/drawingml/2006/main" noGrp="1"/>
          </p:cNvSpPr>
          <p:nvPr/>
        </p:nvSpPr>
        <p:spPr>
          <a:xfrm xmlns:a="http://schemas.openxmlformats.org/drawingml/2006/main">
            <a:off x="857250" y="441960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8" name="Dikdörtgen 17">
            <a:extLst xmlns:a="http://schemas.openxmlformats.org/drawingml/2006/main">
              <a:ext uri="{FF2B5EF4-FFF2-40B4-BE49-F238E27FC236}">
                <a16:creationId xmlns:a16="http://schemas.microsoft.com/office/drawing/2014/main" id="{D4DE9277-1557-448E-A307-35A9FB34B577}"/>
              </a:ext>
            </a:extLst>
          </p:cNvPr>
          <p:cNvSpPr>
            <a:spLocks xmlns:a="http://schemas.openxmlformats.org/drawingml/2006/main" noGrp="1"/>
          </p:cNvSpPr>
          <p:nvPr/>
        </p:nvSpPr>
        <p:spPr>
          <a:xfrm xmlns:a="http://schemas.openxmlformats.org/drawingml/2006/main">
            <a:off x="1066800" y="452437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D</a:t>
            </a:r>
          </a:p>
        </p:txBody>
      </p:sp>
      <p:sp>
        <p:nvSpPr>
          <p:cNvPr id="19" name="Dikdörtgen 18">
            <a:extLst xmlns:a="http://schemas.openxmlformats.org/drawingml/2006/main">
              <a:ext uri="{FF2B5EF4-FFF2-40B4-BE49-F238E27FC236}">
                <a16:creationId xmlns:a16="http://schemas.microsoft.com/office/drawing/2014/main" id="{E1393A2C-557A-4BA1-BE16-31BC7EC596FE}"/>
              </a:ext>
            </a:extLst>
          </p:cNvPr>
          <p:cNvSpPr>
            <a:spLocks xmlns:a="http://schemas.openxmlformats.org/drawingml/2006/main" noGrp="1"/>
          </p:cNvSpPr>
          <p:nvPr/>
        </p:nvSpPr>
        <p:spPr>
          <a:xfrm xmlns:a="http://schemas.openxmlformats.org/drawingml/2006/main">
            <a:off x="1666875" y="45053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The model's splitting preferences</a:t>
            </a:r>
          </a:p>
        </p:txBody>
      </p:sp>
    </p:spTree>
    <p:extLst>
      <p:ext uri="{BB962C8B-B14F-4D97-AF65-F5344CB8AC3E}">
        <p14:creationId xmlns:p14="http://schemas.microsoft.com/office/powerpoint/2010/main" val="118235675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Dikdörtgen 19">
            <a:extLst xmlns:a="http://schemas.openxmlformats.org/drawingml/2006/main">
              <a:ext uri="{FF2B5EF4-FFF2-40B4-BE49-F238E27FC236}">
                <a16:creationId xmlns:a16="http://schemas.microsoft.com/office/drawing/2014/main" id="{5914681C-BC49-40C8-A180-93787EBA651E}"/>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7D27C3FF-3779-445C-9F85-241C409E0C55}"/>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End-of-lesson check 3</a:t>
            </a:r>
          </a:p>
        </p:txBody>
      </p:sp>
      <p:sp>
        <p:nvSpPr>
          <p:cNvPr id="3" name="Dikdörtgen 2">
            <a:extLst xmlns:a="http://schemas.openxmlformats.org/drawingml/2006/main">
              <a:ext uri="{FF2B5EF4-FFF2-40B4-BE49-F238E27FC236}">
                <a16:creationId xmlns:a16="http://schemas.microsoft.com/office/drawing/2014/main" id="{44922137-A56F-463E-8928-8C5423A76338}"/>
              </a:ext>
            </a:extLst>
          </p:cNvPr>
          <p:cNvSpPr>
            <a:spLocks xmlns:a="http://schemas.openxmlformats.org/drawingml/2006/main" noGrp="1"/>
          </p:cNvSpPr>
          <p:nvPr/>
        </p:nvSpPr>
        <p:spPr>
          <a:xfrm xmlns:a="http://schemas.openxmlformats.org/drawingml/2006/main">
            <a:off x="476250" y="895350"/>
            <a:ext cx="7429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067B9A"/>
                </a:solidFill>
                <a:latin typeface="Aptos"/>
                <a:ea typeface="Aptos"/>
                <a:cs typeface="Aptos"/>
              </a:defRPr>
            </a:pPr>
            <a:r>
              <a:rPr sz="750" b="1">
                <a:solidFill>
                  <a:srgbClr val="067B9A"/>
                </a:solidFill>
                <a:latin typeface="Aptos"/>
                <a:ea typeface="Aptos"/>
                <a:cs typeface="Aptos"/>
              </a:rPr>
              <a:t>ASSESSMENT</a:t>
            </a:r>
          </a:p>
        </p:txBody>
      </p:sp>
      <p:sp>
        <p:nvSpPr>
          <p:cNvPr id="4" name="Dikdörtgen 3">
            <a:extLst xmlns:a="http://schemas.openxmlformats.org/drawingml/2006/main">
              <a:ext uri="{FF2B5EF4-FFF2-40B4-BE49-F238E27FC236}">
                <a16:creationId xmlns:a16="http://schemas.microsoft.com/office/drawing/2014/main" id="{A8D9A39E-137C-4A06-A517-5616E62A1721}"/>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5" name="Dikdörtgen 4">
            <a:extLst xmlns:a="http://schemas.openxmlformats.org/drawingml/2006/main">
              <a:ext uri="{FF2B5EF4-FFF2-40B4-BE49-F238E27FC236}">
                <a16:creationId xmlns:a16="http://schemas.microsoft.com/office/drawing/2014/main" id="{722C5D11-CE41-4030-9BB6-77E74B04DB8D}"/>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6" name="Dikdörtgen 5">
            <a:extLst xmlns:a="http://schemas.openxmlformats.org/drawingml/2006/main">
              <a:ext uri="{FF2B5EF4-FFF2-40B4-BE49-F238E27FC236}">
                <a16:creationId xmlns:a16="http://schemas.microsoft.com/office/drawing/2014/main" id="{63B99A3E-7823-4484-9F39-5DD038DF8705}"/>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7" name="Dikdörtgen 6">
            <a:extLst xmlns:a="http://schemas.openxmlformats.org/drawingml/2006/main">
              <a:ext uri="{FF2B5EF4-FFF2-40B4-BE49-F238E27FC236}">
                <a16:creationId xmlns:a16="http://schemas.microsoft.com/office/drawing/2014/main" id="{29430966-C90E-414A-B8A2-B29176728F52}"/>
              </a:ext>
            </a:extLst>
          </p:cNvPr>
          <p:cNvSpPr>
            <a:spLocks xmlns:a="http://schemas.openxmlformats.org/drawingml/2006/main" noGrp="1"/>
          </p:cNvSpPr>
          <p:nvPr/>
        </p:nvSpPr>
        <p:spPr>
          <a:xfrm xmlns:a="http://schemas.openxmlformats.org/drawingml/2006/main">
            <a:off x="685800" y="1143000"/>
            <a:ext cx="106680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875" b="1">
                <a:solidFill>
                  <a:srgbClr val="111111"/>
                </a:solidFill>
                <a:latin typeface="Aptos"/>
                <a:ea typeface="Aptos"/>
                <a:cs typeface="Aptos"/>
              </a:defRPr>
            </a:pPr>
            <a:r>
              <a:rPr sz="1875" b="1">
                <a:solidFill>
                  <a:srgbClr val="111111"/>
                </a:solidFill>
                <a:latin typeface="Aptos"/>
                <a:ea typeface="Aptos"/>
                <a:cs typeface="Aptos"/>
              </a:rPr>
              <a:t>What is the most appropriate action for a high-risk but low-confidence prediction?</a:t>
            </a:r>
          </a:p>
        </p:txBody>
      </p:sp>
      <p:sp>
        <p:nvSpPr>
          <p:cNvPr id="8" name="Dikdörtgen: Köşeleri Yuvarlatılmış 7">
            <a:extLst xmlns:a="http://schemas.openxmlformats.org/drawingml/2006/main">
              <a:ext uri="{FF2B5EF4-FFF2-40B4-BE49-F238E27FC236}">
                <a16:creationId xmlns:a16="http://schemas.microsoft.com/office/drawing/2014/main" id="{490A38E6-9585-4F8C-934C-F2AFBD9B4A21}"/>
              </a:ext>
            </a:extLst>
          </p:cNvPr>
          <p:cNvSpPr>
            <a:spLocks xmlns:a="http://schemas.openxmlformats.org/drawingml/2006/main" noGrp="1"/>
          </p:cNvSpPr>
          <p:nvPr/>
        </p:nvSpPr>
        <p:spPr>
          <a:xfrm xmlns:a="http://schemas.openxmlformats.org/drawingml/2006/main">
            <a:off x="857250" y="219075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9" name="Dikdörtgen 8">
            <a:extLst xmlns:a="http://schemas.openxmlformats.org/drawingml/2006/main">
              <a:ext uri="{FF2B5EF4-FFF2-40B4-BE49-F238E27FC236}">
                <a16:creationId xmlns:a16="http://schemas.microsoft.com/office/drawing/2014/main" id="{89C5A2F9-C643-4D6E-B532-34F6EA1980DF}"/>
              </a:ext>
            </a:extLst>
          </p:cNvPr>
          <p:cNvSpPr>
            <a:spLocks xmlns:a="http://schemas.openxmlformats.org/drawingml/2006/main" noGrp="1"/>
          </p:cNvSpPr>
          <p:nvPr/>
        </p:nvSpPr>
        <p:spPr>
          <a:xfrm xmlns:a="http://schemas.openxmlformats.org/drawingml/2006/main">
            <a:off x="1066800" y="229552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A</a:t>
            </a:r>
          </a:p>
        </p:txBody>
      </p:sp>
      <p:sp>
        <p:nvSpPr>
          <p:cNvPr id="10" name="Dikdörtgen 9">
            <a:extLst xmlns:a="http://schemas.openxmlformats.org/drawingml/2006/main">
              <a:ext uri="{FF2B5EF4-FFF2-40B4-BE49-F238E27FC236}">
                <a16:creationId xmlns:a16="http://schemas.microsoft.com/office/drawing/2014/main" id="{97F72982-7F5A-40BF-AAC6-B6E533862E96}"/>
              </a:ext>
            </a:extLst>
          </p:cNvPr>
          <p:cNvSpPr>
            <a:spLocks xmlns:a="http://schemas.openxmlformats.org/drawingml/2006/main" noGrp="1"/>
          </p:cNvSpPr>
          <p:nvPr/>
        </p:nvSpPr>
        <p:spPr>
          <a:xfrm xmlns:a="http://schemas.openxmlformats.org/drawingml/2006/main">
            <a:off x="1666875" y="22764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Automated final decision</a:t>
            </a:r>
          </a:p>
        </p:txBody>
      </p:sp>
      <p:sp>
        <p:nvSpPr>
          <p:cNvPr id="11" name="Dikdörtgen: Köşeleri Yuvarlatılmış 10">
            <a:extLst xmlns:a="http://schemas.openxmlformats.org/drawingml/2006/main">
              <a:ext uri="{FF2B5EF4-FFF2-40B4-BE49-F238E27FC236}">
                <a16:creationId xmlns:a16="http://schemas.microsoft.com/office/drawing/2014/main" id="{42CAD1E3-9EF9-4198-A67D-E661CC14E290}"/>
              </a:ext>
            </a:extLst>
          </p:cNvPr>
          <p:cNvSpPr>
            <a:spLocks xmlns:a="http://schemas.openxmlformats.org/drawingml/2006/main" noGrp="1"/>
          </p:cNvSpPr>
          <p:nvPr/>
        </p:nvSpPr>
        <p:spPr>
          <a:xfrm xmlns:a="http://schemas.openxmlformats.org/drawingml/2006/main">
            <a:off x="857250" y="293370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2" name="Dikdörtgen 11">
            <a:extLst xmlns:a="http://schemas.openxmlformats.org/drawingml/2006/main">
              <a:ext uri="{FF2B5EF4-FFF2-40B4-BE49-F238E27FC236}">
                <a16:creationId xmlns:a16="http://schemas.microsoft.com/office/drawing/2014/main" id="{91B9CC7E-0203-4431-AF49-6E6E97612D2F}"/>
              </a:ext>
            </a:extLst>
          </p:cNvPr>
          <p:cNvSpPr>
            <a:spLocks xmlns:a="http://schemas.openxmlformats.org/drawingml/2006/main" noGrp="1"/>
          </p:cNvSpPr>
          <p:nvPr/>
        </p:nvSpPr>
        <p:spPr>
          <a:xfrm xmlns:a="http://schemas.openxmlformats.org/drawingml/2006/main">
            <a:off x="1066800" y="303847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B</a:t>
            </a:r>
          </a:p>
        </p:txBody>
      </p:sp>
      <p:sp>
        <p:nvSpPr>
          <p:cNvPr id="13" name="Dikdörtgen 12">
            <a:extLst xmlns:a="http://schemas.openxmlformats.org/drawingml/2006/main">
              <a:ext uri="{FF2B5EF4-FFF2-40B4-BE49-F238E27FC236}">
                <a16:creationId xmlns:a16="http://schemas.microsoft.com/office/drawing/2014/main" id="{4C468623-88FF-4987-ADD7-3F66DB84516A}"/>
              </a:ext>
            </a:extLst>
          </p:cNvPr>
          <p:cNvSpPr>
            <a:spLocks xmlns:a="http://schemas.openxmlformats.org/drawingml/2006/main" noGrp="1"/>
          </p:cNvSpPr>
          <p:nvPr/>
        </p:nvSpPr>
        <p:spPr>
          <a:xfrm xmlns:a="http://schemas.openxmlformats.org/drawingml/2006/main">
            <a:off x="1666875" y="30194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Sonucu silmek</a:t>
            </a:r>
          </a:p>
        </p:txBody>
      </p:sp>
      <p:sp>
        <p:nvSpPr>
          <p:cNvPr id="14" name="Dikdörtgen: Köşeleri Yuvarlatılmış 13">
            <a:extLst xmlns:a="http://schemas.openxmlformats.org/drawingml/2006/main">
              <a:ext uri="{FF2B5EF4-FFF2-40B4-BE49-F238E27FC236}">
                <a16:creationId xmlns:a16="http://schemas.microsoft.com/office/drawing/2014/main" id="{448E003B-ECB1-456E-BF84-3891D32CCA15}"/>
              </a:ext>
            </a:extLst>
          </p:cNvPr>
          <p:cNvSpPr>
            <a:spLocks xmlns:a="http://schemas.openxmlformats.org/drawingml/2006/main" noGrp="1"/>
          </p:cNvSpPr>
          <p:nvPr/>
        </p:nvSpPr>
        <p:spPr>
          <a:xfrm xmlns:a="http://schemas.openxmlformats.org/drawingml/2006/main">
            <a:off x="857250" y="3676650"/>
            <a:ext cx="10382250" cy="542925"/>
          </a:xfrm>
          <a:prstGeom xmlns:a="http://schemas.openxmlformats.org/drawingml/2006/main" prst="roundRect">
            <a:avLst>
              <a:gd name="adj" fmla="val 17544"/>
            </a:avLst>
          </a:prstGeom>
          <a:solidFill xmlns:a="http://schemas.openxmlformats.org/drawingml/2006/main">
            <a:srgbClr val="EAF5F1"/>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5" name="Dikdörtgen 14">
            <a:extLst xmlns:a="http://schemas.openxmlformats.org/drawingml/2006/main">
              <a:ext uri="{FF2B5EF4-FFF2-40B4-BE49-F238E27FC236}">
                <a16:creationId xmlns:a16="http://schemas.microsoft.com/office/drawing/2014/main" id="{8DCFBA5A-7E84-4878-9A9B-92046AB2E894}"/>
              </a:ext>
            </a:extLst>
          </p:cNvPr>
          <p:cNvSpPr>
            <a:spLocks xmlns:a="http://schemas.openxmlformats.org/drawingml/2006/main" noGrp="1"/>
          </p:cNvSpPr>
          <p:nvPr/>
        </p:nvSpPr>
        <p:spPr>
          <a:xfrm xmlns:a="http://schemas.openxmlformats.org/drawingml/2006/main">
            <a:off x="1066800" y="378142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16885E"/>
                </a:solidFill>
                <a:latin typeface="Aptos"/>
                <a:ea typeface="Aptos"/>
                <a:cs typeface="Aptos"/>
              </a:defRPr>
            </a:pPr>
            <a:r>
              <a:rPr sz="1350" b="1">
                <a:solidFill>
                  <a:srgbClr val="16885E"/>
                </a:solidFill>
                <a:latin typeface="Aptos"/>
                <a:ea typeface="Aptos"/>
                <a:cs typeface="Aptos"/>
              </a:rPr>
              <a:t>C</a:t>
            </a:r>
          </a:p>
        </p:txBody>
      </p:sp>
      <p:sp>
        <p:nvSpPr>
          <p:cNvPr id="16" name="Dikdörtgen 15">
            <a:extLst xmlns:a="http://schemas.openxmlformats.org/drawingml/2006/main">
              <a:ext uri="{FF2B5EF4-FFF2-40B4-BE49-F238E27FC236}">
                <a16:creationId xmlns:a16="http://schemas.microsoft.com/office/drawing/2014/main" id="{D791AB49-C3A7-4364-8010-99FA7CFC6352}"/>
              </a:ext>
            </a:extLst>
          </p:cNvPr>
          <p:cNvSpPr>
            <a:spLocks xmlns:a="http://schemas.openxmlformats.org/drawingml/2006/main" noGrp="1"/>
          </p:cNvSpPr>
          <p:nvPr/>
        </p:nvSpPr>
        <p:spPr>
          <a:xfrm xmlns:a="http://schemas.openxmlformats.org/drawingml/2006/main">
            <a:off x="1666875" y="376237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Field and expert validation</a:t>
            </a:r>
          </a:p>
        </p:txBody>
      </p:sp>
      <p:sp>
        <p:nvSpPr>
          <p:cNvPr id="17" name="Dikdörtgen: Köşeleri Yuvarlatılmış 16">
            <a:extLst xmlns:a="http://schemas.openxmlformats.org/drawingml/2006/main">
              <a:ext uri="{FF2B5EF4-FFF2-40B4-BE49-F238E27FC236}">
                <a16:creationId xmlns:a16="http://schemas.microsoft.com/office/drawing/2014/main" id="{4A7ABD22-257C-4C8F-BD3A-5F820D14FA87}"/>
              </a:ext>
            </a:extLst>
          </p:cNvPr>
          <p:cNvSpPr>
            <a:spLocks xmlns:a="http://schemas.openxmlformats.org/drawingml/2006/main" noGrp="1"/>
          </p:cNvSpPr>
          <p:nvPr/>
        </p:nvSpPr>
        <p:spPr>
          <a:xfrm xmlns:a="http://schemas.openxmlformats.org/drawingml/2006/main">
            <a:off x="857250" y="4419600"/>
            <a:ext cx="10382250" cy="542925"/>
          </a:xfrm>
          <a:prstGeom xmlns:a="http://schemas.openxmlformats.org/drawingml/2006/main" prst="roundRect">
            <a:avLst>
              <a:gd name="adj" fmla="val 17544"/>
            </a:avLst>
          </a:prstGeom>
          <a:solidFill xmlns:a="http://schemas.openxmlformats.org/drawingml/2006/main">
            <a:srgbClr val="F4F6F7"/>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18" name="Dikdörtgen 17">
            <a:extLst xmlns:a="http://schemas.openxmlformats.org/drawingml/2006/main">
              <a:ext uri="{FF2B5EF4-FFF2-40B4-BE49-F238E27FC236}">
                <a16:creationId xmlns:a16="http://schemas.microsoft.com/office/drawing/2014/main" id="{8461EABE-0D25-4739-8D04-FD04FE2CE511}"/>
              </a:ext>
            </a:extLst>
          </p:cNvPr>
          <p:cNvSpPr>
            <a:spLocks xmlns:a="http://schemas.openxmlformats.org/drawingml/2006/main" noGrp="1"/>
          </p:cNvSpPr>
          <p:nvPr/>
        </p:nvSpPr>
        <p:spPr>
          <a:xfrm xmlns:a="http://schemas.openxmlformats.org/drawingml/2006/main">
            <a:off x="1066800" y="4524375"/>
            <a:ext cx="3619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350" b="1">
                <a:solidFill>
                  <a:srgbClr val="65737B"/>
                </a:solidFill>
                <a:latin typeface="Aptos"/>
                <a:ea typeface="Aptos"/>
                <a:cs typeface="Aptos"/>
              </a:defRPr>
            </a:pPr>
            <a:r>
              <a:rPr sz="1350" b="1">
                <a:solidFill>
                  <a:srgbClr val="65737B"/>
                </a:solidFill>
                <a:latin typeface="Aptos"/>
                <a:ea typeface="Aptos"/>
                <a:cs typeface="Aptos"/>
              </a:rPr>
              <a:t>D</a:t>
            </a:r>
          </a:p>
        </p:txBody>
      </p:sp>
      <p:sp>
        <p:nvSpPr>
          <p:cNvPr id="19" name="Dikdörtgen 18">
            <a:extLst xmlns:a="http://schemas.openxmlformats.org/drawingml/2006/main">
              <a:ext uri="{FF2B5EF4-FFF2-40B4-BE49-F238E27FC236}">
                <a16:creationId xmlns:a16="http://schemas.microsoft.com/office/drawing/2014/main" id="{12BDCD71-4B45-4F4D-93B9-4F8D6A352053}"/>
              </a:ext>
            </a:extLst>
          </p:cNvPr>
          <p:cNvSpPr>
            <a:spLocks xmlns:a="http://schemas.openxmlformats.org/drawingml/2006/main" noGrp="1"/>
          </p:cNvSpPr>
          <p:nvPr/>
        </p:nvSpPr>
        <p:spPr>
          <a:xfrm xmlns:a="http://schemas.openxmlformats.org/drawingml/2006/main">
            <a:off x="1666875" y="4505325"/>
            <a:ext cx="9048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350" b="0">
                <a:solidFill>
                  <a:srgbClr val="263238"/>
                </a:solidFill>
                <a:latin typeface="Aptos"/>
                <a:ea typeface="Aptos"/>
                <a:cs typeface="Aptos"/>
              </a:defRPr>
            </a:pPr>
            <a:r>
              <a:rPr sz="1350" b="0">
                <a:solidFill>
                  <a:srgbClr val="263238"/>
                </a:solidFill>
                <a:latin typeface="Aptos"/>
                <a:ea typeface="Aptos"/>
                <a:cs typeface="Aptos"/>
              </a:rPr>
              <a:t>Simply changing the color</a:t>
            </a:r>
          </a:p>
        </p:txBody>
      </p:sp>
    </p:spTree>
    <p:extLst>
      <p:ext uri="{BB962C8B-B14F-4D97-AF65-F5344CB8AC3E}">
        <p14:creationId xmlns:p14="http://schemas.microsoft.com/office/powerpoint/2010/main" val="1535870430"/>
      </p:ext>
    </p:extLst>
  </p:cSld>
</p:sld>
</file>

<file path=ppt/slides/slide35.xml><?xml version="1.0" encoding="utf-8"?>
<p:sld xmlns:p="http://schemas.openxmlformats.org/presentationml/2006/main">
  <p:cSld>
    <p:bg>
      <p:bgPr>
        <a:solidFill xmlns:a="http://schemas.openxmlformats.org/drawingml/2006/main">
          <a:srgbClr val="111111"/>
        </a:solidFill>
      </p:bgPr>
    </p:bg>
    <p:spTree>
      <p:nvGrpSpPr>
        <p:cNvPr id="1" name=""/>
        <p:cNvGrpSpPr/>
        <p:nvPr/>
      </p:nvGrpSpPr>
      <p:grpSpPr>
        <a:xfrm xmlns:a="http://schemas.openxmlformats.org/drawingml/2006/main"/>
      </p:grpSpPr>
      <p:sp>
        <p:nvSpPr>
          <p:cNvPr id="7" name="Dikdörtgen 6">
            <a:extLst xmlns:a="http://schemas.openxmlformats.org/drawingml/2006/main">
              <a:ext uri="{FF2B5EF4-FFF2-40B4-BE49-F238E27FC236}">
                <a16:creationId xmlns:a16="http://schemas.microsoft.com/office/drawing/2014/main" id="{57A2F502-450F-4A61-A13C-03DBDF722631}"/>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165C1C14-DCEC-4F59-853A-EA22C03DB6AB}"/>
              </a:ext>
            </a:extLst>
          </p:cNvPr>
          <p:cNvSpPr>
            <a:spLocks xmlns:a="http://schemas.openxmlformats.org/drawingml/2006/main" noGrp="1"/>
          </p:cNvSpPr>
          <p:nvPr/>
        </p:nvSpPr>
        <p:spPr>
          <a:xfrm xmlns:a="http://schemas.openxmlformats.org/drawingml/2006/main">
            <a:off x="714375" y="666750"/>
            <a:ext cx="285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8718"/>
          </a:bodyPr>
          <a:lstStyle xmlns:a="http://schemas.openxmlformats.org/drawingml/2006/main"/>
          <a:p xmlns:a="http://schemas.openxmlformats.org/drawingml/2006/main">
            <a:pPr>
              <a:buNone/>
              <a:defRPr sz="975" b="1">
                <a:solidFill>
                  <a:srgbClr val="F4B400"/>
                </a:solidFill>
                <a:latin typeface="Aptos"/>
                <a:ea typeface="Aptos"/>
                <a:cs typeface="Aptos"/>
              </a:defRPr>
            </a:pPr>
            <a:r>
              <a:rPr sz="975" b="1">
                <a:solidFill>
                  <a:srgbClr val="F4B400"/>
                </a:solidFill>
                <a:latin typeface="Aptos"/>
                <a:ea typeface="Aptos"/>
                <a:cs typeface="Aptos"/>
              </a:rPr>
              <a:t>WEEK 13 SUMMARY</a:t>
            </a:r>
          </a:p>
        </p:txBody>
      </p:sp>
      <p:sp>
        <p:nvSpPr>
          <p:cNvPr id="3" name="Dikdörtgen 2">
            <a:extLst xmlns:a="http://schemas.openxmlformats.org/drawingml/2006/main">
              <a:ext uri="{FF2B5EF4-FFF2-40B4-BE49-F238E27FC236}">
                <a16:creationId xmlns:a16="http://schemas.microsoft.com/office/drawing/2014/main" id="{829EADE0-88C7-4074-9103-71D75E06A3CF}"/>
              </a:ext>
            </a:extLst>
          </p:cNvPr>
          <p:cNvSpPr>
            <a:spLocks xmlns:a="http://schemas.openxmlformats.org/drawingml/2006/main" noGrp="1"/>
          </p:cNvSpPr>
          <p:nvPr/>
        </p:nvSpPr>
        <p:spPr>
          <a:xfrm xmlns:a="http://schemas.openxmlformats.org/drawingml/2006/main">
            <a:off x="714375" y="1143000"/>
            <a:ext cx="10287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82675"/>
          </a:bodyPr>
          <a:lstStyle xmlns:a="http://schemas.openxmlformats.org/drawingml/2006/main"/>
          <a:p xmlns:a="http://schemas.openxmlformats.org/drawingml/2006/main">
            <a:pPr>
              <a:buNone/>
              <a:defRPr sz="2850" b="1">
                <a:solidFill>
                  <a:srgbClr val="FFFFFF"/>
                </a:solidFill>
                <a:latin typeface="Aptos"/>
                <a:ea typeface="Aptos"/>
                <a:cs typeface="Aptos"/>
              </a:defRPr>
            </a:pPr>
            <a:r>
              <a:rPr sz="2850" b="1">
                <a:solidFill>
                  <a:srgbClr val="FFFFFF"/>
                </a:solidFill>
                <a:latin typeface="Aptos"/>
                <a:ea typeface="Aptos"/>
                <a:cs typeface="Aptos"/>
              </a:rPr>
              <a:t>Advanced GeoAI: foundation models, Explainability, and Responsible Use</a:t>
            </a:r>
          </a:p>
        </p:txBody>
      </p:sp>
      <p:sp>
        <p:nvSpPr>
          <p:cNvPr id="4" name="Dikdörtgen 3">
            <a:extLst xmlns:a="http://schemas.openxmlformats.org/drawingml/2006/main">
              <a:ext uri="{FF2B5EF4-FFF2-40B4-BE49-F238E27FC236}">
                <a16:creationId xmlns:a16="http://schemas.microsoft.com/office/drawing/2014/main" id="{7FA206A4-0E4F-41F7-B9CB-F17927871D65}"/>
              </a:ext>
            </a:extLst>
          </p:cNvPr>
          <p:cNvSpPr>
            <a:spLocks xmlns:a="http://schemas.openxmlformats.org/drawingml/2006/main" noGrp="1"/>
          </p:cNvSpPr>
          <p:nvPr/>
        </p:nvSpPr>
        <p:spPr>
          <a:xfrm xmlns:a="http://schemas.openxmlformats.org/drawingml/2006/main">
            <a:off x="781050" y="2381250"/>
            <a:ext cx="68580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marL="215900" indent="-101600">
              <a:spcAft>
                <a:spcPts val="900"/>
              </a:spcAft>
              <a:buChar char="•"/>
              <a:defRPr sz="1500">
                <a:solidFill>
                  <a:srgbClr val="FFFFFF"/>
                </a:solidFill>
                <a:latin typeface="Aptos"/>
                <a:ea typeface="Aptos"/>
                <a:cs typeface="Aptos"/>
              </a:defRPr>
            </a:pPr>
            <a:r>
              <a:rPr sz="1500">
                <a:solidFill>
                  <a:srgbClr val="FFFFFF"/>
                </a:solidFill>
                <a:latin typeface="Aptos"/>
                <a:ea typeface="Aptos"/>
                <a:cs typeface="Aptos"/>
              </a:rPr>
              <a:t>Geospatial foundation models</a:t>
            </a:r>
          </a:p>
          <a:p xmlns:a="http://schemas.openxmlformats.org/drawingml/2006/main">
            <a:pPr marL="215900" indent="-101600">
              <a:spcAft>
                <a:spcPts val="900"/>
              </a:spcAft>
              <a:buChar char="•"/>
              <a:defRPr sz="1500">
                <a:solidFill>
                  <a:srgbClr val="FFFFFF"/>
                </a:solidFill>
                <a:latin typeface="Aptos"/>
                <a:ea typeface="Aptos"/>
                <a:cs typeface="Aptos"/>
              </a:defRPr>
            </a:pPr>
            <a:r>
              <a:rPr sz="1500">
                <a:solidFill>
                  <a:srgbClr val="FFFFFF"/>
                </a:solidFill>
                <a:latin typeface="Aptos"/>
                <a:ea typeface="Aptos"/>
                <a:cs typeface="Aptos"/>
              </a:rPr>
              <a:t>Multimodal and novel GeoAI applications</a:t>
            </a:r>
          </a:p>
          <a:p xmlns:a="http://schemas.openxmlformats.org/drawingml/2006/main">
            <a:pPr marL="215900" indent="-101600">
              <a:spcAft>
                <a:spcPts val="900"/>
              </a:spcAft>
              <a:buChar char="•"/>
              <a:defRPr sz="1500">
                <a:solidFill>
                  <a:srgbClr val="FFFFFF"/>
                </a:solidFill>
                <a:latin typeface="Aptos"/>
                <a:ea typeface="Aptos"/>
                <a:cs typeface="Aptos"/>
              </a:defRPr>
            </a:pPr>
            <a:r>
              <a:rPr sz="1500">
                <a:solidFill>
                  <a:srgbClr val="FFFFFF"/>
                </a:solidFill>
                <a:latin typeface="Aptos"/>
                <a:ea typeface="Aptos"/>
                <a:cs typeface="Aptos"/>
              </a:rPr>
              <a:t>Explainability and uncertainty</a:t>
            </a:r>
          </a:p>
          <a:p xmlns:a="http://schemas.openxmlformats.org/drawingml/2006/main">
            <a:pPr marL="215900" indent="-101600">
              <a:spcAft>
                <a:spcPts val="900"/>
              </a:spcAft>
              <a:buChar char="•"/>
              <a:defRPr sz="1500">
                <a:solidFill>
                  <a:srgbClr val="FFFFFF"/>
                </a:solidFill>
                <a:latin typeface="Aptos"/>
                <a:ea typeface="Aptos"/>
                <a:cs typeface="Aptos"/>
              </a:defRPr>
            </a:pPr>
            <a:r>
              <a:rPr sz="1500">
                <a:solidFill>
                  <a:srgbClr val="FFFFFF"/>
                </a:solidFill>
                <a:latin typeface="Aptos"/>
                <a:ea typeface="Aptos"/>
                <a:cs typeface="Aptos"/>
              </a:rPr>
              <a:t>Responsible and governed GeoAI</a:t>
            </a:r>
          </a:p>
        </p:txBody>
      </p:sp>
      <p:sp>
        <p:nvSpPr>
          <p:cNvPr id="5" name="Dikdörtgen 4">
            <a:extLst xmlns:a="http://schemas.openxmlformats.org/drawingml/2006/main">
              <a:ext uri="{FF2B5EF4-FFF2-40B4-BE49-F238E27FC236}">
                <a16:creationId xmlns:a16="http://schemas.microsoft.com/office/drawing/2014/main" id="{C5577EF6-AB85-4021-BFC6-ACAFD254D52B}"/>
              </a:ext>
            </a:extLst>
          </p:cNvPr>
          <p:cNvSpPr>
            <a:spLocks xmlns:a="http://schemas.openxmlformats.org/drawingml/2006/main" noGrp="1"/>
          </p:cNvSpPr>
          <p:nvPr/>
        </p:nvSpPr>
        <p:spPr>
          <a:xfrm xmlns:a="http://schemas.openxmlformats.org/drawingml/2006/main">
            <a:off x="8286750" y="2476500"/>
            <a:ext cx="247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a:bodyPr>
          <a:lstStyle xmlns:a="http://schemas.openxmlformats.org/drawingml/2006/main"/>
          <a:p xmlns:a="http://schemas.openxmlformats.org/drawingml/2006/main">
            <a:pPr>
              <a:buNone/>
              <a:defRPr sz="1050" b="1">
                <a:solidFill>
                  <a:srgbClr val="F4B400"/>
                </a:solidFill>
                <a:latin typeface="Aptos"/>
                <a:ea typeface="Aptos"/>
                <a:cs typeface="Aptos"/>
              </a:defRPr>
            </a:pPr>
            <a:r>
              <a:rPr sz="1050" b="1">
                <a:solidFill>
                  <a:srgbClr val="F4B400"/>
                </a:solidFill>
                <a:latin typeface="Aptos"/>
                <a:ea typeface="Aptos"/>
                <a:cs typeface="Aptos"/>
              </a:rPr>
              <a:t>Ana ilke</a:t>
            </a:r>
          </a:p>
        </p:txBody>
      </p:sp>
      <p:sp>
        <p:nvSpPr>
          <p:cNvPr id="6" name="Dikdörtgen 5">
            <a:extLst xmlns:a="http://schemas.openxmlformats.org/drawingml/2006/main">
              <a:ext uri="{FF2B5EF4-FFF2-40B4-BE49-F238E27FC236}">
                <a16:creationId xmlns:a16="http://schemas.microsoft.com/office/drawing/2014/main" id="{3B0EF2FD-1F28-48E6-A71D-844AB6E206C7}"/>
              </a:ext>
            </a:extLst>
          </p:cNvPr>
          <p:cNvSpPr>
            <a:spLocks xmlns:a="http://schemas.openxmlformats.org/drawingml/2006/main" noGrp="1"/>
          </p:cNvSpPr>
          <p:nvPr/>
        </p:nvSpPr>
        <p:spPr>
          <a:xfrm xmlns:a="http://schemas.openxmlformats.org/drawingml/2006/main">
            <a:off x="8143875" y="3000375"/>
            <a:ext cx="2762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97500"/>
          </a:bodyPr>
          <a:lstStyle xmlns:a="http://schemas.openxmlformats.org/drawingml/2006/main"/>
          <a:p xmlns:a="http://schemas.openxmlformats.org/drawingml/2006/main">
            <a:pPr>
              <a:buNone/>
              <a:defRPr sz="1800" b="1">
                <a:solidFill>
                  <a:srgbClr val="FFFFFF"/>
                </a:solidFill>
                <a:latin typeface="Aptos"/>
                <a:ea typeface="Aptos"/>
                <a:cs typeface="Aptos"/>
              </a:defRPr>
            </a:pPr>
            <a:r>
              <a:rPr sz="1800" b="1">
                <a:solidFill>
                  <a:srgbClr val="FFFFFF"/>
                </a:solidFill>
                <a:latin typeface="Aptos"/>
                <a:ea typeface="Aptos"/>
                <a:cs typeface="Aptos"/>
              </a:rPr>
              <a:t>Geographic data structure, validation scheme, and usage context precede model selection.</a:t>
            </a:r>
          </a:p>
        </p:txBody>
      </p:sp>
    </p:spTree>
    <p:extLst>
      <p:ext uri="{BB962C8B-B14F-4D97-AF65-F5344CB8AC3E}">
        <p14:creationId xmlns:p14="http://schemas.microsoft.com/office/powerpoint/2010/main" val="564685688"/>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ikdörtgen 7">
            <a:extLst xmlns:a="http://schemas.openxmlformats.org/drawingml/2006/main">
              <a:ext uri="{FF2B5EF4-FFF2-40B4-BE49-F238E27FC236}">
                <a16:creationId xmlns:a16="http://schemas.microsoft.com/office/drawing/2014/main" id="{863B53DE-D2F5-4731-B747-E0A782D9E6EE}"/>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F4B400"/>
          </a:solidFill>
          <a:ln xmlns:a="http://schemas.openxmlformats.org/drawingml/2006/main" w="0">
            <a:noFill/>
          </a:ln>
        </p:spPr>
        <p:txBody>
          <a:bodyPr xmlns:a="http://schemas.openxmlformats.org/drawingml/2006/main"/>
          <a:lstStyle xmlns:a="http://schemas.openxmlformats.org/drawingml/2006/main"/>
          <a:p xmlns:a="http://schemas.openxmlformats.org/drawingml/2006/main">
            <a:endParaRPr/>
          </a:p>
        </p:txBody>
      </p:sp>
      <p:sp>
        <p:nvSpPr>
          <p:cNvPr id="2" name="Dikdörtgen 1">
            <a:extLst xmlns:a="http://schemas.openxmlformats.org/drawingml/2006/main">
              <a:ext uri="{FF2B5EF4-FFF2-40B4-BE49-F238E27FC236}">
                <a16:creationId xmlns:a16="http://schemas.microsoft.com/office/drawing/2014/main" id="{D675E621-B621-48DB-A20D-C66665B37AE4}"/>
              </a:ext>
            </a:extLst>
          </p:cNvPr>
          <p:cNvSpPr>
            <a:spLocks xmlns:a="http://schemas.openxmlformats.org/drawingml/2006/main" noGrp="1"/>
          </p:cNvSpPr>
          <p:nvPr/>
        </p:nvSpPr>
        <p:spPr>
          <a:xfrm xmlns:a="http://schemas.openxmlformats.org/drawingml/2006/main">
            <a:off x="457200" y="266700"/>
            <a:ext cx="10287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2175" b="1">
                <a:solidFill>
                  <a:srgbClr val="111111"/>
                </a:solidFill>
                <a:latin typeface="Aptos"/>
                <a:ea typeface="Aptos"/>
                <a:cs typeface="Aptos"/>
              </a:defRPr>
            </a:pPr>
            <a:r>
              <a:rPr sz="2175" b="1">
                <a:solidFill>
                  <a:srgbClr val="111111"/>
                </a:solidFill>
                <a:latin typeface="Aptos"/>
                <a:ea typeface="Aptos"/>
                <a:cs typeface="Aptos"/>
              </a:rPr>
              <a:t>Resources and further reading</a:t>
            </a:r>
          </a:p>
        </p:txBody>
      </p:sp>
      <p:sp>
        <p:nvSpPr>
          <p:cNvPr id="3" name="Dikdörtgen 2">
            <a:extLst xmlns:a="http://schemas.openxmlformats.org/drawingml/2006/main">
              <a:ext uri="{FF2B5EF4-FFF2-40B4-BE49-F238E27FC236}">
                <a16:creationId xmlns:a16="http://schemas.microsoft.com/office/drawing/2014/main" id="{61A298D8-77CB-4B85-A64E-B4CA34F06607}"/>
              </a:ext>
            </a:extLst>
          </p:cNvPr>
          <p:cNvSpPr>
            <a:spLocks xmlns:a="http://schemas.openxmlformats.org/drawingml/2006/main" noGrp="1"/>
          </p:cNvSpPr>
          <p:nvPr/>
        </p:nvSpPr>
        <p:spPr>
          <a:xfrm xmlns:a="http://schemas.openxmlformats.org/drawingml/2006/main">
            <a:off x="10858500" y="266700"/>
            <a:ext cx="9048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750" b="1">
                <a:solidFill>
                  <a:srgbClr val="F4B400"/>
                </a:solidFill>
                <a:latin typeface="Aptos"/>
                <a:ea typeface="Aptos"/>
                <a:cs typeface="Aptos"/>
              </a:defRPr>
            </a:pPr>
            <a:r>
              <a:rPr sz="750" b="1">
                <a:solidFill>
                  <a:srgbClr val="F4B400"/>
                </a:solidFill>
                <a:latin typeface="Aptos"/>
                <a:ea typeface="Aptos"/>
                <a:cs typeface="Aptos"/>
              </a:rPr>
              <a:t>WEEK 13</a:t>
            </a:r>
          </a:p>
        </p:txBody>
      </p:sp>
      <p:sp>
        <p:nvSpPr>
          <p:cNvPr id="4" name="Dikdörtgen 3">
            <a:extLst xmlns:a="http://schemas.openxmlformats.org/drawingml/2006/main">
              <a:ext uri="{FF2B5EF4-FFF2-40B4-BE49-F238E27FC236}">
                <a16:creationId xmlns:a16="http://schemas.microsoft.com/office/drawing/2014/main" id="{70AA3F07-322D-4492-BB7D-515D2834E3C0}"/>
              </a:ext>
            </a:extLst>
          </p:cNvPr>
          <p:cNvSpPr>
            <a:spLocks xmlns:a="http://schemas.openxmlformats.org/drawingml/2006/main" noGrp="1"/>
          </p:cNvSpPr>
          <p:nvPr/>
        </p:nvSpPr>
        <p:spPr>
          <a:xfrm xmlns:a="http://schemas.openxmlformats.org/drawingml/2006/main">
            <a:off x="457200" y="6543675"/>
            <a:ext cx="49530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MIS 369 · AI-Enhanced Geographic Information Systems</a:t>
            </a:r>
          </a:p>
        </p:txBody>
      </p:sp>
      <p:sp>
        <p:nvSpPr>
          <p:cNvPr id="5" name="Dikdörtgen 4">
            <a:extLst xmlns:a="http://schemas.openxmlformats.org/drawingml/2006/main">
              <a:ext uri="{FF2B5EF4-FFF2-40B4-BE49-F238E27FC236}">
                <a16:creationId xmlns:a16="http://schemas.microsoft.com/office/drawing/2014/main" id="{01B7ABE6-8B48-4BBD-B51E-3979F0EE9239}"/>
              </a:ext>
            </a:extLst>
          </p:cNvPr>
          <p:cNvSpPr>
            <a:spLocks xmlns:a="http://schemas.openxmlformats.org/drawingml/2006/main" noGrp="1"/>
          </p:cNvSpPr>
          <p:nvPr/>
        </p:nvSpPr>
        <p:spPr>
          <a:xfrm xmlns:a="http://schemas.openxmlformats.org/drawingml/2006/main">
            <a:off x="9620250" y="6543675"/>
            <a:ext cx="2143125"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45833"/>
          </a:bodyPr>
          <a:lstStyle xmlns:a="http://schemas.openxmlformats.org/drawingml/2006/main"/>
          <a:p xmlns:a="http://schemas.openxmlformats.org/drawingml/2006/main">
            <a:pPr>
              <a:buNone/>
              <a:defRPr sz="600" b="0">
                <a:solidFill>
                  <a:srgbClr val="65737B"/>
                </a:solidFill>
                <a:latin typeface="Aptos"/>
                <a:ea typeface="Aptos"/>
                <a:cs typeface="Aptos"/>
              </a:defRPr>
            </a:pPr>
            <a:r>
              <a:rPr sz="600" b="0">
                <a:solidFill>
                  <a:srgbClr val="65737B"/>
                </a:solidFill>
                <a:latin typeface="Aptos"/>
                <a:ea typeface="Aptos"/>
                <a:cs typeface="Aptos"/>
              </a:rPr>
              <a:t>Dr. Murat BAŞEĞMEZ</a:t>
            </a:r>
          </a:p>
        </p:txBody>
      </p:sp>
      <p:sp>
        <p:nvSpPr>
          <p:cNvPr id="6" name="Dikdörtgen 5">
            <a:extLst xmlns:a="http://schemas.openxmlformats.org/drawingml/2006/main">
              <a:ext uri="{FF2B5EF4-FFF2-40B4-BE49-F238E27FC236}">
                <a16:creationId xmlns:a16="http://schemas.microsoft.com/office/drawing/2014/main" id="{8B287310-591C-44E5-AA39-D4DF87AAD3BF}"/>
              </a:ext>
            </a:extLst>
          </p:cNvPr>
          <p:cNvSpPr>
            <a:spLocks xmlns:a="http://schemas.openxmlformats.org/drawingml/2006/main" noGrp="1"/>
          </p:cNvSpPr>
          <p:nvPr/>
        </p:nvSpPr>
        <p:spPr>
          <a:xfrm xmlns:a="http://schemas.openxmlformats.org/drawingml/2006/main">
            <a:off x="666750" y="1143000"/>
            <a:ext cx="10668000" cy="447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a:bodyPr>
          <a:lstStyle xmlns:a="http://schemas.openxmlformats.org/drawingml/2006/main"/>
          <a:p xmlns:a="http://schemas.openxmlformats.org/drawingml/2006/main">
            <a:pPr marL="215900" indent="-101600">
              <a:spcAft>
                <a:spcPts val="900"/>
              </a:spcAft>
              <a:buChar char="•"/>
              <a:defRPr sz="1200">
                <a:solidFill>
                  <a:srgbClr val="263238"/>
                </a:solidFill>
                <a:latin typeface="Aptos"/>
                <a:ea typeface="Aptos"/>
                <a:cs typeface="Aptos"/>
              </a:defRPr>
            </a:pPr>
            <a:r>
              <a:rPr sz="1200">
                <a:solidFill>
                  <a:srgbClr val="263238"/>
                </a:solidFill>
                <a:latin typeface="Aptos"/>
                <a:ea typeface="Aptos"/>
                <a:cs typeface="Aptos"/>
              </a:rPr>
              <a:t>https://arxiv.org/abs/2503.22081</a:t>
            </a:r>
          </a:p>
          <a:p xmlns:a="http://schemas.openxmlformats.org/drawingml/2006/main">
            <a:pPr marL="215900" indent="-101600">
              <a:spcAft>
                <a:spcPts val="900"/>
              </a:spcAft>
              <a:buChar char="•"/>
              <a:defRPr sz="1200">
                <a:solidFill>
                  <a:srgbClr val="263238"/>
                </a:solidFill>
                <a:latin typeface="Aptos"/>
                <a:ea typeface="Aptos"/>
                <a:cs typeface="Aptos"/>
              </a:defRPr>
            </a:pPr>
            <a:r>
              <a:rPr sz="1200">
                <a:solidFill>
                  <a:srgbClr val="263238"/>
                </a:solidFill>
                <a:latin typeface="Aptos"/>
                <a:ea typeface="Aptos"/>
                <a:cs typeface="Aptos"/>
              </a:rPr>
              <a:t>https://arxiv.org/abs/2409.00489</a:t>
            </a:r>
          </a:p>
          <a:p xmlns:a="http://schemas.openxmlformats.org/drawingml/2006/main">
            <a:pPr marL="215900" indent="-101600">
              <a:spcAft>
                <a:spcPts val="900"/>
              </a:spcAft>
              <a:buChar char="•"/>
              <a:defRPr sz="1200">
                <a:solidFill>
                  <a:srgbClr val="263238"/>
                </a:solidFill>
                <a:latin typeface="Aptos"/>
                <a:ea typeface="Aptos"/>
                <a:cs typeface="Aptos"/>
              </a:defRPr>
            </a:pPr>
            <a:r>
              <a:rPr sz="1200">
                <a:solidFill>
                  <a:srgbClr val="263238"/>
                </a:solidFill>
                <a:latin typeface="Aptos"/>
                <a:ea typeface="Aptos"/>
                <a:cs typeface="Aptos"/>
              </a:rPr>
              <a:t>https://arxiv.org/abs/2508.00858</a:t>
            </a:r>
          </a:p>
          <a:p xmlns:a="http://schemas.openxmlformats.org/drawingml/2006/main">
            <a:pPr marL="215900" indent="-101600">
              <a:spcAft>
                <a:spcPts val="900"/>
              </a:spcAft>
              <a:buChar char="•"/>
              <a:defRPr sz="1200">
                <a:solidFill>
                  <a:srgbClr val="263238"/>
                </a:solidFill>
                <a:latin typeface="Aptos"/>
                <a:ea typeface="Aptos"/>
                <a:cs typeface="Aptos"/>
              </a:defRPr>
            </a:pPr>
            <a:r>
              <a:rPr sz="1200">
                <a:solidFill>
                  <a:srgbClr val="263238"/>
                </a:solidFill>
                <a:latin typeface="Aptos"/>
                <a:ea typeface="Aptos"/>
                <a:cs typeface="Aptos"/>
              </a:rPr>
              <a:t>https://digital-strategy.ec.europa.eu/en/policies/regulatory-framework-ai</a:t>
            </a:r>
          </a:p>
          <a:p xmlns:a="http://schemas.openxmlformats.org/drawingml/2006/main">
            <a:pPr marL="215900" indent="-101600">
              <a:spcAft>
                <a:spcPts val="900"/>
              </a:spcAft>
              <a:buChar char="•"/>
              <a:defRPr sz="1200">
                <a:solidFill>
                  <a:srgbClr val="263238"/>
                </a:solidFill>
                <a:latin typeface="Aptos"/>
                <a:ea typeface="Aptos"/>
                <a:cs typeface="Aptos"/>
              </a:defRPr>
            </a:pPr>
            <a:r>
              <a:rPr sz="1200">
                <a:solidFill>
                  <a:srgbClr val="263238"/>
                </a:solidFill>
                <a:latin typeface="Aptos"/>
                <a:ea typeface="Aptos"/>
                <a:cs typeface="Aptos"/>
              </a:rPr>
              <a:t>https://pro.arcgis.com/en/pro-app/3.5/help/analysis/ai/geoai.htm</a:t>
            </a:r>
          </a:p>
        </p:txBody>
      </p:sp>
      <p:sp>
        <p:nvSpPr>
          <p:cNvPr id="7" name="Dikdörtgen 6">
            <a:extLst xmlns:a="http://schemas.openxmlformats.org/drawingml/2006/main">
              <a:ext uri="{FF2B5EF4-FFF2-40B4-BE49-F238E27FC236}">
                <a16:creationId xmlns:a16="http://schemas.microsoft.com/office/drawing/2014/main" id="{424F2704-68B2-4CE1-95A6-42C866DFA18D}"/>
              </a:ext>
            </a:extLst>
          </p:cNvPr>
          <p:cNvSpPr>
            <a:spLocks xmlns:a="http://schemas.openxmlformats.org/drawingml/2006/main" noGrp="1"/>
          </p:cNvSpPr>
          <p:nvPr/>
        </p:nvSpPr>
        <p:spPr>
          <a:xfrm xmlns:a="http://schemas.openxmlformats.org/drawingml/2006/main">
            <a:off x="685800" y="5857875"/>
            <a:ext cx="10287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buNone/>
              <a:defRPr sz="1125" b="0">
                <a:solidFill>
                  <a:srgbClr val="65737B"/>
                </a:solidFill>
                <a:latin typeface="Aptos"/>
                <a:ea typeface="Aptos"/>
                <a:cs typeface="Aptos"/>
              </a:defRPr>
            </a:pPr>
            <a:r>
              <a:rPr sz="1125" b="0">
                <a:solidFill>
                  <a:srgbClr val="65737B"/>
                </a:solidFill>
                <a:latin typeface="Aptos"/>
                <a:ea typeface="Aptos"/>
                <a:cs typeface="Aptos"/>
              </a:rPr>
              <a:t>The source of each external image in the presentation is indicated in the footer of the relevant slide and in the speaker notes.</a:t>
            </a:r>
          </a:p>
        </p:txBody>
      </p:sp>
    </p:spTree>
    <p:extLst>
      <p:ext uri="{BB962C8B-B14F-4D97-AF65-F5344CB8AC3E}">
        <p14:creationId xmlns:p14="http://schemas.microsoft.com/office/powerpoint/2010/main" val="5875880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2026-09-20T17:34:40.6700000Z</dcterms:created>
  <dcterms:modified xsi:type="dcterms:W3CDTF">2026-09-20T17:34:40.6700000Z</dcterms:modified>
</coreProperties>
</file>