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4d2cb97e3c4b33" /><Relationship Type="http://schemas.openxmlformats.org/officeDocument/2006/relationships/extended-properties" Target="/docProps/app.xml" Id="R1f65053b993142de" /><Relationship Type="http://schemas.openxmlformats.org/officeDocument/2006/relationships/officeDocument" Target="/ppt/presentation.xml" Id="R622a1d647bd240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270fa7bd694281"/>
  </p:sldMasterIdLst>
  <p:notesMasterIdLst>
    <p:notesMasterId xmlns:r="http://schemas.openxmlformats.org/officeDocument/2006/relationships" r:id="R805d33c8d8ba4d71"/>
  </p:notesMasterIdLst>
  <p:sldIdLst>
    <p:sldId xmlns:r="http://schemas.openxmlformats.org/officeDocument/2006/relationships" id="256" r:id="Rd5b1d90effd54fad"/>
    <p:sldId xmlns:r="http://schemas.openxmlformats.org/officeDocument/2006/relationships" id="257" r:id="Rf98c706cf50d47d9"/>
    <p:sldId xmlns:r="http://schemas.openxmlformats.org/officeDocument/2006/relationships" id="258" r:id="R711b3784e3af430e"/>
    <p:sldId xmlns:r="http://schemas.openxmlformats.org/officeDocument/2006/relationships" id="259" r:id="R042380bbbf17437c"/>
    <p:sldId xmlns:r="http://schemas.openxmlformats.org/officeDocument/2006/relationships" id="260" r:id="Rb2065a55654d4fb9"/>
    <p:sldId xmlns:r="http://schemas.openxmlformats.org/officeDocument/2006/relationships" id="261" r:id="R94ed27f7c05f463e"/>
    <p:sldId xmlns:r="http://schemas.openxmlformats.org/officeDocument/2006/relationships" id="262" r:id="R1cd1b840081d44f7"/>
    <p:sldId xmlns:r="http://schemas.openxmlformats.org/officeDocument/2006/relationships" id="263" r:id="Rbdabfb99eb3b4bc8"/>
    <p:sldId xmlns:r="http://schemas.openxmlformats.org/officeDocument/2006/relationships" id="264" r:id="Rc3aa5e503e3249b0"/>
    <p:sldId xmlns:r="http://schemas.openxmlformats.org/officeDocument/2006/relationships" id="265" r:id="R740cffb639204e67"/>
    <p:sldId xmlns:r="http://schemas.openxmlformats.org/officeDocument/2006/relationships" id="266" r:id="R6ddb866253194174"/>
    <p:sldId xmlns:r="http://schemas.openxmlformats.org/officeDocument/2006/relationships" id="267" r:id="R4edeb0f0c188435b"/>
    <p:sldId xmlns:r="http://schemas.openxmlformats.org/officeDocument/2006/relationships" id="268" r:id="Rd4aee2f0a2c942a1"/>
    <p:sldId xmlns:r="http://schemas.openxmlformats.org/officeDocument/2006/relationships" id="269" r:id="R158b0ba9d2e140e6"/>
    <p:sldId xmlns:r="http://schemas.openxmlformats.org/officeDocument/2006/relationships" id="270" r:id="R114f88f5b91143ad"/>
    <p:sldId xmlns:r="http://schemas.openxmlformats.org/officeDocument/2006/relationships" id="271" r:id="Rbf5bdef424a14b40"/>
    <p:sldId xmlns:r="http://schemas.openxmlformats.org/officeDocument/2006/relationships" id="272" r:id="Rc27efecbe8204369"/>
    <p:sldId xmlns:r="http://schemas.openxmlformats.org/officeDocument/2006/relationships" id="273" r:id="R837d4bd03226435e"/>
    <p:sldId xmlns:r="http://schemas.openxmlformats.org/officeDocument/2006/relationships" id="274" r:id="R328801ac8f8545b6"/>
    <p:sldId xmlns:r="http://schemas.openxmlformats.org/officeDocument/2006/relationships" id="275" r:id="R0d252871720a427f"/>
    <p:sldId xmlns:r="http://schemas.openxmlformats.org/officeDocument/2006/relationships" id="276" r:id="R1f3e91362cd44dc9"/>
    <p:sldId xmlns:r="http://schemas.openxmlformats.org/officeDocument/2006/relationships" id="277" r:id="R921149b43ac74836"/>
    <p:sldId xmlns:r="http://schemas.openxmlformats.org/officeDocument/2006/relationships" id="278" r:id="R8808b24804424e6e"/>
    <p:sldId xmlns:r="http://schemas.openxmlformats.org/officeDocument/2006/relationships" id="279" r:id="R038360ea591e402f"/>
    <p:sldId xmlns:r="http://schemas.openxmlformats.org/officeDocument/2006/relationships" id="280" r:id="R9c058f5cf2904d07"/>
    <p:sldId xmlns:r="http://schemas.openxmlformats.org/officeDocument/2006/relationships" id="281" r:id="R5e3b3ed9b7514b47"/>
    <p:sldId xmlns:r="http://schemas.openxmlformats.org/officeDocument/2006/relationships" id="282" r:id="R904b446e11044fee"/>
    <p:sldId xmlns:r="http://schemas.openxmlformats.org/officeDocument/2006/relationships" id="283" r:id="R6746406329064ee6"/>
    <p:sldId xmlns:r="http://schemas.openxmlformats.org/officeDocument/2006/relationships" id="284" r:id="Ref98ae1756464aca"/>
    <p:sldId xmlns:r="http://schemas.openxmlformats.org/officeDocument/2006/relationships" id="285" r:id="R95d207d61c854923"/>
    <p:sldId xmlns:r="http://schemas.openxmlformats.org/officeDocument/2006/relationships" id="286" r:id="R866cf7a5135347da"/>
    <p:sldId xmlns:r="http://schemas.openxmlformats.org/officeDocument/2006/relationships" id="287" r:id="Rf94e504908e0499a"/>
    <p:sldId xmlns:r="http://schemas.openxmlformats.org/officeDocument/2006/relationships" id="288" r:id="R713cf9a059174403"/>
    <p:sldId xmlns:r="http://schemas.openxmlformats.org/officeDocument/2006/relationships" id="289" r:id="Rcfec8724e6db4d92"/>
    <p:sldId xmlns:r="http://schemas.openxmlformats.org/officeDocument/2006/relationships" id="290" r:id="R2cc85513c7014719"/>
    <p:sldId xmlns:r="http://schemas.openxmlformats.org/officeDocument/2006/relationships" id="291" r:id="R0311171afd754a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f242150b2c48e5" /><Relationship Type="http://schemas.openxmlformats.org/officeDocument/2006/relationships/slideMaster" Target="/ppt/slideMasters/slideMaster1.xml" Id="R82270fa7bd694281" /><Relationship Type="http://schemas.openxmlformats.org/officeDocument/2006/relationships/notesMaster" Target="/ppt/notesMasters/notesMaster1.xml" Id="R805d33c8d8ba4d71" /><Relationship Type="http://schemas.openxmlformats.org/officeDocument/2006/relationships/presProps" Target="/ppt/presProps.xml" Id="R7a66f75cff774adf" /><Relationship Type="http://schemas.openxmlformats.org/officeDocument/2006/relationships/viewProps" Target="/ppt/viewProps.xml" Id="R1fc75341d5d3454c" /><Relationship Type="http://schemas.openxmlformats.org/officeDocument/2006/relationships/tableStyles" Target="/ppt/tableStyles.xml" Id="Rd379c9a67e424dfc" /><Relationship Type="http://schemas.openxmlformats.org/officeDocument/2006/relationships/slide" Target="/ppt/slides/slide1.xml" Id="Rd5b1d90effd54fad" /><Relationship Type="http://schemas.openxmlformats.org/officeDocument/2006/relationships/slide" Target="/ppt/slides/slide2.xml" Id="Rf98c706cf50d47d9" /><Relationship Type="http://schemas.openxmlformats.org/officeDocument/2006/relationships/slide" Target="/ppt/slides/slide3.xml" Id="R711b3784e3af430e" /><Relationship Type="http://schemas.openxmlformats.org/officeDocument/2006/relationships/slide" Target="/ppt/slides/slide4.xml" Id="R042380bbbf17437c" /><Relationship Type="http://schemas.openxmlformats.org/officeDocument/2006/relationships/slide" Target="/ppt/slides/slide5.xml" Id="Rb2065a55654d4fb9" /><Relationship Type="http://schemas.openxmlformats.org/officeDocument/2006/relationships/slide" Target="/ppt/slides/slide6.xml" Id="R94ed27f7c05f463e" /><Relationship Type="http://schemas.openxmlformats.org/officeDocument/2006/relationships/slide" Target="/ppt/slides/slide7.xml" Id="R1cd1b840081d44f7" /><Relationship Type="http://schemas.openxmlformats.org/officeDocument/2006/relationships/slide" Target="/ppt/slides/slide8.xml" Id="Rbdabfb99eb3b4bc8" /><Relationship Type="http://schemas.openxmlformats.org/officeDocument/2006/relationships/slide" Target="/ppt/slides/slide9.xml" Id="Rc3aa5e503e3249b0" /><Relationship Type="http://schemas.openxmlformats.org/officeDocument/2006/relationships/slide" Target="/ppt/slides/slide10.xml" Id="R740cffb639204e67" /><Relationship Type="http://schemas.openxmlformats.org/officeDocument/2006/relationships/slide" Target="/ppt/slides/slide11.xml" Id="R6ddb866253194174" /><Relationship Type="http://schemas.openxmlformats.org/officeDocument/2006/relationships/slide" Target="/ppt/slides/slide12.xml" Id="R4edeb0f0c188435b" /><Relationship Type="http://schemas.openxmlformats.org/officeDocument/2006/relationships/slide" Target="/ppt/slides/slide13.xml" Id="Rd4aee2f0a2c942a1" /><Relationship Type="http://schemas.openxmlformats.org/officeDocument/2006/relationships/slide" Target="/ppt/slides/slide14.xml" Id="R158b0ba9d2e140e6" /><Relationship Type="http://schemas.openxmlformats.org/officeDocument/2006/relationships/slide" Target="/ppt/slides/slide15.xml" Id="R114f88f5b91143ad" /><Relationship Type="http://schemas.openxmlformats.org/officeDocument/2006/relationships/slide" Target="/ppt/slides/slide16.xml" Id="Rbf5bdef424a14b40" /><Relationship Type="http://schemas.openxmlformats.org/officeDocument/2006/relationships/slide" Target="/ppt/slides/slide17.xml" Id="Rc27efecbe8204369" /><Relationship Type="http://schemas.openxmlformats.org/officeDocument/2006/relationships/slide" Target="/ppt/slides/slide18.xml" Id="R837d4bd03226435e" /><Relationship Type="http://schemas.openxmlformats.org/officeDocument/2006/relationships/slide" Target="/ppt/slides/slide19.xml" Id="R328801ac8f8545b6" /><Relationship Type="http://schemas.openxmlformats.org/officeDocument/2006/relationships/slide" Target="/ppt/slides/slide20.xml" Id="R0d252871720a427f" /><Relationship Type="http://schemas.openxmlformats.org/officeDocument/2006/relationships/slide" Target="/ppt/slides/slide21.xml" Id="R1f3e91362cd44dc9" /><Relationship Type="http://schemas.openxmlformats.org/officeDocument/2006/relationships/slide" Target="/ppt/slides/slide22.xml" Id="R921149b43ac74836" /><Relationship Type="http://schemas.openxmlformats.org/officeDocument/2006/relationships/slide" Target="/ppt/slides/slide23.xml" Id="R8808b24804424e6e" /><Relationship Type="http://schemas.openxmlformats.org/officeDocument/2006/relationships/slide" Target="/ppt/slides/slide24.xml" Id="R038360ea591e402f" /><Relationship Type="http://schemas.openxmlformats.org/officeDocument/2006/relationships/slide" Target="/ppt/slides/slide25.xml" Id="R9c058f5cf2904d07" /><Relationship Type="http://schemas.openxmlformats.org/officeDocument/2006/relationships/slide" Target="/ppt/slides/slide26.xml" Id="R5e3b3ed9b7514b47" /><Relationship Type="http://schemas.openxmlformats.org/officeDocument/2006/relationships/slide" Target="/ppt/slides/slide27.xml" Id="R904b446e11044fee" /><Relationship Type="http://schemas.openxmlformats.org/officeDocument/2006/relationships/slide" Target="/ppt/slides/slide28.xml" Id="R6746406329064ee6" /><Relationship Type="http://schemas.openxmlformats.org/officeDocument/2006/relationships/slide" Target="/ppt/slides/slide29.xml" Id="Ref98ae1756464aca" /><Relationship Type="http://schemas.openxmlformats.org/officeDocument/2006/relationships/slide" Target="/ppt/slides/slide30.xml" Id="R95d207d61c854923" /><Relationship Type="http://schemas.openxmlformats.org/officeDocument/2006/relationships/slide" Target="/ppt/slides/slide31.xml" Id="R866cf7a5135347da" /><Relationship Type="http://schemas.openxmlformats.org/officeDocument/2006/relationships/slide" Target="/ppt/slides/slide32.xml" Id="Rf94e504908e0499a" /><Relationship Type="http://schemas.openxmlformats.org/officeDocument/2006/relationships/slide" Target="/ppt/slides/slide33.xml" Id="R713cf9a059174403" /><Relationship Type="http://schemas.openxmlformats.org/officeDocument/2006/relationships/slide" Target="/ppt/slides/slide34.xml" Id="Rcfec8724e6db4d92" /><Relationship Type="http://schemas.openxmlformats.org/officeDocument/2006/relationships/slide" Target="/ppt/slides/slide35.xml" Id="R2cc85513c7014719" /><Relationship Type="http://schemas.openxmlformats.org/officeDocument/2006/relationships/slide" Target="/ppt/slides/slide36.xml" Id="R0311171afd754a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68b64982434b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2c02dd55fe4fda" /><Relationship Type="http://schemas.openxmlformats.org/officeDocument/2006/relationships/notesMaster" Target="/ppt/notesMasters/notesMaster1.xml" Id="Rdcebe5d0f18441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939ce159b948e8" /><Relationship Type="http://schemas.openxmlformats.org/officeDocument/2006/relationships/notesMaster" Target="/ppt/notesMasters/notesMaster1.xml" Id="R484b3f17655241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4b4149001a4753" /><Relationship Type="http://schemas.openxmlformats.org/officeDocument/2006/relationships/notesMaster" Target="/ppt/notesMasters/notesMaster1.xml" Id="R09e6334a5f7e41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189bdd9ffc1403d" /><Relationship Type="http://schemas.openxmlformats.org/officeDocument/2006/relationships/notesMaster" Target="/ppt/notesMasters/notesMaster1.xml" Id="R34c13f8d219546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f4c5e9a26b431c" /><Relationship Type="http://schemas.openxmlformats.org/officeDocument/2006/relationships/notesMaster" Target="/ppt/notesMasters/notesMaster1.xml" Id="Re367bce6db7c4e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76ab32b70e4b9c" /><Relationship Type="http://schemas.openxmlformats.org/officeDocument/2006/relationships/notesMaster" Target="/ppt/notesMasters/notesMaster1.xml" Id="Ra0798ced272d4d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e799d6937e4993" /><Relationship Type="http://schemas.openxmlformats.org/officeDocument/2006/relationships/notesMaster" Target="/ppt/notesMasters/notesMaster1.xml" Id="R8b0dd735803948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6ce67fe3b54cdd" /><Relationship Type="http://schemas.openxmlformats.org/officeDocument/2006/relationships/notesMaster" Target="/ppt/notesMasters/notesMaster1.xml" Id="R11ca7cbc258b43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11c03541034175" /><Relationship Type="http://schemas.openxmlformats.org/officeDocument/2006/relationships/notesMaster" Target="/ppt/notesMasters/notesMaster1.xml" Id="R3ec0f31b7da145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7d51467e394b80" /><Relationship Type="http://schemas.openxmlformats.org/officeDocument/2006/relationships/notesMaster" Target="/ppt/notesMasters/notesMaster1.xml" Id="R57d48bed14a04c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cc0a8825b9449a" /><Relationship Type="http://schemas.openxmlformats.org/officeDocument/2006/relationships/notesMaster" Target="/ppt/notesMasters/notesMaster1.xml" Id="R03892e4116bc446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22ce9d17b834a16" /><Relationship Type="http://schemas.openxmlformats.org/officeDocument/2006/relationships/notesMaster" Target="/ppt/notesMasters/notesMaster1.xml" Id="R45635db3aff942f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a85f6f1f064311" /><Relationship Type="http://schemas.openxmlformats.org/officeDocument/2006/relationships/notesMaster" Target="/ppt/notesMasters/notesMaster1.xml" Id="Rf0b83b25c7dd4c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f782755b2874716" /><Relationship Type="http://schemas.openxmlformats.org/officeDocument/2006/relationships/notesMaster" Target="/ppt/notesMasters/notesMaster1.xml" Id="R27502cdab43e47b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f6f441ec70144bb" /><Relationship Type="http://schemas.openxmlformats.org/officeDocument/2006/relationships/notesMaster" Target="/ppt/notesMasters/notesMaster1.xml" Id="Raa01c336f268457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7bfb95605234fa6" /><Relationship Type="http://schemas.openxmlformats.org/officeDocument/2006/relationships/notesMaster" Target="/ppt/notesMasters/notesMaster1.xml" Id="R864cb617808345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5f241e6fab4cdc" /><Relationship Type="http://schemas.openxmlformats.org/officeDocument/2006/relationships/notesMaster" Target="/ppt/notesMasters/notesMaster1.xml" Id="Re906677d2b344ae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6709f3c7bec4810" /><Relationship Type="http://schemas.openxmlformats.org/officeDocument/2006/relationships/notesMaster" Target="/ppt/notesMasters/notesMaster1.xml" Id="R8a65f2b44bb3401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54ca49c47da4b50" /><Relationship Type="http://schemas.openxmlformats.org/officeDocument/2006/relationships/notesMaster" Target="/ppt/notesMasters/notesMaster1.xml" Id="R9b64155ff68b4d6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c23978c10842bf" /><Relationship Type="http://schemas.openxmlformats.org/officeDocument/2006/relationships/notesMaster" Target="/ppt/notesMasters/notesMaster1.xml" Id="Rfa7beb92f6d54e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ad9265d0e4340d5" /><Relationship Type="http://schemas.openxmlformats.org/officeDocument/2006/relationships/notesMaster" Target="/ppt/notesMasters/notesMaster1.xml" Id="R90df79ed743141d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7c4021b90dd48d6" /><Relationship Type="http://schemas.openxmlformats.org/officeDocument/2006/relationships/notesMaster" Target="/ppt/notesMasters/notesMaster1.xml" Id="R48944883d47f435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535bdb28a048f7" /><Relationship Type="http://schemas.openxmlformats.org/officeDocument/2006/relationships/notesMaster" Target="/ppt/notesMasters/notesMaster1.xml" Id="R6b975eddecc042a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61863ef55964ed1" /><Relationship Type="http://schemas.openxmlformats.org/officeDocument/2006/relationships/notesMaster" Target="/ppt/notesMasters/notesMaster1.xml" Id="R05d33ab5f39848e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e13459185774830" /><Relationship Type="http://schemas.openxmlformats.org/officeDocument/2006/relationships/notesMaster" Target="/ppt/notesMasters/notesMaster1.xml" Id="R6710d7cd0a6242c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b32cddc4abe4bb6" /><Relationship Type="http://schemas.openxmlformats.org/officeDocument/2006/relationships/notesMaster" Target="/ppt/notesMasters/notesMaster1.xml" Id="R9583eecc6481418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419981c6d704910" /><Relationship Type="http://schemas.openxmlformats.org/officeDocument/2006/relationships/notesMaster" Target="/ppt/notesMasters/notesMaster1.xml" Id="Rf8d0611955a049f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a8d28e3bf92492a" /><Relationship Type="http://schemas.openxmlformats.org/officeDocument/2006/relationships/notesMaster" Target="/ppt/notesMasters/notesMaster1.xml" Id="R76c33bb349aa41d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d58f3e1f13640f8" /><Relationship Type="http://schemas.openxmlformats.org/officeDocument/2006/relationships/notesMaster" Target="/ppt/notesMasters/notesMaster1.xml" Id="R147676a447544bf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936456888344e59" /><Relationship Type="http://schemas.openxmlformats.org/officeDocument/2006/relationships/notesMaster" Target="/ppt/notesMasters/notesMaster1.xml" Id="R8bf48c585c894a3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3fa6f15a40b4948" /><Relationship Type="http://schemas.openxmlformats.org/officeDocument/2006/relationships/notesMaster" Target="/ppt/notesMasters/notesMaster1.xml" Id="Re87070f86f3b42b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b817df6785c47ea" /><Relationship Type="http://schemas.openxmlformats.org/officeDocument/2006/relationships/notesMaster" Target="/ppt/notesMasters/notesMaster1.xml" Id="R95281d985e3c46b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6e0e991c5934d77" /><Relationship Type="http://schemas.openxmlformats.org/officeDocument/2006/relationships/notesMaster" Target="/ppt/notesMasters/notesMaster1.xml" Id="Rd219538d686a40bc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8f0cebda9a84f8c" /><Relationship Type="http://schemas.openxmlformats.org/officeDocument/2006/relationships/notesMaster" Target="/ppt/notesMasters/notesMaster1.xml" Id="R080b9a413b98423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607b86c39da410e" /><Relationship Type="http://schemas.openxmlformats.org/officeDocument/2006/relationships/notesMaster" Target="/ppt/notesMasters/notesMaster1.xml" Id="R666bd4be791f4db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4b97f1217ee4276" /><Relationship Type="http://schemas.openxmlformats.org/officeDocument/2006/relationships/notesMaster" Target="/ppt/notesMasters/notesMaster1.xml" Id="R949eb3288f114e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how this week builds upon previous GIS concepts. Use the cover image solely to introduce the topic.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Read the learning outcomes at the beginning of the lesson and link them to the laboratory assignment.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proximity of similar values ​​violates the assumption of independence.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single statistic summarizes the general trend across the entire study area.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statistical result is sensitive to how the neighborhood is defined.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hotspot is not just a data characteristic but also a result of the analysis scale.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Numerous local tests increase the risk of false positives.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Distinguishes local clusters from outliers that differ from their neighbors.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Measures the local concentration of high or low values.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two methods answer different research questions.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Outliers are defined based on context.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Local statistics reveal areas for decision-making.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Clusters are based on similarity in feature space.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Finds dense regions and separates sparse points as noise.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https://pro.arcgis.com/en/pro-app/latest/tool-reference/spatial-statistics/densitybasedclustering.htm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Offers an alternative to DBSCAN for patterns with varying densities. Ask students to separately identify the data, method, output, and limitations based on the visual or concept.</a:t>
            </a:r>
          </a:p>
          <a:p xmlns:a="http://schemas.openxmlformats.org/drawingml/2006/main">
            <a:r>
              <a:t>Source: https://pro.arcgis.com/en/pro-app/latest/tool-reference/spatial-statistics/densitybasedclustering.htm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Geographic contiguity is balanced with statistical similarity.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single visual separation is not sufficient.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Connect this section to the previous one in a single sentence.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time series for each location is stored in 3D bins.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tool classifies the behavior of hot and cold spots over time.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Being consistently hot is not the same as becoming increasingly intense.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 location may alternate between hot and cold states over time. Ask students to separately identify the data, method, output, and limitations on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pattern class is presented alongside methodological settings. Ask students to separately identify the data, method, output, and limitations regarding the visual or concept.</a:t>
            </a:r>
          </a:p>
          <a:p xmlns:a="http://schemas.openxmlformats.org/drawingml/2006/main">
            <a:r>
              <a:t>Source: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Clearly explain at the beginning which files students need to submit at the end of the lab.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Ensure that students wishing to adapt the scenario to their own term projects do not expand the scope.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Go through the steps sequentially with the students; check the rationale behind their decisions rather than just the final results.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this list for students to check each other's work at the end of the lesson.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them to keep the submission package as part of their term project.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C.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Correct answer is B.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Correct answer is B. Also explain why the incorrect options are not suitable.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summarize the four sections of the week in one sentence each, using their own examples.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notes: Share the resources with students. Ask them to focus on the methodology, data partitioning, and limitations sections of the readings.</a:t>
            </a:r>
          </a:p>
          <a:p xmlns:a="http://schemas.openxmlformats.org/drawingml/2006/main">
            <a:r>
              <a:t>Source: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e91ea8623044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afd5283524400e" /><Relationship Type="http://schemas.openxmlformats.org/officeDocument/2006/relationships/slideLayout" Target="/ppt/slideLayouts/slideLayout1.xml" Id="Rc78e1efe363e40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8e1efe363e40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b478a575f48bd" /><Relationship Type="http://schemas.openxmlformats.org/officeDocument/2006/relationships/image" Target="/ppt/media/image.png" Id="R6655320241b74e0e" /><Relationship Type="http://schemas.openxmlformats.org/officeDocument/2006/relationships/notesSlide" Target="/ppt/notesSlides/notesSlide1.xml" Id="R5ffbc3ca081e47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51ad9d16349d5" /><Relationship Type="http://schemas.openxmlformats.org/officeDocument/2006/relationships/notesSlide" Target="/ppt/notesSlides/notesSlide2.xml" Id="Rd2e2d4f6d9fa4b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3d15c08df4d2a" /><Relationship Type="http://schemas.openxmlformats.org/officeDocument/2006/relationships/notesSlide" Target="/ppt/notesSlides/notesSlide3.xml" Id="Rddebe669d3414f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d0982d0960439b" /><Relationship Type="http://schemas.openxmlformats.org/officeDocument/2006/relationships/notesSlide" Target="/ppt/notesSlides/notesSlide4.xml" Id="R890c45627bee45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4675b38ad4ef9" /><Relationship Type="http://schemas.openxmlformats.org/officeDocument/2006/relationships/notesSlide" Target="/ppt/notesSlides/notesSlide5.xml" Id="R0f018f13ff4e41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0f6aeacb543f3" /><Relationship Type="http://schemas.openxmlformats.org/officeDocument/2006/relationships/image" Target="/ppt/media/image2.png" Id="R3d4e4e336f8248e8" /><Relationship Type="http://schemas.openxmlformats.org/officeDocument/2006/relationships/notesSlide" Target="/ppt/notesSlides/notesSlide6.xml" Id="Ra934776feea442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280a05d9440ed" /><Relationship Type="http://schemas.openxmlformats.org/officeDocument/2006/relationships/notesSlide" Target="/ppt/notesSlides/notesSlide7.xml" Id="R50ec22bc815744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16bd8fe154cb8" /><Relationship Type="http://schemas.openxmlformats.org/officeDocument/2006/relationships/notesSlide" Target="/ppt/notesSlides/notesSlide8.xml" Id="R50aeba0050d841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6b719406441d2" /><Relationship Type="http://schemas.openxmlformats.org/officeDocument/2006/relationships/notesSlide" Target="/ppt/notesSlides/notesSlide9.xml" Id="Ree89e5906d7540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a29113f264e79" /><Relationship Type="http://schemas.openxmlformats.org/officeDocument/2006/relationships/notesSlide" Target="/ppt/notesSlides/notesSlide10.xml" Id="Rb0e52c0f7c4840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72da188d34c4c" /><Relationship Type="http://schemas.openxmlformats.org/officeDocument/2006/relationships/image" Target="/ppt/media/image3.png" Id="R00f240fdd5e14e4e" /><Relationship Type="http://schemas.openxmlformats.org/officeDocument/2006/relationships/notesSlide" Target="/ppt/notesSlides/notesSlide11.xml" Id="R8692531bb12f4a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0f51d01524e2d" /><Relationship Type="http://schemas.openxmlformats.org/officeDocument/2006/relationships/notesSlide" Target="/ppt/notesSlides/notesSlide12.xml" Id="Ra95c8405fae6424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1495d4f244f36" /><Relationship Type="http://schemas.openxmlformats.org/officeDocument/2006/relationships/notesSlide" Target="/ppt/notesSlides/notesSlide13.xml" Id="R6d9a22763c5e481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a24398cd14278" /><Relationship Type="http://schemas.openxmlformats.org/officeDocument/2006/relationships/notesSlide" Target="/ppt/notesSlides/notesSlide14.xml" Id="R6f85dbc57cb144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770b64312480d" /><Relationship Type="http://schemas.openxmlformats.org/officeDocument/2006/relationships/notesSlide" Target="/ppt/notesSlides/notesSlide15.xml" Id="R2915e787f2664e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aeb3710b74b66" /><Relationship Type="http://schemas.openxmlformats.org/officeDocument/2006/relationships/notesSlide" Target="/ppt/notesSlides/notesSlide16.xml" Id="R76c03ba2556d48e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c75a55fb7a4b90" /><Relationship Type="http://schemas.openxmlformats.org/officeDocument/2006/relationships/notesSlide" Target="/ppt/notesSlides/notesSlide17.xml" Id="R4ce7f4e9e03749a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cfa1f007f344e0" /><Relationship Type="http://schemas.openxmlformats.org/officeDocument/2006/relationships/notesSlide" Target="/ppt/notesSlides/notesSlide18.xml" Id="Ra2568e6117db4bb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aa5315bdd41b4" /><Relationship Type="http://schemas.openxmlformats.org/officeDocument/2006/relationships/notesSlide" Target="/ppt/notesSlides/notesSlide19.xml" Id="R713bbcc50a6247d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e940518864733" /><Relationship Type="http://schemas.openxmlformats.org/officeDocument/2006/relationships/notesSlide" Target="/ppt/notesSlides/notesSlide20.xml" Id="Rbb401dbc6064494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ae31c98a14d8d" /><Relationship Type="http://schemas.openxmlformats.org/officeDocument/2006/relationships/notesSlide" Target="/ppt/notesSlides/notesSlide21.xml" Id="R0c32eec5096f484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1e2298e5e4ca9" /><Relationship Type="http://schemas.openxmlformats.org/officeDocument/2006/relationships/notesSlide" Target="/ppt/notesSlides/notesSlide22.xml" Id="R7c603f4ab2364f5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0355629da4797" /><Relationship Type="http://schemas.openxmlformats.org/officeDocument/2006/relationships/image" Target="/ppt/media/image4.png" Id="R9fa807b1c4ea421c" /><Relationship Type="http://schemas.openxmlformats.org/officeDocument/2006/relationships/notesSlide" Target="/ppt/notesSlides/notesSlide23.xml" Id="R8118fa82786849a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bf51f35834d61" /><Relationship Type="http://schemas.openxmlformats.org/officeDocument/2006/relationships/image" Target="/ppt/media/image5.png" Id="R63bf6d15ce094289" /><Relationship Type="http://schemas.openxmlformats.org/officeDocument/2006/relationships/notesSlide" Target="/ppt/notesSlides/notesSlide24.xml" Id="R7a784e06137540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c9039000b42f5" /><Relationship Type="http://schemas.openxmlformats.org/officeDocument/2006/relationships/image" Target="/ppt/media/image6.png" Id="R04cf08e1db814339" /><Relationship Type="http://schemas.openxmlformats.org/officeDocument/2006/relationships/notesSlide" Target="/ppt/notesSlides/notesSlide25.xml" Id="R2692837c7d7e4a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2cb2614434975" /><Relationship Type="http://schemas.openxmlformats.org/officeDocument/2006/relationships/notesSlide" Target="/ppt/notesSlides/notesSlide26.xml" Id="Rb2542b40f65d46c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8024565d84563" /><Relationship Type="http://schemas.openxmlformats.org/officeDocument/2006/relationships/notesSlide" Target="/ppt/notesSlides/notesSlide27.xml" Id="Rf4e868931b47438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d5aa04dc914567" /><Relationship Type="http://schemas.openxmlformats.org/officeDocument/2006/relationships/notesSlide" Target="/ppt/notesSlides/notesSlide28.xml" Id="R10178aad90a442f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dc6ada1c724615" /><Relationship Type="http://schemas.openxmlformats.org/officeDocument/2006/relationships/notesSlide" Target="/ppt/notesSlides/notesSlide29.xml" Id="Ra82c44dbe22446c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c55623e0334c6c" /><Relationship Type="http://schemas.openxmlformats.org/officeDocument/2006/relationships/notesSlide" Target="/ppt/notesSlides/notesSlide30.xml" Id="Rc65d719015b7433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9cd0a3dae4493" /><Relationship Type="http://schemas.openxmlformats.org/officeDocument/2006/relationships/notesSlide" Target="/ppt/notesSlides/notesSlide31.xml" Id="Rb4a64acf094846e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13f802b8e4a3f" /><Relationship Type="http://schemas.openxmlformats.org/officeDocument/2006/relationships/notesSlide" Target="/ppt/notesSlides/notesSlide32.xml" Id="Rc296295e562f4ef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62bf3b19a4563" /><Relationship Type="http://schemas.openxmlformats.org/officeDocument/2006/relationships/notesSlide" Target="/ppt/notesSlides/notesSlide33.xml" Id="R9826f7fedcc1425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baf843a314e8f" /><Relationship Type="http://schemas.openxmlformats.org/officeDocument/2006/relationships/notesSlide" Target="/ppt/notesSlides/notesSlide34.xml" Id="Rc408ee49df164d6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08e278bde4693" /><Relationship Type="http://schemas.openxmlformats.org/officeDocument/2006/relationships/notesSlide" Target="/ppt/notesSlides/notesSlide35.xml" Id="Rf674b0d1eda3495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0f21adef94ded" /><Relationship Type="http://schemas.openxmlformats.org/officeDocument/2006/relationships/notesSlide" Target="/ppt/notesSlides/notesSlide36.xml" Id="R0978ad0bc54e41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8788277-C373-4A50-974D-048807E3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EFB5BC08-7B33-4CB1-BAE5-2DFBF494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7773D65-0E9B-4175-B29E-3213F435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485EB99C-670E-4824-8709-D460270E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Pattern, Clustering, and Anomaly Analysis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4A53891-0DAF-4A69-BC6B-746B2D1D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86DA58B-AC06-4B2A-BB7B-941BA2FE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99701266-A23D-4169-9C09-8329C558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8" name="Resim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5320241b74e0e"/>
          <a:stretch xmlns:a="http://schemas.openxmlformats.org/drawingml/2006/main"/>
        </p:blipFill>
        <p:spPr>
          <a:xfrm xmlns:a="http://schemas.openxmlformats.org/drawingml/2006/main">
            <a:off x="6191250" y="2536770"/>
            <a:ext cx="5095875" cy="154633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42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A18C7912-384C-4311-A544-736D348A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9801E16F-0ACF-43B6-BA43-5B2FF7F4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Learning outcomes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99C515C-EAF9-4583-BF18-A5606629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B7CE47C-B453-4475-AA75-10ECD99F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4D9855C4-D709-4EB7-9ED6-417A5ACA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E8CA0018-2032-427B-820C-B7642A91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1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By the end of the lesson, the student will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9AAFD12A-DB9E-47E7-99B6-DC4A5326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the difference between global and local spatial autocorrelation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Distinguishes between the results of Hot Spot, Local Moran’s I, and density-based clustering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Interprets the results of space-time cubes and Emerging Hot Spot analysis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Evaluates the risks associated with scale, neighborhood, and multiple testing in cluster and outlier analyses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35326CF9-72D3-45BB-A7D7-4D72B1F1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0E78B8CD-C6AB-4117-B690-ECE11042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The outcomes encompass the levels of concepts, application, and critical evaluation.</a:t>
            </a:r>
          </a:p>
        </p:txBody>
      </p:sp>
    </p:spTree>
    <p:extLst>
      <p:ext uri="{BB962C8B-B14F-4D97-AF65-F5344CB8AC3E}">
        <p14:creationId xmlns:p14="http://schemas.microsoft.com/office/powerpoint/2010/main" val="18731668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8EA57A1-4F0E-4F68-973C-98B15F45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D72AA40F-95E6-4E27-82AC-515CD84B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8089029-BFF9-4C40-8168-6E28170B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CC6F484-0443-47A7-82D9-76C3A066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Tests whether observed clustering is random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15155B5-03DD-4408-8A3C-049B0841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173827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4CB2F0E3-723A-40FA-A14E-43BE660E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2135CD1-E0AC-48BC-9AC7-40C58556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autocorrelation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A8AD7E04-AAD9-43FB-ACD1-C1702866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BD55C519-CC88-4374-B520-EAECBEAE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95D86D5-4AA4-44FC-A3AF-263DCA08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AFB3345-C024-4C46-9AF6-ED265E5A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9ED7890A-53EA-40CB-9552-A08E4770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proximity of similar values ​​violates the assumption of independence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65143334-5B5F-4B2B-BAEE-0501D9D3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F4EFA72A-E34E-44B1-AA9D-D6D97BAE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Positive autocorrelation indicates that similar values ​​are neighbors.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Negative autocorrelation indicates that neighbors are different from one another.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spatial weights matrix defines which observations are related.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Distance, contiguity, or network connectivity produce different weight structures.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BBBCA7F0-CA4E-41B1-B694-AB13D8D1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BE7CF9C8-0EDE-47BB-8760-D314E1C4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5116F620-EEF5-48AB-98BC-B4D4B63D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2DC4C724-7EF8-47A8-8F3A-1427CF2E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D16D95E9-29A1-402A-9B93-01174CA4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58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Positive autocorrelation [means] similar values ​​are neighbors…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D0540457-0144-4518-9834-38AFE668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D82F8F2E-69CA-4AA3-9BB4-49707F2D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4D967B0E-2936-48F5-BE53-04F435806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D293851D-95E7-417D-9765-1ED9B7A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Negative autocorrelation [means] neighbors are…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B80F759C-D433-42D8-BD45-2DE06CB9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176F90B2-2074-4707-BB31-0EF4F6B5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D7503E86-BF5F-4D25-91D9-C816A4C2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8F03A91B-11B0-4752-BCE5-745E4438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98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spatial weights matrix [defines] which observations are related…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7D8485F3-A96B-40BD-AB3A-C725AD0B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6074953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9ACC47B2-0063-4B54-8152-868F71D1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28244198-9472-450D-9FB0-44287F40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Global Moran's I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4F64D0D9-6C3F-4D96-9D80-DCA9789E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77B74DD-F40A-4D9F-992B-16E02C28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5A0FAE6-27F9-4290-A1A0-FE332F54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5A650E1E-56F3-43F4-9276-E466F46F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271A54E7-E11C-476A-BAD0-A390FBC4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single statistic summarizes the overall trend across the entire study area.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72C9252B-0EA3-427C-88FD-2E21527C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6C1909F0-F289-457F-A42A-B0DE831F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positive and significant value supports clustering.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negative and significant value indicates a dispersed or checkerboard pattern.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non-significant result suggests the absence of a distinct global pattern.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global result does not indicate the location of clusters.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9507CB3B-DC98-455C-B07A-C6454E53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8ECF61F8-432B-411C-888D-9A6E36E6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CAE2A8BD-D41F-4088-B154-532F4FB7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132B336-663F-4155-B129-4B38A193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6A01D656-0FB4-4CD1-963B-3039BA97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11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positive and significant value indicates clustering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9A2F2011-C89C-43FC-B0EE-C1C90DCE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21044F0D-7AEB-4EEC-A2FA-778D37A8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51945140-5AD9-4BA5-9548-8EE39639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404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negative and significant value indicates dispersion or a checkerboard pattern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6FF36B86-C790-4C3D-90F6-38808387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D6E9F3A9-B9FF-4315-87CA-4CE3F470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B063DA0D-DC47-4837-84AB-2040A687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non-significant result indicates no distinct global pattern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A89DA2F0-9BF2-4C9C-AEC4-B1888D9A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ED81E504-BEF8-4EF8-A93C-9C0C242D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1FF2F70A-7361-4857-9827-55AE31C4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903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global result shows where clusters are located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AD21EABF-E0A4-40FC-9A82-8DCF4C74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2263992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AD7C64F8-D721-4546-80E0-98C51894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E53BFEFC-66C0-45CD-8292-953EA52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Neighborhood selection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B784E1FB-E3F8-43D2-B992-01CBE055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5F80506-2A0F-4BC3-B2B8-3D2E7C23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723F9BF-09F6-4135-BB34-52AF6060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9F72BB8-4B57-4D44-B205-23BF0F55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600F2E1-8B61-4DDA-B4E8-7D1AA727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statistical result is sensitive to how the neighborhood is defined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F8A556B-2816-4FFA-95C7-8B6A97F3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DB9D996A-C8EA-4B5F-ACB1-7E9A8FC0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Fixed distance uses the same radius of influence for all observations.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K-nearest neighbor assigns at least a specific number of neighbors to each observation.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Rook or queen contiguity can be used for polygons.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Network-based neighborhoods may be more meaningful for transportation or flow processes.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995E6ED3-D4C4-4382-B4CA-4ADE06BF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4e4e336f8248e8"/>
          <a:stretch xmlns:a="http://schemas.openxmlformats.org/drawingml/2006/main"/>
        </p:blipFill>
        <p:spPr>
          <a:xfrm xmlns:a="http://schemas.openxmlformats.org/drawingml/2006/main">
            <a:off x="7178750" y="2143125"/>
            <a:ext cx="3597126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5C655B82-9107-4A64-86B6-3A9A9FF9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5C34E97-AD1F-4E6C-A9FD-F045A24C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867673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7A8A4F6C-5574-4B08-BA7D-65037D93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F45F0F2F-921E-46E4-B660-45F5C900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effect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1FDC3E7-2A2E-4169-8320-CA491EFE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79F40F8-0B3C-4673-8F6D-BBE84E0D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E7F92CA-34D6-4EBF-B854-839F7A2E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DC939B7-F094-45DE-8175-4BB25411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12233C7B-1A77-4EF5-8BAB-7E94E03C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hot spot is a result of the analysis scale, not just the data features themselves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0D15D558-4C7A-4C17-A6E6-78A01758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10DA6C3-B94C-4877-BE86-3E14D97A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distance that is too small may leave many observations without neighbors.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distance that is too large averages out local differences.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Incremental Spatial Autocorrelation can indicate suitable distance candidates.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Results should be compared across multiple meaningful scales.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6D5B4213-52AB-4815-A3BC-F4434EE5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26BD656C-8800-4B09-BBB5-6B167AEA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79EEA074-039D-4A55-885C-BA501FB6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1FC2E73F-4A6F-4FAD-B274-A9D36038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38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very small distance leaves many observations without neighbors…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7ECF2BA1-A0D0-4DD0-9500-B8DCD985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F89AFB45-771D-4644-86CB-2F6E6C89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7632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very large distance averages out local differences…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1B260C69-1741-4B79-B68D-901D9B25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3EC01D4A-C0D4-4E57-A2C1-3D881B48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Incremental Spatial Autocorrelation uygun mes…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A136515D-CD6A-4E34-AF69-418170586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Results compared across multiple meaningful scales…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904C03E7-AEF4-47E4-AF9B-069AB389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1490746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240567EE-3AEB-4F96-894C-FAB840C6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0D900DE-FE86-4CE8-8BB2-F647680C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Significance and multiple testing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EE831E7-D98A-4306-89A3-79246277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A98A55F8-A4E5-495C-959A-9F9674C1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D7B9DB11-900C-4EFB-B254-B9BA5D8D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0F7C5BF4-847E-4D4D-8A36-F411B5B0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57DB61FF-2D0A-4679-A29A-A433F534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Numerous local tests increase the risk of false positives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D2E178ED-0D9B-4568-9819-337FA7D7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B8CEDADC-572F-4905-9AB3-4044C27A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Chance significances can occur when a separate test is performed for each location.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correction helps control the false discovery rate.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p-value is not the effect size.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When interpreting the map, the z-score, class, and neighborhood should be stated together.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7D332CCF-63D9-4ED7-A600-313942C7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5BD193F1-0A4B-4DD4-ADEB-EA3FB0F9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8C44B76-3062-40B5-A450-114A6CC2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0619A58-38DB-4195-9F8B-E1B0BB61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5FF19193-C236-455A-8FB3-A2AFA727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67365B73-3D51-4A6A-94A6-4A534DF9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49480B7B-21C4-4B53-87BD-0C38B566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4304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Chance significances can occur when a separate test is performed for each location…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B55EBDED-F3C5-42B8-ACB5-34587B1E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92E89A72-6B8D-4C7E-98E1-FEA51C38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CBC2A7CA-352E-492D-97D2-2EFF48F1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838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correction helps control the false discovery rate…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0828B6FA-2231-4086-897C-F05ECF38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AD7679D6-68E4-454E-96A2-34C7C2C5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3CCDC800-6D6F-4499-9117-D18D284E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p-value is not the effect size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69365E92-6005-4198-A8BF-C3030371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5015193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B5D8BDE-DE1A-423C-A0FA-242CE724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C4968DEA-5B67-424B-A627-C5300232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D5C1E87-9A00-4077-A303-44D7E69E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5AB11E8-9329-413F-95B3-454EFB06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Local statistics determine the location of the pattern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4E15495-99F4-4A54-835E-BE600A5D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0287306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FC3C254F-8602-4C9C-BAB3-47453118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C99AA832-DC3E-470E-BAAC-9F5C03E6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Anselin Local Moran's I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D0E3C5B-0005-452C-889C-A0B65F66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4E1E441-4209-4AA3-9CB8-9972D5F2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427B8C8C-500B-4C1D-B7E9-C4ECDA57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32E3BA73-3101-4D6E-A4CD-395FFF59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48BFD701-CA30-4787-BD7F-5F03A82A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Distinguishes local clusters from outliers that differ from their neighbors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8E809AB9-4BF8-480D-AA5D-75171687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B19C1FB9-C11F-4B0D-983F-B9995285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HH: high value, high neighbors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LL: low value, low neighbors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HL: high value among low neighbors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LH: low value among high neighbors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Only significant locations are classified.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A684670E-2D2E-4A6B-9101-5CCBFEAC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A2C6D1A8-8A5A-4531-A1C2-2F3EDC9F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21393F0D-1AF7-4C88-8338-1F6F34C9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36BA9EF-226E-4682-8D36-E62D396F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96FD3A72-EBC9-4BB9-B9A2-09016EC6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HH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8D6FB9BA-6D8E-4B5A-9551-317D86F4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60DEA036-E47D-4E3B-8591-37874918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C9FE9EEB-209F-4581-9AC8-C7FE9FF5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0526CD64-EFB4-4BA4-AAE9-DE9FA72D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LL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BFD012A8-7349-4DD3-A54B-F09FC088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BC45C012-6741-45E1-A754-8C3D1FFA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F34C6D90-4831-4129-8BCA-8D6A3239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5F9F6A76-ACBE-4EA2-AC65-3CCFB3E7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D9175FE1-53ED-4703-9ACB-C37A6318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21228872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9EF4F6F1-B630-4340-8D5A-D7E49B57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1EA011C-CC35-4DA9-8291-6ADF718D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Hot Spot Analysis Getis-Ord Gi*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2DF0385-4941-48C0-B819-BE20807E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73A4B106-4E7C-474C-919D-04B20ABF7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E35489E-D13E-4ABB-8F5F-F78A0FB8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CD20676F-9D7C-4AA8-AED3-40732B68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4C13EB71-F696-4E76-9D25-82B304AA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Measures the local concentration of high or low values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1C8C9C85-4765-4EFE-B3DA-1F9C4562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E825B4AA-560C-4352-B97E-CB471142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 high positive z-score indicates a hot spot.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 low negative z-score indicates a cold spot.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 high value alone is not sufficient to be a hot spot.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Neighbors must also be high, and the pattern must be significant.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0E41351D-8667-4C24-9CF8-F00D180B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240fdd5e14e4e"/>
          <a:stretch xmlns:a="http://schemas.openxmlformats.org/drawingml/2006/main"/>
        </p:blipFill>
        <p:spPr>
          <a:xfrm xmlns:a="http://schemas.openxmlformats.org/drawingml/2006/main">
            <a:off x="7301247" y="2143125"/>
            <a:ext cx="3352132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6B52615A-727E-4FDC-8B86-43D48DF5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A27E9232-DE0A-4866-A489-544F0A3F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8471632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F48E11DE-781E-447C-B39A-5F821E89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0F80A176-B11B-41C6-9629-034DD950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Difference between Local Moran and Gi*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1A1D9D6-EDFC-404A-BC51-92E8868F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8ACC990E-0A2E-4F4B-8817-DF99642F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0509098C-F035-42AB-A8DD-C68C860B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606B1A7-489F-4456-A1EB-9CB1AC1A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BE902B86-C7C0-4EF2-9CAE-3374542A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two methods answer different research questions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A19148A3-D249-4FC8-BE54-861AF91C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17F1D8A4-81D8-4ED5-B198-B1801A02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Moran's I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E23C81F3-255F-4A87-9DA5-1D1E5EF1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and spatial outlier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HH, LL, HL, LH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Questions regarding boundaries and anomalies</a:t>
            </a:r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578E8993-5D2F-49AE-996B-85B5202C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2F0295A1-2A4E-481F-94A5-0BDBC285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Getis-Ord Gi*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4D9D5449-862E-4DF8-9613-5A32A8DF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Hot and cold spots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High and low clusters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Resource allocation and prioritization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17096E6A-3C3D-40BE-BBAF-4E93A2FD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795254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D7387B6C-30F1-4E86-AC54-9487BC0A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BB2E4C4-307F-4C28-B8B5-16D831C3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outlier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F22843A2-AA5E-4888-BA62-F332430E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4385FC00-3541-4501-87CE-7FE4A088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904FAD6B-2DE3-4A1E-8E20-1193D6EE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8F0E0F20-68FC-4B07-9ECC-13BD1AF3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651D0F7F-6AF9-4385-A224-3AF06EFB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Outlier status is defined by context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F2D9CC55-7824-4DBB-ADC5-E154FEBC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0341BCE-7FDA-47EE-B72C-E84B8DFB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 value that is ordinary globally may be an outlier locally.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 and LH areas may indicate sharp transitions or data errors.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outlier location is examined first for data quality, then for process explanation.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Automatically deleting the outlier could result in the loss of a significant local phenomenon.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5D96AD8A-C015-4DCF-8868-13664F5F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806F9283-A0D1-48D9-88EA-5B74196C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A36326C2-2D70-471D-AE38-594ECE85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3268553-7EF8-49AE-A909-7A689EAD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 value that is ordinary globally may be… locally…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3ADD115C-CB91-4E65-95CE-AE4F29B4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59D6C8A6-C3CC-4F6F-AE28-A853A2F2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 and LH areas indicate sharp transitions or data errors…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4AC1D5FC-E100-434F-B7FB-19D1CF80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44B8312B-AEB9-41B4-9A4F-A4414F16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761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For outliers: first data quality, then the process…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F14B9574-9A8D-48FF-86B6-2233BDCB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Automatically deleting outliers plays a significant role…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A155A6F5-BAEA-42A2-BDF1-C40958AE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6349296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8C3C169F-DF0C-4EC1-AA99-C0E4F41F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0329ED46-0AF9-4339-9EB8-2203A723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 example: access inequality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562867C1-4949-4703-A337-269379C6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B1A33E43-62AE-496F-801B-726D82C7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1CB48392-E764-4CEF-AAB8-1C20ADC4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840F0D2-7937-428C-A153-FCF5119F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321E04B4-3DD7-4502-B79A-7F52D477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Local statistics reveal areas for decision-making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7D6C5D4F-4930-4B23-89B5-4442DDA9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12B3B089-2C8C-43DF-BB0A-219C2FD2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HH: cluster of high population and high service deficit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HL: unexpectedly high deficit relative to surroundings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LL: low deficit and low-deficit neighbors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Gi*: hotspots where interventions should be concentrated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Results are interpreted alongside population data and administrative boundaries.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0A52AEFF-6E07-4688-85E6-9C387858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F32C2EFD-7B38-414D-8D4A-E35F7C9B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DE8738DD-AAE2-4604-84F7-ED1DAA4C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A7D19F82-14E5-4E88-83DD-BE2DE0F1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BC951500-F35C-435A-BCD2-B6C571F5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F14F6B9D-BD95-456B-94EA-B16D25E2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983ACEF8-D326-41B2-A5A2-047B3FAE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HH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ADF6694F-88E8-4BBB-A8EB-B8697D53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28A22BDF-CDB8-4113-AADD-E1DD8BD6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971BB1B7-21A5-4574-9239-AA564D38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3CBDCD4C-4F69-4D0F-8FF6-3AF516DA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787F5654-4477-4534-ADD7-D8298807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6CD53F5F-4072-4333-AA02-1AF761EE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LL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4A168B17-8DBE-4D50-B4AD-1F4654BA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1469353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670A551A-BEF6-4246-BC3C-41AC5E4B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758EDF4-EBC7-43EE-9378-D6F30C35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88A9A11E-1C76-4F03-9206-20D9A945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7308604F-26CA-441A-A619-FE7FFD90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Unsupervised learning groups similar or dense observations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DB2C0D2-23BA-48B7-8157-64341960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5723028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BB2D7BFE-3CDB-42BD-93FB-F73F1698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647FC73C-1432-4BF5-AA8E-011F3E94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K-means and multivariate clustering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D8D02F44-70C2-4B25-BE94-7424D2A3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CE95A54-F861-4F35-A735-1D0C966A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B3037549-0BB4-4F2E-8505-9DC4B0C9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C3EA541-74BD-4748-AB07-D578564F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88F94456-86B4-4F61-943F-E2E08FC2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Clusters are based on similarity in feature space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3BD8C46C-78B7-49B5-B452-BA42B95B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7F9DA55-9DA5-43F6-941B-3DED7201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number of clusters is predetermined.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Variables must be normalized to a common scale.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Outliers can influence the centers.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numbers have no natural order.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Spatially fragmented clusters may form.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851429D6-A6CC-4764-9684-7E79F6D5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ED691445-0D62-4416-90FB-7D2032D9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BD435C0E-A3EA-4E57-9A63-3BCF749E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9CA31B8B-595A-459D-98AD-ABB34C38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503DB512-7C67-4CC8-92D5-58A491E4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number of clusters is predetermined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3FF76214-5067-4450-AE6F-7DCE8D48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CF794A5A-E8CD-4203-9CE9-8B525DDA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E7E9D6F0-CF06-4A80-AD32-4E65F50C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53979817-08AE-4578-8BCA-C0AC4976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Variables must be brought to a common scale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EF338712-644C-446A-88FC-0018DEAD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EDB8FDB9-A942-4ACA-A6FE-03D6148B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B59D862B-EC6C-4900-B06F-22CFB955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17359CD9-4AF1-4FBD-BE9F-94525B34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Outliers can affect the centers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B7E8C7C5-9007-4561-8F56-FE164365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735954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ikdörtgen 24">
            <a:extLst xmlns:a="http://schemas.openxmlformats.org/drawingml/2006/main">
              <a:ext uri="{FF2B5EF4-FFF2-40B4-BE49-F238E27FC236}">
                <a16:creationId xmlns:a16="http://schemas.microsoft.com/office/drawing/2014/main" id="{D71B9194-1CB0-4F20-BA5E-2A2ACECF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C1A961D3-7C62-46DD-B795-480C99D8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DBSCAN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2AF59F7-D3BD-4E15-BEFE-BF7D169B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779611C-F6D3-486A-84A1-D4219FA1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2448F1FE-DE22-47F7-86B2-9CBC997B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D9ED905B-B04B-4064-AD9E-23D21BA1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C4AB636C-AE3F-4257-909F-FAC66D40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Finds dense regions and separates sparse points as noise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10AA519D-9131-4EB0-91E5-B8765C66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9BC89F82-F6D7-49EE-BB9E-4639048F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Epsilon defines the neighborhood distance.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Minimum points determines the core density.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number of clusters is not predetermined.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Can capture irregularly shaped clusters.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with varying densities may be difficult to handle with a single epsilon value.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45AB6F2E-3919-4EEC-B6D4-8BB029E0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84D214E1-419A-476C-98AE-8EA8DBA2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05E2ED1F-99B1-435E-A8C6-DDBA67A8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4CB67C3D-8A4F-42FF-842D-B4B37A10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6F3FD247-6CB0-40D6-BABD-8AFAE92D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81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Epsilon defines the neighborhood distance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C811AA57-F243-4B46-B251-FE95E078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857145BA-867C-4AB6-ABA6-CB504F40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6A0D0083-FA02-480E-A048-41A5F5B7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Minimum points determines the core density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126AA3EA-168C-42E6-AC59-9A7F1698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064C1D94-3A75-4BB9-AE67-69D3867E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25281EA4-62BD-481E-BBEC-8FBD4E10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number of clusters is not predetermined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95E88A33-9940-47BB-82C2-EA6A239D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C5DF98F6-D6F4-40BF-B330-BC52A9F7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681E2929-589D-444C-9092-CBAF41CB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Can capture irregularly shaped clusters</a:t>
            </a:r>
          </a:p>
        </p:txBody>
      </p:sp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73BB7DDA-AC8C-4063-82A2-45A82435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https://pro.arcgis.com/en/pro-app/latest/tool-reference/spatial-statistics/densitybasedclustering.htm</a:t>
            </a:r>
          </a:p>
        </p:txBody>
      </p:sp>
    </p:spTree>
    <p:extLst>
      <p:ext uri="{BB962C8B-B14F-4D97-AF65-F5344CB8AC3E}">
        <p14:creationId xmlns:p14="http://schemas.microsoft.com/office/powerpoint/2010/main" val="10673207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B564F111-FCA6-4C62-A0B9-FD847A54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E126229-D04E-4CD1-AF3D-E7FC922D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HDBSCAN and OPTICS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65827244-0D5C-480C-BC61-8208D897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DFA0178-2AE4-4F3C-9EE1-6284EE5F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715DD7F3-A061-4333-9FDA-2FC6606F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9EF6C72B-7718-4956-BE83-E3A5D38E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EA046B4A-F862-45C8-A83B-7BFB306D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Offers an alternative to DBSCAN for patterns with varying densities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2F05F35A-B34D-47CD-A86F-6F9EE7F1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B2CDE92B-5938-4A98-B8CE-1037E24F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HDBSCAN searches for stable clusters across different distances.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OPTICS orders points based on their reachability structure.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ArcGIS Pro tool offers defined distance, self-adjusting, and multi-scale options.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probability and noise classification should also be evaluated.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7F4C57C9-241A-4C29-BD53-11D2FF84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C429436D-CEC0-4D4C-9274-FDC7AA9D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9822B4AE-4105-465E-90BB-D4F3E876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E6549BBA-E619-4AB0-9A05-38A1C798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HDBSCAN searches for stable clusters across different distances…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4E228658-2299-4A7A-8AE1-CD3E601C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5F5BDDBF-6619-48D9-B201-E1971AA6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OPTICS orders points based on their reachability structure…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1607EDC1-7615-407A-AA68-1DD036FC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BDE83FEE-513F-4305-BF37-B3BCA6DE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ArcGIS Pro tool offers defined distance, self-adjusting…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2D8D4FC2-363B-4F85-9A9A-F582D6F2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EC758DD5-B82A-42DD-92C3-A8F82682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5582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probability and noise classification should also be evaluated…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B0321F49-6811-423B-90E7-81507B3D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9C43EB16-A1A2-43F8-A4F5-EC8958DC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https://pro.arcgis.com/en/pro-app/latest/tool-reference/spatial-statistics/densitybasedclustering.htm</a:t>
            </a:r>
          </a:p>
        </p:txBody>
      </p:sp>
    </p:spTree>
    <p:extLst>
      <p:ext uri="{BB962C8B-B14F-4D97-AF65-F5344CB8AC3E}">
        <p14:creationId xmlns:p14="http://schemas.microsoft.com/office/powerpoint/2010/main" val="11964315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47D53625-139A-4DA7-A6E8-F354AB15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C705E14B-6617-402B-9C2D-77D936E6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Spatially constrained clustering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AD9DDD2-1822-4F24-AE0F-9C4539A0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293E927-E8D8-4A6C-A1D4-A5AC5A46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78651D8F-355E-48A0-9F89-F3E98E01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C00833F-1B4E-4E1A-B68A-5C2107B0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2CD7DE5C-EF12-4866-B42B-01BCCA09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Geographic contiguity is balanced against statistical similarity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C12B196-2336-4EDF-87F5-1A85D4C7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A6FDF873-2B27-48DF-9669-CA0A4CE5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Adjoining areas can be required to belong to the same region.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result may be more practical for planning regions.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constraint may reduce homogeneity within clusters.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Constrained and unconstrained solutions should be reported together.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71C017F9-0630-4518-9D80-BC512603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DB631F3B-C732-48D6-972D-C46782F7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3852B690-D5E3-4E5B-8D71-D1C8F2E4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85C76292-D6A8-4F39-B840-94EF1AFE9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925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Adjacent areas must be in the same region…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2F472792-6A0A-495D-B3AA-CBF0B1ED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28CAD2C6-CBDD-4597-A281-9AD94EA7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Results are more applicable for planning regions…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42B4FB27-C07A-415C-875F-6EEDC9C4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DFE40074-47D0-496B-9F70-41D7ED91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constraint may reduce homogeneity within clusters…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6821D472-06F0-4371-B56C-B8B8A39A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Constrained and unconstrained solutions are reported together…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0F8DA704-CAD8-41CC-82F1-C9EB4C89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81768974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5F233141-7ECB-454E-93D7-BD022141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27FD4EFE-72B2-40B0-A2D2-B53A074B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Evaluating cluster quality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9B7396F8-4418-4ACE-A1B1-F99FCE6E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CLUSTERING AND DENSITY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DBC359B-749A-4BA7-B3BB-3C000F08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8B303AC-D4A9-4444-A7D6-198164FE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CC8084B-2DF0-40F9-B7A1-8E984819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1632269A-8E3D-4D30-B743-2E2AE20B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single visual separation is not sufficient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BAB12F2-521C-4111-AB37-75A88656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00F0A189-086F-4B4B-A033-FC503642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silhouette value measures separation between clusters.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sizes and variable profiles are examined.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Solution stability is tested using different starting points and parameters.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Geographic meaning and applicability are checked on the map.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91C13394-53C7-414B-A749-6B83085A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56980AAB-5832-447F-8A42-A3C8400A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9CC9A53-511F-4350-9150-BD818E48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BE9280D2-0CF2-4E2F-B9F6-BA515B21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4F22F9F7-573C-4886-AD44-9A2D4F13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E13410FA-B712-4006-9758-5DA67120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3F958D4E-0848-4490-835B-4A97E98F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104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silhouette value measures separation between clusters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6CE158CF-0A19-483A-92A0-A6FD661E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2982D485-4752-4A04-BC52-5492805A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6598A27A-B85F-46FF-950C-B4187C50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88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Cluster sizes and variable profiles are examined…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4BFFC52D-DE7D-47FB-B5E0-3649836B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2A02A981-A7DB-41CC-9576-87367469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A157B3D4-1628-490D-A1DF-A0AE5BA5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453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Solution stability with different starting points and parameters…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545B3402-F3D4-4009-822F-338ADBFC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50913377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F260A116-E50B-4132-B205-95CF87CA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F417CB8B-F4FB-4C75-B031-CFF12AE8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C705B22-14B2-4674-8ECE-EAFBE640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7EC19987-9AB7-47A3-83A0-4624D369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How cluster behavior changes over time is examined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047F254-6AB8-473C-B834-0F968655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This section will establish the connection between concepts, methods, and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2374912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3148FD52-B6F3-460F-97B6-EC8D3D50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52682CC5-5815-43B7-9422-7F60B85C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Space Time Cube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7D7D0B93-864F-4680-83B8-F6320FC8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5F8A299-737E-4345-827F-DF387556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4DAB76B-F200-4263-93C1-BD4414D6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256F9268-E951-4A9A-85DA-C70DA568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C6F18F7-9882-4B15-976A-63E437D2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time series for each location is stored in 3D bins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6A73D866-BBF2-4706-B148-5D26BA0F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72E6D533-6A60-4341-959C-27406AA2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X and Y represent location; the Z-axis represents time.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event count or summary value is calculated for each bin.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Missing time steps and the time interval affect the result.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cube serves as input for Emerging Hot Spot and time series tools.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3810E37B-C683-4245-878D-2804385F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24F34225-2D61-4373-AD8F-A0133091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Dikdörtgen: Köşeleri Yuvarlatılmış 11">
            <a:extLst xmlns:a="http://schemas.openxmlformats.org/drawingml/2006/main">
              <a:ext uri="{FF2B5EF4-FFF2-40B4-BE49-F238E27FC236}">
                <a16:creationId xmlns:a16="http://schemas.microsoft.com/office/drawing/2014/main" id="{7A64CED8-0452-4B45-874B-82675C3A4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5AF1FE5-19E0-46FA-998E-B9A8843D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98F0A3FF-1C1F-4F60-979D-A9D78244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X and Y represent location; the Z-axis represents time</a:t>
            </a:r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504AD5A9-9539-493A-B4C8-40C5FA1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Dikdörtgen: Köşeleri Yuvarlatılmış 15">
            <a:extLst xmlns:a="http://schemas.openxmlformats.org/drawingml/2006/main">
              <a:ext uri="{FF2B5EF4-FFF2-40B4-BE49-F238E27FC236}">
                <a16:creationId xmlns:a16="http://schemas.microsoft.com/office/drawing/2014/main" id="{73D09CB5-899B-4B08-AB17-56DD5B12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815775E4-E6EF-42CC-84E7-348CE21A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52B80CF2-8C3D-4F7E-BDE2-438A7E09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77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Calculate the event count or summary value for each bin…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EB490959-FA8B-4C5E-A491-54285040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Dikdörtgen: Köşeleri Yuvarlatılmış 19">
            <a:extLst xmlns:a="http://schemas.openxmlformats.org/drawingml/2006/main">
              <a:ext uri="{FF2B5EF4-FFF2-40B4-BE49-F238E27FC236}">
                <a16:creationId xmlns:a16="http://schemas.microsoft.com/office/drawing/2014/main" id="{0F4C46FA-C088-49C9-A564-B1836BE7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Dikdörtgen 20">
            <a:extLst xmlns:a="http://schemas.openxmlformats.org/drawingml/2006/main">
              <a:ext uri="{FF2B5EF4-FFF2-40B4-BE49-F238E27FC236}">
                <a16:creationId xmlns:a16="http://schemas.microsoft.com/office/drawing/2014/main" id="{30CF3061-43BD-49B0-8A8E-3AE65532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52C8D96C-F249-40A7-854B-98A50307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Missing time steps and time interval result…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7D2ABFD4-6238-4191-8AB0-BA430F079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26848581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BFB19910-0076-412F-8F3A-2CFAB3CF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06699E98-185D-46BE-A55C-D1FB1324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Emerging Hot Spot Analysis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DFD25C45-7B6B-4A02-A2EE-3774CEA2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0DB73FF5-29C7-40D4-8ECA-FBD83A5D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C69976E-6BB1-447B-A318-88CEFF25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83D0DCE-122F-4C65-AB0C-8717A2DA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236C5A3D-3A8D-4C94-BF75-8D648762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tool classifies the behavior of hot and cold spots over time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F14D8F07-E1AE-4E11-AD74-70BB0DCF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9925EEA9-91A1-461F-BCCB-5A02E4EC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New, consecutive, intensifying, persistent, and diminishing patterns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Sporadic, oscillating, and historical patterns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Gi* time series and Mann-Kendall trend are used for each location.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correction reduces spatial and multiple testing effects.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0E35B381-6E56-43BE-8B39-1E175593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a807b1c4ea421c"/>
          <a:stretch xmlns:a="http://schemas.openxmlformats.org/drawingml/2006/main"/>
        </p:blipFill>
        <p:spPr>
          <a:xfrm xmlns:a="http://schemas.openxmlformats.org/drawingml/2006/main">
            <a:off x="7358063" y="2143125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831E7320-305B-4B3B-ACA6-1B873B99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DF93B0EA-ADC7-4E4D-82A8-ACC7BA01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44874755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4DE9D86B-916D-489F-98A8-4928543A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0AB6CC54-3109-4E55-BB1E-5FBAF009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Difference between intensifying and persistent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87B6E66-6499-442D-9EC2-9CFDE537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7908F7B5-3BFD-4A4E-A373-1776FBC3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8002760-4EE4-42C2-8D86-F7858FBD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4112396-BAE8-4752-8B95-BBB4A982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70EEE95A-AA1C-4699-9908-458FD76B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Being consistently hot is not the same as becoming increasingly intense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BEE1C083-E4D4-4101-93A9-06A6AC50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EC9E7775-BB43-417A-AA48-5F82B784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Persistent hot spot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D9064BB4-5FED-4BEB-A9B7-247C178E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Significant hot spot in the majority of time steps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 significant increasing or decreasing trend</a:t>
            </a:r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7EA6BDCE-858B-43EA-87E4-CA747B35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EBF94C3E-DF32-4CEB-AD2C-7D4F17F6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Intensifying hot spot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CD58CDF4-A6C0-4973-825A-87545513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Hot spot in recent periods</a:t>
            </a:r>
          </a:p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Significant increasing trend in Z-scores</a:t>
            </a:r>
          </a:p>
        </p:txBody>
      </p:sp>
      <p:pic>
        <p:nvPicPr>
          <p:cNvPr id="31" name="Resim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f6d15ce094289"/>
          <a:stretch xmlns:a="http://schemas.openxmlformats.org/drawingml/2006/main"/>
        </p:blipFill>
        <p:spPr>
          <a:xfrm xmlns:a="http://schemas.openxmlformats.org/drawingml/2006/main">
            <a:off x="5514295" y="5048250"/>
            <a:ext cx="1163411" cy="1143000"/>
          </a:xfrm>
          <a:prstGeom xmlns:a="http://schemas.openxmlformats.org/drawingml/2006/main" prst="rect">
            <a:avLst/>
          </a:prstGeom>
        </p:spPr>
      </p:pic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8432EA31-8796-453D-89F1-6240130E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6609849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B91A43F2-2C78-4B49-A178-A28B049D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5A1E562-3C91-4BFE-82E4-D33225A4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Oscillating pattern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1CE9DC7B-EC7C-4633-857D-084C8940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261FC46-42C8-43E2-A24A-C384A278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8DABE867-8DDC-4669-B048-8684B921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43AC5A52-849C-4F4E-B266-DCD3CDF6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A45D959-EB08-4962-9D77-44C8338E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 location may alternate between hot and cold states over time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2893A03-2338-49EA-B907-2A0C66F4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9EFA19A-DD55-4AB0-99F9-EEC49DC1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It is a hot spot in recent periods, but there were significant cold periods previously.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 single-date map does not show this transition.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Changes in policy, infrastructure, or data collection should be compared against the timeline.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6E92BABA-79A6-49DE-8796-0C2C5374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6" name="Resim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f08e1db814339"/>
          <a:stretch xmlns:a="http://schemas.openxmlformats.org/drawingml/2006/main"/>
        </p:blipFill>
        <p:spPr>
          <a:xfrm xmlns:a="http://schemas.openxmlformats.org/drawingml/2006/main">
            <a:off x="7329655" y="2143125"/>
            <a:ext cx="3295316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34CC3335-7A3B-4A4B-AD81-AE9DAC7C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Visual interpretation: first identify the input/output, then determine what the colors and symbols represent.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5C8BD9DC-D85C-4E24-A796-5C716765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17169597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Dikdörtgen 23">
            <a:extLst xmlns:a="http://schemas.openxmlformats.org/drawingml/2006/main">
              <a:ext uri="{FF2B5EF4-FFF2-40B4-BE49-F238E27FC236}">
                <a16:creationId xmlns:a16="http://schemas.microsoft.com/office/drawing/2014/main" id="{478B9F24-3076-4E72-9B9E-761C42AF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BDEF1E72-6A74-44CD-992B-3A8E88C3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Reporting results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A96BABA-7A29-440A-B3AE-63360C92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8C3C5EF-1EDE-4C9E-A2A4-182ED637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3CC2DF7-3DAB-4450-AD3D-8C37E5B1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33B3330-BA72-45DB-9E99-CC9BFE87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DCAE6957-7A8C-4F8B-99E1-45E9C552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The pattern class is presented alongside methodological settings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DC3D3CE-59CC-4A84-B3D1-78FE02DC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5DC580EE-0F92-4564-B7CA-AAF868A5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Time step and total duration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bin size and neighborhood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Missing data method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and significance level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Pattern map, time plot, and field description</a:t>
            </a:r>
          </a:p>
        </p:txBody>
      </p:sp>
      <p:sp>
        <p:nvSpPr>
          <p:cNvPr id="10" name="Dikdörtgen: Köşeleri Yuvarlatılmış 9">
            <a:extLst xmlns:a="http://schemas.openxmlformats.org/drawingml/2006/main">
              <a:ext uri="{FF2B5EF4-FFF2-40B4-BE49-F238E27FC236}">
                <a16:creationId xmlns:a16="http://schemas.microsoft.com/office/drawing/2014/main" id="{906AC28A-F052-4ACB-9054-70C0B215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Dikdörtgen 10">
            <a:extLst xmlns:a="http://schemas.openxmlformats.org/drawingml/2006/main">
              <a:ext uri="{FF2B5EF4-FFF2-40B4-BE49-F238E27FC236}">
                <a16:creationId xmlns:a16="http://schemas.microsoft.com/office/drawing/2014/main" id="{68621433-D0A0-4CC6-945A-90BBDF79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EXPLANATION SCHEME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B74B9AFB-EB6F-4DF5-9476-32739618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0372ABFD-C0C7-48D2-A785-0BFFA212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103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14" name="Dikdörtgen 13">
            <a:extLst xmlns:a="http://schemas.openxmlformats.org/drawingml/2006/main">
              <a:ext uri="{FF2B5EF4-FFF2-40B4-BE49-F238E27FC236}">
                <a16:creationId xmlns:a16="http://schemas.microsoft.com/office/drawing/2014/main" id="{96BCBC71-31E2-43A8-A0F3-873E826F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Dikdörtgen: Köşeleri Yuvarlatılmış 14">
            <a:extLst xmlns:a="http://schemas.openxmlformats.org/drawingml/2006/main">
              <a:ext uri="{FF2B5EF4-FFF2-40B4-BE49-F238E27FC236}">
                <a16:creationId xmlns:a16="http://schemas.microsoft.com/office/drawing/2014/main" id="{19AD9EC3-B051-475D-A80D-72A310BB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645C9DCA-5DE8-46CB-BD56-8C835F22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Time step and total duration</a:t>
            </a:r>
          </a:p>
        </p:txBody>
      </p:sp>
      <p:sp>
        <p:nvSpPr>
          <p:cNvPr id="17" name="Dikdörtgen 16">
            <a:extLst xmlns:a="http://schemas.openxmlformats.org/drawingml/2006/main">
              <a:ext uri="{FF2B5EF4-FFF2-40B4-BE49-F238E27FC236}">
                <a16:creationId xmlns:a16="http://schemas.microsoft.com/office/drawing/2014/main" id="{24C4C65C-E03D-4997-A02A-9BA73E51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Dikdörtgen: Köşeleri Yuvarlatılmış 17">
            <a:extLst xmlns:a="http://schemas.openxmlformats.org/drawingml/2006/main">
              <a:ext uri="{FF2B5EF4-FFF2-40B4-BE49-F238E27FC236}">
                <a16:creationId xmlns:a16="http://schemas.microsoft.com/office/drawing/2014/main" id="{C351F7C3-F1F3-409C-BA67-AE3B5B46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7DC409B3-D324-4C98-8A9D-7B1EDE05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bin size and neighborhood</a:t>
            </a:r>
          </a:p>
        </p:txBody>
      </p:sp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46D01A27-C21A-476B-A7C1-F2E494FA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Dikdörtgen: Köşeleri Yuvarlatılmış 20">
            <a:extLst xmlns:a="http://schemas.openxmlformats.org/drawingml/2006/main">
              <a:ext uri="{FF2B5EF4-FFF2-40B4-BE49-F238E27FC236}">
                <a16:creationId xmlns:a16="http://schemas.microsoft.com/office/drawing/2014/main" id="{2AD6C18C-4CA9-4BA7-94BA-F3F1C016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Dikdörtgen 21">
            <a:extLst xmlns:a="http://schemas.openxmlformats.org/drawingml/2006/main">
              <a:ext uri="{FF2B5EF4-FFF2-40B4-BE49-F238E27FC236}">
                <a16:creationId xmlns:a16="http://schemas.microsoft.com/office/drawing/2014/main" id="{8843B757-7DB1-4F13-96D4-7DAB4D3C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Missing data method</a:t>
            </a:r>
          </a:p>
        </p:txBody>
      </p:sp>
      <p:sp>
        <p:nvSpPr>
          <p:cNvPr id="23" name="Dikdörtgen 22">
            <a:extLst xmlns:a="http://schemas.openxmlformats.org/drawingml/2006/main">
              <a:ext uri="{FF2B5EF4-FFF2-40B4-BE49-F238E27FC236}">
                <a16:creationId xmlns:a16="http://schemas.microsoft.com/office/drawing/2014/main" id="{84A02B33-FD2E-46E8-9B01-A76127DC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Source: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6043157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FD76A443-DA3B-4CC6-86F9-2EA1F67E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F6A6B09-23C5-4DAB-80E1-F0B92B1D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24CECC3-9C32-4100-B1F2-98916525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Cluster and anomaly comparison lab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9F6761D8-66BD-40ED-9389-BD298F39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Analyze the same incident data using Local Moran’s I, Gi*, and DBSCAN, and compare the different information generated by these methods.</a:t>
            </a:r>
          </a:p>
        </p:txBody>
      </p:sp>
    </p:spTree>
    <p:extLst>
      <p:ext uri="{BB962C8B-B14F-4D97-AF65-F5344CB8AC3E}">
        <p14:creationId xmlns:p14="http://schemas.microsoft.com/office/powerpoint/2010/main" val="161121877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7879498E-99F6-46A2-AF5C-CA51BAD7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05F894A7-1549-48FF-B037-2ACCCA32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scenario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3F4A2C8A-D470-45E0-B461-2CD2ACE0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8DFF61EB-184E-4DE8-A7AA-6EE2780F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3F82EE33-132C-4BFB-B632-3B5ED51E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74CD18A-3057-4C76-BF9E-307CB4C6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799D9C2C-A13B-4982-A68F-CACB0C30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Analyze the same incident data using Local Moran’s I, Gi*, and DBSCAN, and compare the different information generated by these methods.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D493BDB9-ECF2-40E5-951F-99F2A0FB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Specify the study area and unit of analysis.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 the decision-maker and the expected output.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Establish a consistent chain between data, method, and validation.</a:t>
            </a:r>
          </a:p>
        </p:txBody>
      </p:sp>
    </p:spTree>
    <p:extLst>
      <p:ext uri="{BB962C8B-B14F-4D97-AF65-F5344CB8AC3E}">
        <p14:creationId xmlns:p14="http://schemas.microsoft.com/office/powerpoint/2010/main" val="65848745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ECB88283-B193-458C-877F-BBD3E03A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A561E118-EE8C-4C3D-8594-CFDD2F04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steps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F249655-0334-495E-AAC9-5B62650D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1F4334F0-6D1E-48EA-BEC6-37E35F99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A0E551B-701C-4910-B315-585E217E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B2BF05F3-A4B0-4C14-AD8E-F7DFF453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264E2EC8-308E-4736-950A-F7EB601A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Aggregate the incidents into meaningful spatial units.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Justify the neighborhood distance and calculate Global Moran's I.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the Local Moran and Gi* results using the same color scheme and significance level.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Test the DBSCAN parameters using two different values.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 the common and distinct findings of the methods in a brief decision note.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C88F0295-F0D6-4274-BA96-88BBB6D8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Screenshots or evidence from the geoprocessing history must be saved for each step.</a:t>
            </a:r>
          </a:p>
        </p:txBody>
      </p:sp>
    </p:spTree>
    <p:extLst>
      <p:ext uri="{BB962C8B-B14F-4D97-AF65-F5344CB8AC3E}">
        <p14:creationId xmlns:p14="http://schemas.microsoft.com/office/powerpoint/2010/main" val="20550594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AFC56C84-EE89-4BD4-9894-ED226050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191D3DDF-68B7-40D5-8940-6B65A2A4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quality control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6A3D918D-082E-448B-AE12-24E1206E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36DC05F-F8E1-4989-BA64-DD9BD452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12D3164-65DD-4415-8756-5DE348AD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E0A525D-959E-4862-B7D3-2EEBCB71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45DD50D1-BD11-4636-B87A-2F446EBA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date, coordinate system, and resolution of the input data been recorded?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training and test data geographically or temporally independent?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tool parameters and random seed been recorded?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Has the result been verified using quantitative metrics and a map?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limitations and usage constraints been explained?</a:t>
            </a:r>
          </a:p>
        </p:txBody>
      </p:sp>
    </p:spTree>
    <p:extLst>
      <p:ext uri="{BB962C8B-B14F-4D97-AF65-F5344CB8AC3E}">
        <p14:creationId xmlns:p14="http://schemas.microsoft.com/office/powerpoint/2010/main" val="97244701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C2F9A7AA-1CE8-423C-9315-051DA7FF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3CB77EFF-1919-447E-A411-8A8E14F1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7C3232A2-8CF5-4164-B3CC-05294883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EXERCISE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C85B9FDA-BA78-44E8-ACBA-C6ED7091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C0C9EB82-4D52-4EAC-ABFF-C1AF31A0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E799516E-8C4B-4859-8860-E680BA98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372EC135-7BAB-4663-A909-A5119ED8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Three comparison maps, a parameter table, and a 250-word interpretation of the methodology</a:t>
            </a:r>
          </a:p>
        </p:txBody>
      </p:sp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307AAD4B-7205-4AED-AC89-BBDF47B6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or model output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Description of data and methods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Validation evidence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Interpretation of errors or uncertainty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References and brief usage constraints</a:t>
            </a:r>
          </a:p>
        </p:txBody>
      </p:sp>
    </p:spTree>
    <p:extLst>
      <p:ext uri="{BB962C8B-B14F-4D97-AF65-F5344CB8AC3E}">
        <p14:creationId xmlns:p14="http://schemas.microsoft.com/office/powerpoint/2010/main" val="142615648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D5020B5E-4868-460D-9A60-B5CDCB65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7A550529-F4C3-49BB-9254-C5D01C79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014483E3-B6AE-4683-9E41-FDBD53B6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478DF8C7-3BBD-4F92-ACAC-34F69B7B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A11EA5CD-9E5E-42F1-B851-23E3FDCB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1CA8A0E0-9C30-4B88-B1A8-72061578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E01E0D8D-0C05-4BBB-893C-BD9DF70F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does the HL class represent?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0D323007-015F-43A6-A325-E45E9B8E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D205ABE0-7D16-4E85-A769-E216D9FA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451E0943-D488-4B3E-B86C-0C8696FB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cluster of high values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A99811F5-5779-4B21-989D-92ECDD5E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C79FA76E-2D19-46CA-A073-1C2978E9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C8CB7EE0-7E56-4B64-AD15-886A1D8FC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cluster of low values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E73CB6AA-AAB3-48C0-9D2B-9C6AF212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B1EFA2BE-6AEA-495B-BD4C-BA069F00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CDEE7A53-8677-4CF9-AD2C-169F8E5C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high spatial outlier among low neighbors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C957DCB1-A94D-4BA3-A324-E01F27C9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251A36EC-CB33-4A53-8A59-133DCFD4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F89EA462-E18E-4F13-9640-08A03850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hot spot increasing over time</a:t>
            </a:r>
          </a:p>
        </p:txBody>
      </p:sp>
    </p:spTree>
    <p:extLst>
      <p:ext uri="{BB962C8B-B14F-4D97-AF65-F5344CB8AC3E}">
        <p14:creationId xmlns:p14="http://schemas.microsoft.com/office/powerpoint/2010/main" val="14883275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550F2587-EBCD-4B7C-95BD-D5702469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86E1C9F5-CD5A-4820-A82C-B9AF86FD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117F5A76-CDD0-42E0-9652-95914169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AB94589D-B27E-4042-B2A3-7AC2DE79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42AB0169-A920-4BB4-AB0A-47A58468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A21856C7-652A-40F1-8438-2F2A71DE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71DB5831-D411-4F59-BB5B-7C4E871E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main advantage of DBSCAN?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065AD967-B68D-4266-A835-CDD09283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0AF20101-41B9-4AFE-B776-479E90F3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0033E682-6C45-4EF5-8538-F9545B36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Requiring the number of clusters in advance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CEB518AA-598B-469B-92E4-1BA1FA25A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CA116975-D119-4D8E-B051-C802F549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4DFC2325-40E6-47A9-B784-7D9E9D21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Separating irregularly shaped dense clusters and noise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83228034-BDA0-45E9-AE8D-6D6DCE53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2C445CE3-C4A9-4681-B35C-71611D4A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65334B3B-679D-4942-95B0-F7FC9194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Always producing clusters of equal size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F54DC28E-635B-4139-B22D-950A2F67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1A53626D-90F5-4053-BE70-B81FF341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63A87696-81CA-4647-AD37-718E6B65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Working only with polygons</a:t>
            </a:r>
          </a:p>
        </p:txBody>
      </p:sp>
    </p:spTree>
    <p:extLst>
      <p:ext uri="{BB962C8B-B14F-4D97-AF65-F5344CB8AC3E}">
        <p14:creationId xmlns:p14="http://schemas.microsoft.com/office/powerpoint/2010/main" val="60618325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Dikdörtgen 19">
            <a:extLst xmlns:a="http://schemas.openxmlformats.org/drawingml/2006/main">
              <a:ext uri="{FF2B5EF4-FFF2-40B4-BE49-F238E27FC236}">
                <a16:creationId xmlns:a16="http://schemas.microsoft.com/office/drawing/2014/main" id="{E41C8CC9-BC92-42E1-ABCB-95181C14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6691BB70-4DEC-4988-B52E-18E3C713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23016E13-EB86-4BDD-847B-F2E3A01B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ASSESSMENT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FF4B6B69-3F3F-45D3-827B-4E5F927D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8F416094-F98C-450E-AF17-468C5CA3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E1E0CA13-C928-48E9-B871-DB538387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E173B953-FA89-4DEC-AC0F-02749FEA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additional information does an "intensifying hot spot" convey?</a:t>
            </a:r>
          </a:p>
        </p:txBody>
      </p:sp>
      <p:sp>
        <p:nvSpPr>
          <p:cNvPr id="8" name="Dikdörtgen: Köşeleri Yuvarlatılmış 7">
            <a:extLst xmlns:a="http://schemas.openxmlformats.org/drawingml/2006/main">
              <a:ext uri="{FF2B5EF4-FFF2-40B4-BE49-F238E27FC236}">
                <a16:creationId xmlns:a16="http://schemas.microsoft.com/office/drawing/2014/main" id="{7F88F1B9-3336-440D-AA07-696D963A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kdörtgen 8">
            <a:extLst xmlns:a="http://schemas.openxmlformats.org/drawingml/2006/main">
              <a:ext uri="{FF2B5EF4-FFF2-40B4-BE49-F238E27FC236}">
                <a16:creationId xmlns:a16="http://schemas.microsoft.com/office/drawing/2014/main" id="{23B4A29C-AB0D-4A28-875F-E4E6A35F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Dikdörtgen 9">
            <a:extLst xmlns:a="http://schemas.openxmlformats.org/drawingml/2006/main">
              <a:ext uri="{FF2B5EF4-FFF2-40B4-BE49-F238E27FC236}">
                <a16:creationId xmlns:a16="http://schemas.microsoft.com/office/drawing/2014/main" id="{4A2B9B8F-F459-4B9D-93A5-48767A12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High value only at the final time step</a:t>
            </a:r>
          </a:p>
        </p:txBody>
      </p:sp>
      <p:sp>
        <p:nvSpPr>
          <p:cNvPr id="11" name="Dikdörtgen: Köşeleri Yuvarlatılmış 10">
            <a:extLst xmlns:a="http://schemas.openxmlformats.org/drawingml/2006/main">
              <a:ext uri="{FF2B5EF4-FFF2-40B4-BE49-F238E27FC236}">
                <a16:creationId xmlns:a16="http://schemas.microsoft.com/office/drawing/2014/main" id="{F517831E-C3E7-4C4E-9657-70F6312A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Dikdörtgen 11">
            <a:extLst xmlns:a="http://schemas.openxmlformats.org/drawingml/2006/main">
              <a:ext uri="{FF2B5EF4-FFF2-40B4-BE49-F238E27FC236}">
                <a16:creationId xmlns:a16="http://schemas.microsoft.com/office/drawing/2014/main" id="{F63A6F27-A3A4-4A1C-9351-AA0AB345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Dikdörtgen 12">
            <a:extLst xmlns:a="http://schemas.openxmlformats.org/drawingml/2006/main">
              <a:ext uri="{FF2B5EF4-FFF2-40B4-BE49-F238E27FC236}">
                <a16:creationId xmlns:a16="http://schemas.microsoft.com/office/drawing/2014/main" id="{12EA199B-9F63-416E-8209-F0C53A2E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Significant increase in hot spot intensity over time</a:t>
            </a:r>
          </a:p>
        </p:txBody>
      </p:sp>
      <p:sp>
        <p:nvSpPr>
          <p:cNvPr id="14" name="Dikdörtgen: Köşeleri Yuvarlatılmış 13">
            <a:extLst xmlns:a="http://schemas.openxmlformats.org/drawingml/2006/main">
              <a:ext uri="{FF2B5EF4-FFF2-40B4-BE49-F238E27FC236}">
                <a16:creationId xmlns:a16="http://schemas.microsoft.com/office/drawing/2014/main" id="{052AADC6-A8C2-4FCB-A74E-AD036CA7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Dikdörtgen 14">
            <a:extLst xmlns:a="http://schemas.openxmlformats.org/drawingml/2006/main">
              <a:ext uri="{FF2B5EF4-FFF2-40B4-BE49-F238E27FC236}">
                <a16:creationId xmlns:a16="http://schemas.microsoft.com/office/drawing/2014/main" id="{FC932F1B-3AD5-4948-B281-FD82B3DD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Dikdörtgen 15">
            <a:extLst xmlns:a="http://schemas.openxmlformats.org/drawingml/2006/main">
              <a:ext uri="{FF2B5EF4-FFF2-40B4-BE49-F238E27FC236}">
                <a16:creationId xmlns:a16="http://schemas.microsoft.com/office/drawing/2014/main" id="{6E7CEB51-D077-403B-AC81-C5AD1D36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outlier</a:t>
            </a:r>
          </a:p>
        </p:txBody>
      </p:sp>
      <p:sp>
        <p:nvSpPr>
          <p:cNvPr id="17" name="Dikdörtgen: Köşeleri Yuvarlatılmış 16">
            <a:extLst xmlns:a="http://schemas.openxmlformats.org/drawingml/2006/main">
              <a:ext uri="{FF2B5EF4-FFF2-40B4-BE49-F238E27FC236}">
                <a16:creationId xmlns:a16="http://schemas.microsoft.com/office/drawing/2014/main" id="{BC923C92-F354-4C3A-9610-970F61E2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Dikdörtgen 17">
            <a:extLst xmlns:a="http://schemas.openxmlformats.org/drawingml/2006/main">
              <a:ext uri="{FF2B5EF4-FFF2-40B4-BE49-F238E27FC236}">
                <a16:creationId xmlns:a16="http://schemas.microsoft.com/office/drawing/2014/main" id="{E152D4D3-D39E-4323-9BB9-54BA73FC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Dikdörtgen 18">
            <a:extLst xmlns:a="http://schemas.openxmlformats.org/drawingml/2006/main">
              <a:ext uri="{FF2B5EF4-FFF2-40B4-BE49-F238E27FC236}">
                <a16:creationId xmlns:a16="http://schemas.microsoft.com/office/drawing/2014/main" id="{BC961A13-CB53-496E-9320-DDA5961C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Random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7933826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051EFA50-AB65-45EB-ADCA-F5D0733B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ED19F66B-2213-45C7-B7E6-3ECB5EA8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 SUMMARY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EC814340-A9CF-43B2-B247-6E33CA1F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Pattern, Clustering, and Anomaly Analysis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269C5114-FDB5-4383-97C1-28BC8948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Statistical basis of spatial patterns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clusters and spatial outliers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Clustering and density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Space-time patterns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E6D32C1E-5074-41CF-96A5-810275EE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16B05A31-F5B7-430A-8D29-E1896CBB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5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Geographic data structure, validation scheme, and usage context precede model selection.</a:t>
            </a:r>
          </a:p>
        </p:txBody>
      </p:sp>
    </p:spTree>
    <p:extLst>
      <p:ext uri="{BB962C8B-B14F-4D97-AF65-F5344CB8AC3E}">
        <p14:creationId xmlns:p14="http://schemas.microsoft.com/office/powerpoint/2010/main" val="28249152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ikdörtgen 7">
            <a:extLst xmlns:a="http://schemas.openxmlformats.org/drawingml/2006/main">
              <a:ext uri="{FF2B5EF4-FFF2-40B4-BE49-F238E27FC236}">
                <a16:creationId xmlns:a16="http://schemas.microsoft.com/office/drawing/2014/main" id="{9C50789B-0785-4014-8AEA-DDC03E53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ikdörtgen 1">
            <a:extLst xmlns:a="http://schemas.openxmlformats.org/drawingml/2006/main">
              <a:ext uri="{FF2B5EF4-FFF2-40B4-BE49-F238E27FC236}">
                <a16:creationId xmlns:a16="http://schemas.microsoft.com/office/drawing/2014/main" id="{52BF6E7A-E1D4-485A-A53D-259395FF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Dikdörtgen 2">
            <a:extLst xmlns:a="http://schemas.openxmlformats.org/drawingml/2006/main">
              <a:ext uri="{FF2B5EF4-FFF2-40B4-BE49-F238E27FC236}">
                <a16:creationId xmlns:a16="http://schemas.microsoft.com/office/drawing/2014/main" id="{CBFC5665-8EFF-411B-AA30-0247B999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11</a:t>
            </a:r>
          </a:p>
        </p:txBody>
      </p:sp>
      <p:sp>
        <p:nvSpPr>
          <p:cNvPr id="4" name="Dikdörtgen 3">
            <a:extLst xmlns:a="http://schemas.openxmlformats.org/drawingml/2006/main">
              <a:ext uri="{FF2B5EF4-FFF2-40B4-BE49-F238E27FC236}">
                <a16:creationId xmlns:a16="http://schemas.microsoft.com/office/drawing/2014/main" id="{ED7ABE12-15B3-4141-AB3E-481D9DA6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MIS 369 · AI-Enhanced Geographic Information Systems</a:t>
            </a:r>
          </a:p>
        </p:txBody>
      </p:sp>
      <p:sp>
        <p:nvSpPr>
          <p:cNvPr id="5" name="Dikdörtgen 4">
            <a:extLst xmlns:a="http://schemas.openxmlformats.org/drawingml/2006/main">
              <a:ext uri="{FF2B5EF4-FFF2-40B4-BE49-F238E27FC236}">
                <a16:creationId xmlns:a16="http://schemas.microsoft.com/office/drawing/2014/main" id="{557979B8-9CF0-4665-BB69-73CF14E3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Dikdörtgen 5">
            <a:extLst xmlns:a="http://schemas.openxmlformats.org/drawingml/2006/main">
              <a:ext uri="{FF2B5EF4-FFF2-40B4-BE49-F238E27FC236}">
                <a16:creationId xmlns:a16="http://schemas.microsoft.com/office/drawing/2014/main" id="{C421D7C8-D63E-4D26-8744-19AC9443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https://doc.esri.com/en/arcgis-pro/latest/tool-reference/spatial-statistics/h-how-cluster-and-outlier-analysis-anselin-local-m.html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https://pro.arcgis.com/en/pro-app/latest/tool-reference/spatial-statistics/densitybasedclustering.htm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https://doc.esri.com/en/arcgis-pro/latest/tool-reference/space-time-pattern-mining/learnmoreemerging.html</a:t>
            </a:r>
          </a:p>
        </p:txBody>
      </p:sp>
      <p:sp>
        <p:nvSpPr>
          <p:cNvPr id="7" name="Dikdörtgen 6">
            <a:extLst xmlns:a="http://schemas.openxmlformats.org/drawingml/2006/main">
              <a:ext uri="{FF2B5EF4-FFF2-40B4-BE49-F238E27FC236}">
                <a16:creationId xmlns:a16="http://schemas.microsoft.com/office/drawing/2014/main" id="{F512BFDD-6940-4BBE-9963-3E935138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The source of each external image in the presentation is indicated in the footer of the relevant slide and in the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15561468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2026-09-20T17:24:01.6020000Z</dcterms:created>
  <dcterms:modified xsi:type="dcterms:W3CDTF">2026-09-20T17:24:01.6020000Z</dcterms:modified>
</coreProperties>
</file>