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0c5f6f510c847e0" /><Relationship Type="http://schemas.openxmlformats.org/officeDocument/2006/relationships/extended-properties" Target="/docProps/app.xml" Id="Raf86577620894355" /><Relationship Type="http://schemas.openxmlformats.org/officeDocument/2006/relationships/officeDocument" Target="/ppt/presentation.xml" Id="Re530812fc8b3476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d5948341d9e4732"/>
  </p:sldMasterIdLst>
  <p:notesMasterIdLst>
    <p:notesMasterId xmlns:r="http://schemas.openxmlformats.org/officeDocument/2006/relationships" r:id="R62748550c5a54edb"/>
  </p:notesMasterIdLst>
  <p:sldIdLst>
    <p:sldId xmlns:r="http://schemas.openxmlformats.org/officeDocument/2006/relationships" id="256" r:id="Rf014f79085ca486f"/>
    <p:sldId xmlns:r="http://schemas.openxmlformats.org/officeDocument/2006/relationships" id="257" r:id="Rcba1cb5ee0904256"/>
    <p:sldId xmlns:r="http://schemas.openxmlformats.org/officeDocument/2006/relationships" id="258" r:id="Rfdfc859890a1434e"/>
    <p:sldId xmlns:r="http://schemas.openxmlformats.org/officeDocument/2006/relationships" id="259" r:id="R9b045bff6f0d4760"/>
    <p:sldId xmlns:r="http://schemas.openxmlformats.org/officeDocument/2006/relationships" id="260" r:id="Rc0ada92feb424e7b"/>
    <p:sldId xmlns:r="http://schemas.openxmlformats.org/officeDocument/2006/relationships" id="261" r:id="R64e5155114f94ee6"/>
    <p:sldId xmlns:r="http://schemas.openxmlformats.org/officeDocument/2006/relationships" id="262" r:id="Rf34cd525af644b55"/>
    <p:sldId xmlns:r="http://schemas.openxmlformats.org/officeDocument/2006/relationships" id="263" r:id="Rf48528a6e4b34b4f"/>
    <p:sldId xmlns:r="http://schemas.openxmlformats.org/officeDocument/2006/relationships" id="264" r:id="R736e30d518254e82"/>
    <p:sldId xmlns:r="http://schemas.openxmlformats.org/officeDocument/2006/relationships" id="265" r:id="R532583567ede435e"/>
    <p:sldId xmlns:r="http://schemas.openxmlformats.org/officeDocument/2006/relationships" id="266" r:id="Rdd223d5f584a42ae"/>
    <p:sldId xmlns:r="http://schemas.openxmlformats.org/officeDocument/2006/relationships" id="267" r:id="R99623bf295ec42f1"/>
    <p:sldId xmlns:r="http://schemas.openxmlformats.org/officeDocument/2006/relationships" id="268" r:id="Rd1743f5c34114f9b"/>
    <p:sldId xmlns:r="http://schemas.openxmlformats.org/officeDocument/2006/relationships" id="269" r:id="R79e91d2ac09942f9"/>
    <p:sldId xmlns:r="http://schemas.openxmlformats.org/officeDocument/2006/relationships" id="270" r:id="R1def4c9e26cb45b9"/>
    <p:sldId xmlns:r="http://schemas.openxmlformats.org/officeDocument/2006/relationships" id="271" r:id="Rcb1a42fcb2654eec"/>
    <p:sldId xmlns:r="http://schemas.openxmlformats.org/officeDocument/2006/relationships" id="272" r:id="Rd085e5e7c0b14fb8"/>
    <p:sldId xmlns:r="http://schemas.openxmlformats.org/officeDocument/2006/relationships" id="273" r:id="R596220e8571347a4"/>
    <p:sldId xmlns:r="http://schemas.openxmlformats.org/officeDocument/2006/relationships" id="274" r:id="Rce4883e6c852492a"/>
    <p:sldId xmlns:r="http://schemas.openxmlformats.org/officeDocument/2006/relationships" id="275" r:id="R84d06822049c4a23"/>
    <p:sldId xmlns:r="http://schemas.openxmlformats.org/officeDocument/2006/relationships" id="276" r:id="R63c8457152804b03"/>
    <p:sldId xmlns:r="http://schemas.openxmlformats.org/officeDocument/2006/relationships" id="277" r:id="Rc5dea8b5b90e4f55"/>
    <p:sldId xmlns:r="http://schemas.openxmlformats.org/officeDocument/2006/relationships" id="278" r:id="Rbb56dc435e344554"/>
    <p:sldId xmlns:r="http://schemas.openxmlformats.org/officeDocument/2006/relationships" id="279" r:id="R3bafd0d314364643"/>
    <p:sldId xmlns:r="http://schemas.openxmlformats.org/officeDocument/2006/relationships" id="280" r:id="R79834735c2c84383"/>
    <p:sldId xmlns:r="http://schemas.openxmlformats.org/officeDocument/2006/relationships" id="281" r:id="R66c2bb6539914b41"/>
    <p:sldId xmlns:r="http://schemas.openxmlformats.org/officeDocument/2006/relationships" id="282" r:id="R15eb7fdbfab84e1e"/>
    <p:sldId xmlns:r="http://schemas.openxmlformats.org/officeDocument/2006/relationships" id="283" r:id="Re2f690435dde4945"/>
    <p:sldId xmlns:r="http://schemas.openxmlformats.org/officeDocument/2006/relationships" id="284" r:id="R4835a18ca55942aa"/>
    <p:sldId xmlns:r="http://schemas.openxmlformats.org/officeDocument/2006/relationships" id="285" r:id="R64a63645c5e549c3"/>
    <p:sldId xmlns:r="http://schemas.openxmlformats.org/officeDocument/2006/relationships" id="286" r:id="Rf468116afd244316"/>
    <p:sldId xmlns:r="http://schemas.openxmlformats.org/officeDocument/2006/relationships" id="287" r:id="Ra9d36c87b08e4377"/>
    <p:sldId xmlns:r="http://schemas.openxmlformats.org/officeDocument/2006/relationships" id="288" r:id="Rea2f2aee7e284766"/>
    <p:sldId xmlns:r="http://schemas.openxmlformats.org/officeDocument/2006/relationships" id="289" r:id="Rb91906d99364499d"/>
    <p:sldId xmlns:r="http://schemas.openxmlformats.org/officeDocument/2006/relationships" id="290" r:id="Ra2b95dc772bb48d7"/>
    <p:sldId xmlns:r="http://schemas.openxmlformats.org/officeDocument/2006/relationships" id="291" r:id="R1b42223955c7472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5a9f2e085334e09" /><Relationship Type="http://schemas.openxmlformats.org/officeDocument/2006/relationships/slideMaster" Target="/ppt/slideMasters/slideMaster1.xml" Id="Red5948341d9e4732" /><Relationship Type="http://schemas.openxmlformats.org/officeDocument/2006/relationships/notesMaster" Target="/ppt/notesMasters/notesMaster1.xml" Id="R62748550c5a54edb" /><Relationship Type="http://schemas.openxmlformats.org/officeDocument/2006/relationships/presProps" Target="/ppt/presProps.xml" Id="Ref9095605e9a4c14" /><Relationship Type="http://schemas.openxmlformats.org/officeDocument/2006/relationships/viewProps" Target="/ppt/viewProps.xml" Id="Rda816f6ab33c4d3a" /><Relationship Type="http://schemas.openxmlformats.org/officeDocument/2006/relationships/tableStyles" Target="/ppt/tableStyles.xml" Id="Rf4d5815d70aa493e" /><Relationship Type="http://schemas.openxmlformats.org/officeDocument/2006/relationships/slide" Target="/ppt/slides/slide1.xml" Id="Rf014f79085ca486f" /><Relationship Type="http://schemas.openxmlformats.org/officeDocument/2006/relationships/slide" Target="/ppt/slides/slide2.xml" Id="Rcba1cb5ee0904256" /><Relationship Type="http://schemas.openxmlformats.org/officeDocument/2006/relationships/slide" Target="/ppt/slides/slide3.xml" Id="Rfdfc859890a1434e" /><Relationship Type="http://schemas.openxmlformats.org/officeDocument/2006/relationships/slide" Target="/ppt/slides/slide4.xml" Id="R9b045bff6f0d4760" /><Relationship Type="http://schemas.openxmlformats.org/officeDocument/2006/relationships/slide" Target="/ppt/slides/slide5.xml" Id="Rc0ada92feb424e7b" /><Relationship Type="http://schemas.openxmlformats.org/officeDocument/2006/relationships/slide" Target="/ppt/slides/slide6.xml" Id="R64e5155114f94ee6" /><Relationship Type="http://schemas.openxmlformats.org/officeDocument/2006/relationships/slide" Target="/ppt/slides/slide7.xml" Id="Rf34cd525af644b55" /><Relationship Type="http://schemas.openxmlformats.org/officeDocument/2006/relationships/slide" Target="/ppt/slides/slide8.xml" Id="Rf48528a6e4b34b4f" /><Relationship Type="http://schemas.openxmlformats.org/officeDocument/2006/relationships/slide" Target="/ppt/slides/slide9.xml" Id="R736e30d518254e82" /><Relationship Type="http://schemas.openxmlformats.org/officeDocument/2006/relationships/slide" Target="/ppt/slides/slide10.xml" Id="R532583567ede435e" /><Relationship Type="http://schemas.openxmlformats.org/officeDocument/2006/relationships/slide" Target="/ppt/slides/slide11.xml" Id="Rdd223d5f584a42ae" /><Relationship Type="http://schemas.openxmlformats.org/officeDocument/2006/relationships/slide" Target="/ppt/slides/slide12.xml" Id="R99623bf295ec42f1" /><Relationship Type="http://schemas.openxmlformats.org/officeDocument/2006/relationships/slide" Target="/ppt/slides/slide13.xml" Id="Rd1743f5c34114f9b" /><Relationship Type="http://schemas.openxmlformats.org/officeDocument/2006/relationships/slide" Target="/ppt/slides/slide14.xml" Id="R79e91d2ac09942f9" /><Relationship Type="http://schemas.openxmlformats.org/officeDocument/2006/relationships/slide" Target="/ppt/slides/slide15.xml" Id="R1def4c9e26cb45b9" /><Relationship Type="http://schemas.openxmlformats.org/officeDocument/2006/relationships/slide" Target="/ppt/slides/slide16.xml" Id="Rcb1a42fcb2654eec" /><Relationship Type="http://schemas.openxmlformats.org/officeDocument/2006/relationships/slide" Target="/ppt/slides/slide17.xml" Id="Rd085e5e7c0b14fb8" /><Relationship Type="http://schemas.openxmlformats.org/officeDocument/2006/relationships/slide" Target="/ppt/slides/slide18.xml" Id="R596220e8571347a4" /><Relationship Type="http://schemas.openxmlformats.org/officeDocument/2006/relationships/slide" Target="/ppt/slides/slide19.xml" Id="Rce4883e6c852492a" /><Relationship Type="http://schemas.openxmlformats.org/officeDocument/2006/relationships/slide" Target="/ppt/slides/slide20.xml" Id="R84d06822049c4a23" /><Relationship Type="http://schemas.openxmlformats.org/officeDocument/2006/relationships/slide" Target="/ppt/slides/slide21.xml" Id="R63c8457152804b03" /><Relationship Type="http://schemas.openxmlformats.org/officeDocument/2006/relationships/slide" Target="/ppt/slides/slide22.xml" Id="Rc5dea8b5b90e4f55" /><Relationship Type="http://schemas.openxmlformats.org/officeDocument/2006/relationships/slide" Target="/ppt/slides/slide23.xml" Id="Rbb56dc435e344554" /><Relationship Type="http://schemas.openxmlformats.org/officeDocument/2006/relationships/slide" Target="/ppt/slides/slide24.xml" Id="R3bafd0d314364643" /><Relationship Type="http://schemas.openxmlformats.org/officeDocument/2006/relationships/slide" Target="/ppt/slides/slide25.xml" Id="R79834735c2c84383" /><Relationship Type="http://schemas.openxmlformats.org/officeDocument/2006/relationships/slide" Target="/ppt/slides/slide26.xml" Id="R66c2bb6539914b41" /><Relationship Type="http://schemas.openxmlformats.org/officeDocument/2006/relationships/slide" Target="/ppt/slides/slide27.xml" Id="R15eb7fdbfab84e1e" /><Relationship Type="http://schemas.openxmlformats.org/officeDocument/2006/relationships/slide" Target="/ppt/slides/slide28.xml" Id="Re2f690435dde4945" /><Relationship Type="http://schemas.openxmlformats.org/officeDocument/2006/relationships/slide" Target="/ppt/slides/slide29.xml" Id="R4835a18ca55942aa" /><Relationship Type="http://schemas.openxmlformats.org/officeDocument/2006/relationships/slide" Target="/ppt/slides/slide30.xml" Id="R64a63645c5e549c3" /><Relationship Type="http://schemas.openxmlformats.org/officeDocument/2006/relationships/slide" Target="/ppt/slides/slide31.xml" Id="Rf468116afd244316" /><Relationship Type="http://schemas.openxmlformats.org/officeDocument/2006/relationships/slide" Target="/ppt/slides/slide32.xml" Id="Ra9d36c87b08e4377" /><Relationship Type="http://schemas.openxmlformats.org/officeDocument/2006/relationships/slide" Target="/ppt/slides/slide33.xml" Id="Rea2f2aee7e284766" /><Relationship Type="http://schemas.openxmlformats.org/officeDocument/2006/relationships/slide" Target="/ppt/slides/slide34.xml" Id="Rb91906d99364499d" /><Relationship Type="http://schemas.openxmlformats.org/officeDocument/2006/relationships/slide" Target="/ppt/slides/slide35.xml" Id="Ra2b95dc772bb48d7" /><Relationship Type="http://schemas.openxmlformats.org/officeDocument/2006/relationships/slide" Target="/ppt/slides/slide36.xml" Id="R1b42223955c7472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e8d511483304ae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b9cba5797214c38" /><Relationship Type="http://schemas.openxmlformats.org/officeDocument/2006/relationships/notesMaster" Target="/ppt/notesMasters/notesMaster1.xml" Id="R59733c8e52b8427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d915ad6f8494417" /><Relationship Type="http://schemas.openxmlformats.org/officeDocument/2006/relationships/notesMaster" Target="/ppt/notesMasters/notesMaster1.xml" Id="R204f3548e7324b6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e975f86475f4902" /><Relationship Type="http://schemas.openxmlformats.org/officeDocument/2006/relationships/notesMaster" Target="/ppt/notesMasters/notesMaster1.xml" Id="Re484c527e0624b0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843c43d73c0402c" /><Relationship Type="http://schemas.openxmlformats.org/officeDocument/2006/relationships/notesMaster" Target="/ppt/notesMasters/notesMaster1.xml" Id="R6186bf8c3f7f493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11598a5b51c473d" /><Relationship Type="http://schemas.openxmlformats.org/officeDocument/2006/relationships/notesMaster" Target="/ppt/notesMasters/notesMaster1.xml" Id="R7190811e553147e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37f801f233043b5" /><Relationship Type="http://schemas.openxmlformats.org/officeDocument/2006/relationships/notesMaster" Target="/ppt/notesMasters/notesMaster1.xml" Id="Rbc60552c77a7449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87507a212594ac4" /><Relationship Type="http://schemas.openxmlformats.org/officeDocument/2006/relationships/notesMaster" Target="/ppt/notesMasters/notesMaster1.xml" Id="R4520aad042d64db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814846c824448d8" /><Relationship Type="http://schemas.openxmlformats.org/officeDocument/2006/relationships/notesMaster" Target="/ppt/notesMasters/notesMaster1.xml" Id="R5f606f8c66fe4f0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c95d0ef2f4b4cc4" /><Relationship Type="http://schemas.openxmlformats.org/officeDocument/2006/relationships/notesMaster" Target="/ppt/notesMasters/notesMaster1.xml" Id="R29b03803b2644fe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d34356cf94c4cfa" /><Relationship Type="http://schemas.openxmlformats.org/officeDocument/2006/relationships/notesMaster" Target="/ppt/notesMasters/notesMaster1.xml" Id="R2bfc768431e9454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cabbda32f0243e6" /><Relationship Type="http://schemas.openxmlformats.org/officeDocument/2006/relationships/notesMaster" Target="/ppt/notesMasters/notesMaster1.xml" Id="Ra48be0a91d3e4e0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ee09508c5724b09" /><Relationship Type="http://schemas.openxmlformats.org/officeDocument/2006/relationships/notesMaster" Target="/ppt/notesMasters/notesMaster1.xml" Id="R061ba1f9c6d844c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5dc2018daf745cc" /><Relationship Type="http://schemas.openxmlformats.org/officeDocument/2006/relationships/notesMaster" Target="/ppt/notesMasters/notesMaster1.xml" Id="R2ab7b800dc454e5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e395210a96845e7" /><Relationship Type="http://schemas.openxmlformats.org/officeDocument/2006/relationships/notesMaster" Target="/ppt/notesMasters/notesMaster1.xml" Id="R21fce6eb20b4474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d9f956e65654981" /><Relationship Type="http://schemas.openxmlformats.org/officeDocument/2006/relationships/notesMaster" Target="/ppt/notesMasters/notesMaster1.xml" Id="R981cc4c54c904e5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7977ad9614d44c5" /><Relationship Type="http://schemas.openxmlformats.org/officeDocument/2006/relationships/notesMaster" Target="/ppt/notesMasters/notesMaster1.xml" Id="R3db3a5f170ea4e1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4aa9b5b742f4df6" /><Relationship Type="http://schemas.openxmlformats.org/officeDocument/2006/relationships/notesMaster" Target="/ppt/notesMasters/notesMaster1.xml" Id="R48593ba5173d4e7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79984519ad84da1" /><Relationship Type="http://schemas.openxmlformats.org/officeDocument/2006/relationships/notesMaster" Target="/ppt/notesMasters/notesMaster1.xml" Id="Rf04946940e1048d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01696ec9f824fff" /><Relationship Type="http://schemas.openxmlformats.org/officeDocument/2006/relationships/notesMaster" Target="/ppt/notesMasters/notesMaster1.xml" Id="Rffad4c2423704a9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bd30ba1ca33428b" /><Relationship Type="http://schemas.openxmlformats.org/officeDocument/2006/relationships/notesMaster" Target="/ppt/notesMasters/notesMaster1.xml" Id="R6450936d1abc478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4f0d549d7d74d64" /><Relationship Type="http://schemas.openxmlformats.org/officeDocument/2006/relationships/notesMaster" Target="/ppt/notesMasters/notesMaster1.xml" Id="R45173acedd09492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ca1e6fd6aa94311" /><Relationship Type="http://schemas.openxmlformats.org/officeDocument/2006/relationships/notesMaster" Target="/ppt/notesMasters/notesMaster1.xml" Id="R32883c5fd8ab45c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3c2691c82e74157" /><Relationship Type="http://schemas.openxmlformats.org/officeDocument/2006/relationships/notesMaster" Target="/ppt/notesMasters/notesMaster1.xml" Id="R65aa31ae8ae14d1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aab977628cd437c" /><Relationship Type="http://schemas.openxmlformats.org/officeDocument/2006/relationships/notesMaster" Target="/ppt/notesMasters/notesMaster1.xml" Id="Rd2a7198036fc492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2b3de8e529244419" /><Relationship Type="http://schemas.openxmlformats.org/officeDocument/2006/relationships/notesMaster" Target="/ppt/notesMasters/notesMaster1.xml" Id="Rf6a4f1878b884cc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59f696d35af494e" /><Relationship Type="http://schemas.openxmlformats.org/officeDocument/2006/relationships/notesMaster" Target="/ppt/notesMasters/notesMaster1.xml" Id="R8bc441f8df5a4640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ea9a42b5a80c47a9" /><Relationship Type="http://schemas.openxmlformats.org/officeDocument/2006/relationships/notesMaster" Target="/ppt/notesMasters/notesMaster1.xml" Id="R3da4fe6e6cba4c6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c6d9f7acc535428d" /><Relationship Type="http://schemas.openxmlformats.org/officeDocument/2006/relationships/notesMaster" Target="/ppt/notesMasters/notesMaster1.xml" Id="Rc3fad498ed644dc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e4eb7aec5514fcf" /><Relationship Type="http://schemas.openxmlformats.org/officeDocument/2006/relationships/notesMaster" Target="/ppt/notesMasters/notesMaster1.xml" Id="Re7ad307ebf31480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e6f2bd167d04315" /><Relationship Type="http://schemas.openxmlformats.org/officeDocument/2006/relationships/notesMaster" Target="/ppt/notesMasters/notesMaster1.xml" Id="R0ac6a23628c643a0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f0d4e15c6d6e410a" /><Relationship Type="http://schemas.openxmlformats.org/officeDocument/2006/relationships/notesMaster" Target="/ppt/notesMasters/notesMaster1.xml" Id="R6cdc84ee30764d3a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724067d2adc94e5d" /><Relationship Type="http://schemas.openxmlformats.org/officeDocument/2006/relationships/notesMaster" Target="/ppt/notesMasters/notesMaster1.xml" Id="Rd7325250d4a6475d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000498d229da453b" /><Relationship Type="http://schemas.openxmlformats.org/officeDocument/2006/relationships/notesMaster" Target="/ppt/notesMasters/notesMaster1.xml" Id="R36a1be4e492747e9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1741895a45734d4f" /><Relationship Type="http://schemas.openxmlformats.org/officeDocument/2006/relationships/notesMaster" Target="/ppt/notesMasters/notesMaster1.xml" Id="R478f81e637fb4320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49681799a2394b78" /><Relationship Type="http://schemas.openxmlformats.org/officeDocument/2006/relationships/notesMaster" Target="/ppt/notesMasters/notesMaster1.xml" Id="Re9880d2fd0234668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32321df764ae4cb6" /><Relationship Type="http://schemas.openxmlformats.org/officeDocument/2006/relationships/notesMaster" Target="/ppt/notesMasters/notesMaster1.xml" Id="R3537c16fffeb4ec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how this week builds upon previous GIS concepts. Use the cover image solely to introduce the topic.</a:t>
            </a:r>
          </a:p>
          <a:p xmlns:a="http://schemas.openxmlformats.org/drawingml/2006/main">
            <a:r>
              <a:t>Source: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Read the learning outcomes at the beginning of the lesson and link them to the lab submission.</a:t>
            </a:r>
          </a:p>
          <a:p xmlns:a="http://schemas.openxmlformats.org/drawingml/2006/main">
            <a:r>
              <a:t>Source: https://doc.esri.com/en/arcgis-pro/latest/tool-reference/spatial-statistics/how-forest-works.html; https://doi.org/10.1111/ecog.02881; https://www.fatiando.org/verde/latest/gallery/train_test_split.html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Connect this section to the previous one in a single sentence.</a:t>
            </a:r>
          </a:p>
          <a:p xmlns:a="http://schemas.openxmlformats.org/drawingml/2006/main">
            <a:r>
              <a:t>Source: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nature of the target variable determines the method and metric. Ask students to separately identify the data, method, output, and limitations based on the visual or concept.</a:t>
            </a:r>
          </a:p>
          <a:p xmlns:a="http://schemas.openxmlformats.org/drawingml/2006/main">
            <a:r>
              <a:t>Source: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 complex model must outperform a simple reference model. Ask students to separately identify the data, method, output, and limitations based on the visual or concept.</a:t>
            </a:r>
          </a:p>
          <a:p xmlns:a="http://schemas.openxmlformats.org/drawingml/2006/main">
            <a:r>
              <a:t>Source: https://doi.org/10.1111/ecog.02881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tree splits observations into increasingly homogeneous groups using feature thresholds. Ask students to separately identify the data, method, output, and limitations based on the visual or concept.</a:t>
            </a:r>
          </a:p>
          <a:p xmlns:a="http://schemas.openxmlformats.org/drawingml/2006/main">
            <a:r>
              <a:t>Source: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Combining many different trees reduces variance. Ask students to separately identify the data, method, output, and limitations based on the visual or concept.</a:t>
            </a:r>
          </a:p>
          <a:p xmlns:a="http://schemas.openxmlformats.org/drawingml/2006/main">
            <a:r>
              <a:t>Source: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Sequential trees attempt to reduce previous errors. Ask students to separately identify data, methods, outputs, and limitations regarding the visual or concept.</a:t>
            </a:r>
          </a:p>
          <a:p xmlns:a="http://schemas.openxmlformats.org/drawingml/2006/main">
            <a:r>
              <a:t>Source: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Connect this section to the previous one in a single sentence.</a:t>
            </a:r>
          </a:p>
          <a:p xmlns:a="http://schemas.openxmlformats.org/drawingml/2006/main">
            <a:r>
              <a:t>Source: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Adding coordinates alone does not create a spatial model. Ask students to separately identify data, methods, outputs, and limitations regarding the visual or concept.</a:t>
            </a:r>
          </a:p>
          <a:p xmlns:a="http://schemas.openxmlformats.org/drawingml/2006/main">
            <a:r>
              <a:t>Source: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proximity variable represents physical access or exposure. Ask students to separately identify the data, method, output, and limitations based on the visual or concept.</a:t>
            </a:r>
          </a:p>
          <a:p xmlns:a="http://schemas.openxmlformats.org/drawingml/2006/main">
            <a:r>
              <a:t>Source: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model samples raster information at point or polygon locations. Ask students to separately identify the data, method, output, and limitations regarding the visual or concept.</a:t>
            </a:r>
          </a:p>
          <a:p xmlns:a="http://schemas.openxmlformats.org/drawingml/2006/main">
            <a:r>
              <a:t>Source: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High accuracy can mask the fact that the minority class is being missed. Ask students to separately identify the data, method, output, and limitations regarding the visual or concept.</a:t>
            </a:r>
          </a:p>
          <a:p xmlns:a="http://schemas.openxmlformats.org/drawingml/2006/main">
            <a:r>
              <a:t>Source: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search is conducted only within the training and validation sets. Ask students to separately identify the data, method, output, and limitations based on the visual or concept.</a:t>
            </a:r>
          </a:p>
          <a:p xmlns:a="http://schemas.openxmlformats.org/drawingml/2006/main">
            <a:r>
              <a:t>Source: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Connect this section to the previous one in a single sentence.</a:t>
            </a:r>
          </a:p>
          <a:p xmlns:a="http://schemas.openxmlformats.org/drawingml/2006/main">
            <a:r>
              <a:t>Source: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tool supports classification and regression within the same workflow. Ask students to separately identify the data, method, output, and limitations based on the visual or concept.</a:t>
            </a:r>
          </a:p>
          <a:p xmlns:a="http://schemas.openxmlformats.org/drawingml/2006/main">
            <a:r>
              <a:t>Source: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Understand the model first, then generate the prediction map. Ask students to separately identify the data, method, output, and limitations on the visual or concept.</a:t>
            </a:r>
          </a:p>
          <a:p xmlns:a="http://schemas.openxmlformats.org/drawingml/2006/main">
            <a:r>
              <a:t>Source: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Importance indicates which variables the model uses in the splits. Ask students to separately identify the data, method, output, and limitations on the visual or concept.</a:t>
            </a:r>
          </a:p>
          <a:p xmlns:a="http://schemas.openxmlformats.org/drawingml/2006/main">
            <a:r>
              <a:t>Source: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 large difference between training and validation indicates overfitting. Ask students to separately identify the data, method, output, and limitations on the visual or concept.</a:t>
            </a:r>
          </a:p>
          <a:p xmlns:a="http://schemas.openxmlformats.org/drawingml/2006/main">
            <a:r>
              <a:t>Source: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Shows the cost of decisions regarding which classes are confused with one another. Ask students to separately identify the data, method, output, and limitations on the visual or concept.</a:t>
            </a:r>
          </a:p>
          <a:p xmlns:a="http://schemas.openxmlformats.org/drawingml/2006/main">
            <a:r>
              <a:t>Source: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Connect this section to the previous one in a single sentence.</a:t>
            </a:r>
          </a:p>
          <a:p xmlns:a="http://schemas.openxmlformats.org/drawingml/2006/main">
            <a:r>
              <a:t>Source: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MAE indicates typical error; RMSE indicates sensitivity to large errors. Ask students to separately identify the data, method, output, and limitations based on the visual or concept.</a:t>
            </a:r>
          </a:p>
          <a:p xmlns:a="http://schemas.openxmlformats.org/drawingml/2006/main">
            <a:r>
              <a:t>Source: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spatial pattern of residuals may indicate a missing process or bias. Ask students to separately identify the data, method, output, and limitations on the visual or concept.</a:t>
            </a:r>
          </a:p>
          <a:p xmlns:a="http://schemas.openxmlformats.org/drawingml/2006/main">
            <a:r>
              <a:t>Source: https://doi.org/10.1111/ecog.02881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difference between the two scores indicates the risk of transfer. Ask students to separately identify the data, method, output, and limitations on the visual or concept.</a:t>
            </a:r>
          </a:p>
          <a:p xmlns:a="http://schemas.openxmlformats.org/drawingml/2006/main">
            <a:r>
              <a:t>Source: https://doi.org/10.1111/ecog.02881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Prediction probability is presented alongside the decision threshold. Ask students to separately identify the data, method, output, and limitations within the visual or concept.</a:t>
            </a:r>
          </a:p>
          <a:p xmlns:a="http://schemas.openxmlformats.org/drawingml/2006/main">
            <a:r>
              <a:t>Source: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reproducible report presents data, the model, validation, and limitations together. Ask students to separately identify the data, methods, outputs, and limitations within the visual or concept.</a:t>
            </a:r>
          </a:p>
          <a:p xmlns:a="http://schemas.openxmlformats.org/drawingml/2006/main">
            <a:r>
              <a:t>Source: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Clearly state at the beginning which files students need to submit upon completing the lab.</a:t>
            </a:r>
          </a:p>
          <a:p xmlns:a="http://schemas.openxmlformats.org/drawingml/2006/main">
            <a:r>
              <a:t>Source: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Ensure that students wishing to adapt the scenario to their own term projects do not expand the scope excessively.</a:t>
            </a:r>
          </a:p>
          <a:p xmlns:a="http://schemas.openxmlformats.org/drawingml/2006/main">
            <a:r>
              <a:t>Source: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Go through the steps sequentially with the students; focus on the rationale behind decisions rather than just the results.</a:t>
            </a:r>
          </a:p>
          <a:p xmlns:a="http://schemas.openxmlformats.org/drawingml/2006/main">
            <a:r>
              <a:t>Source: https://doc.esri.com/en/arcgis-pro/latest/tool-reference/spatial-statistics/how-forest-works.html; https://doi.org/10.1111/ecog.02881; https://www.fatiando.org/verde/latest/gallery/train_test_split.html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this list at the end of the lesson for students to review each other's work.</a:t>
            </a:r>
          </a:p>
          <a:p xmlns:a="http://schemas.openxmlformats.org/drawingml/2006/main">
            <a:r>
              <a:t>Source: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them to save the delivery package as part of the term project.</a:t>
            </a:r>
          </a:p>
          <a:p xmlns:a="http://schemas.openxmlformats.org/drawingml/2006/main">
            <a:r>
              <a:t>Source: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correct answer is B. Also explain why the incorrect options are not suitable.</a:t>
            </a:r>
          </a:p>
          <a:p xmlns:a="http://schemas.openxmlformats.org/drawingml/2006/main">
            <a:r>
              <a:t>Source: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correct answer is B. Also explain why the incorrect options are not suitable.</a:t>
            </a:r>
          </a:p>
          <a:p xmlns:a="http://schemas.openxmlformats.org/drawingml/2006/main">
            <a:r>
              <a:t>Source: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Correct answer is C. Also explain why the incorrect options are not suitable.</a:t>
            </a:r>
          </a:p>
          <a:p xmlns:a="http://schemas.openxmlformats.org/drawingml/2006/main">
            <a:r>
              <a:t>Source: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summarize the four parts of the week in one sentence each, using their own examples.</a:t>
            </a:r>
          </a:p>
          <a:p xmlns:a="http://schemas.openxmlformats.org/drawingml/2006/main">
            <a:r>
              <a:t>Source: https://doc.esri.com/en/arcgis-pro/latest/tool-reference/spatial-statistics/how-forest-works.html; https://doi.org/10.1111/ecog.02881; https://www.fatiando.org/verde/latest/gallery/train_test_split.html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Share the resources with the students. Ask them to focus on the methodology, data splitting, and limitations sections of the articles.</a:t>
            </a:r>
          </a:p>
          <a:p xmlns:a="http://schemas.openxmlformats.org/drawingml/2006/main">
            <a:r>
              <a:t>Source: https://doc.esri.com/en/arcgis-pro/latest/tool-reference/spatial-statistics/how-forest-works.html; https://doi.org/10.1111/ecog.02881; https://www.fatiando.org/verde/latest/gallery/train_test_split.html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7f1892b7294a5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cb88bfbb8ed410c" /><Relationship Type="http://schemas.openxmlformats.org/officeDocument/2006/relationships/slideLayout" Target="/ppt/slideLayouts/slideLayout1.xml" Id="R1d86eb7682874a3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d86eb7682874a3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18989b710b4df3" /><Relationship Type="http://schemas.openxmlformats.org/officeDocument/2006/relationships/image" Target="/ppt/media/image.png" Id="Re26f2e34d4e04a5f" /><Relationship Type="http://schemas.openxmlformats.org/officeDocument/2006/relationships/notesSlide" Target="/ppt/notesSlides/notesSlide1.xml" Id="Rd5d5b260a0804c9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6bea2f16cf48f9" /><Relationship Type="http://schemas.openxmlformats.org/officeDocument/2006/relationships/notesSlide" Target="/ppt/notesSlides/notesSlide2.xml" Id="R432232b1147e434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b312373a9a4115" /><Relationship Type="http://schemas.openxmlformats.org/officeDocument/2006/relationships/notesSlide" Target="/ppt/notesSlides/notesSlide3.xml" Id="Reee4377218894c1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5bb930ab9c4f0b" /><Relationship Type="http://schemas.openxmlformats.org/officeDocument/2006/relationships/notesSlide" Target="/ppt/notesSlides/notesSlide4.xml" Id="Ref1d31db8e5349d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49a9a689744d99" /><Relationship Type="http://schemas.openxmlformats.org/officeDocument/2006/relationships/notesSlide" Target="/ppt/notesSlides/notesSlide5.xml" Id="Rc369d805f151473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795b19fd014b0a" /><Relationship Type="http://schemas.openxmlformats.org/officeDocument/2006/relationships/notesSlide" Target="/ppt/notesSlides/notesSlide6.xml" Id="Rc66a1c79938e4c2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5aef1cb14841c1" /><Relationship Type="http://schemas.openxmlformats.org/officeDocument/2006/relationships/image" Target="/ppt/media/image2.png" Id="R547f1f71a67f485e" /><Relationship Type="http://schemas.openxmlformats.org/officeDocument/2006/relationships/notesSlide" Target="/ppt/notesSlides/notesSlide7.xml" Id="R1a7b393cdfc347f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d43de95edc4719" /><Relationship Type="http://schemas.openxmlformats.org/officeDocument/2006/relationships/notesSlide" Target="/ppt/notesSlides/notesSlide8.xml" Id="R7690bbc5b11846e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79495b3a074c63" /><Relationship Type="http://schemas.openxmlformats.org/officeDocument/2006/relationships/notesSlide" Target="/ppt/notesSlides/notesSlide9.xml" Id="R9b85cb832d45428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b3d18037e8429a" /><Relationship Type="http://schemas.openxmlformats.org/officeDocument/2006/relationships/notesSlide" Target="/ppt/notesSlides/notesSlide10.xml" Id="Ra629dbb666cb4a6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27000eb20e46f0" /><Relationship Type="http://schemas.openxmlformats.org/officeDocument/2006/relationships/notesSlide" Target="/ppt/notesSlides/notesSlide11.xml" Id="Rd6795ba52b60469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ae14742e46499d" /><Relationship Type="http://schemas.openxmlformats.org/officeDocument/2006/relationships/image" Target="/ppt/media/image3.png" Id="R4d5e46617dff4af8" /><Relationship Type="http://schemas.openxmlformats.org/officeDocument/2006/relationships/notesSlide" Target="/ppt/notesSlides/notesSlide12.xml" Id="Rc7fa0292b872448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32e72287ec48fc" /><Relationship Type="http://schemas.openxmlformats.org/officeDocument/2006/relationships/notesSlide" Target="/ppt/notesSlides/notesSlide13.xml" Id="R367111ea47ac4c4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3a92d8ed54427a" /><Relationship Type="http://schemas.openxmlformats.org/officeDocument/2006/relationships/image" Target="/ppt/media/image4.png" Id="Rb852f9cbee144b8e" /><Relationship Type="http://schemas.openxmlformats.org/officeDocument/2006/relationships/notesSlide" Target="/ppt/notesSlides/notesSlide14.xml" Id="R898bab4682044b5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3330040b3a4642" /><Relationship Type="http://schemas.openxmlformats.org/officeDocument/2006/relationships/notesSlide" Target="/ppt/notesSlides/notesSlide15.xml" Id="Rc06a6045ae1e4d9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9489afa02b4eef" /><Relationship Type="http://schemas.openxmlformats.org/officeDocument/2006/relationships/notesSlide" Target="/ppt/notesSlides/notesSlide16.xml" Id="R68772f7d9783446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28373e2b04484d" /><Relationship Type="http://schemas.openxmlformats.org/officeDocument/2006/relationships/notesSlide" Target="/ppt/notesSlides/notesSlide17.xml" Id="Rb18aa8dc7d2c4b0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840cab1f8240f6" /><Relationship Type="http://schemas.openxmlformats.org/officeDocument/2006/relationships/image" Target="/ppt/media/image5.png" Id="R7c0b80a3120b4f7b" /><Relationship Type="http://schemas.openxmlformats.org/officeDocument/2006/relationships/notesSlide" Target="/ppt/notesSlides/notesSlide18.xml" Id="R088be59a7bb64ae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1e15d229b349ad" /><Relationship Type="http://schemas.openxmlformats.org/officeDocument/2006/relationships/image" Target="/ppt/media/image.jpeg" Id="R30c17ae38bb34bb5" /><Relationship Type="http://schemas.openxmlformats.org/officeDocument/2006/relationships/notesSlide" Target="/ppt/notesSlides/notesSlide19.xml" Id="Ra589087ff31b451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06053a1a9b40e7" /><Relationship Type="http://schemas.openxmlformats.org/officeDocument/2006/relationships/image" Target="/ppt/media/image2.jpeg" Id="Rae24efd2d43c4c6d" /><Relationship Type="http://schemas.openxmlformats.org/officeDocument/2006/relationships/notesSlide" Target="/ppt/notesSlides/notesSlide20.xml" Id="R5e258d68866a4ab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06ab4a2315412a" /><Relationship Type="http://schemas.openxmlformats.org/officeDocument/2006/relationships/notesSlide" Target="/ppt/notesSlides/notesSlide21.xml" Id="Rbd0b2b1a0d06415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297052589845dd" /><Relationship Type="http://schemas.openxmlformats.org/officeDocument/2006/relationships/notesSlide" Target="/ppt/notesSlides/notesSlide22.xml" Id="Rba525f287cfe494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3e9e7bcfba4f6d" /><Relationship Type="http://schemas.openxmlformats.org/officeDocument/2006/relationships/notesSlide" Target="/ppt/notesSlides/notesSlide23.xml" Id="R0931be6948f74e4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3ce132fd5f4415" /><Relationship Type="http://schemas.openxmlformats.org/officeDocument/2006/relationships/notesSlide" Target="/ppt/notesSlides/notesSlide24.xml" Id="R0e9645efb0dd4a6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93f8731d79498a" /><Relationship Type="http://schemas.openxmlformats.org/officeDocument/2006/relationships/notesSlide" Target="/ppt/notesSlides/notesSlide25.xml" Id="R9c0538495e304a1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babb54a0354762" /><Relationship Type="http://schemas.openxmlformats.org/officeDocument/2006/relationships/notesSlide" Target="/ppt/notesSlides/notesSlide26.xml" Id="R8f661ac8381e450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4e1e66a59e468d" /><Relationship Type="http://schemas.openxmlformats.org/officeDocument/2006/relationships/notesSlide" Target="/ppt/notesSlides/notesSlide27.xml" Id="R4312f1bd653f412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f4c9cbea654e55" /><Relationship Type="http://schemas.openxmlformats.org/officeDocument/2006/relationships/notesSlide" Target="/ppt/notesSlides/notesSlide28.xml" Id="R30cc2a7d7e5b433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7468c970604e50" /><Relationship Type="http://schemas.openxmlformats.org/officeDocument/2006/relationships/notesSlide" Target="/ppt/notesSlides/notesSlide29.xml" Id="R21f4788d0e1c43c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f52357953c416c" /><Relationship Type="http://schemas.openxmlformats.org/officeDocument/2006/relationships/notesSlide" Target="/ppt/notesSlides/notesSlide30.xml" Id="R689deb884439453e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6a9ceff4c64c49" /><Relationship Type="http://schemas.openxmlformats.org/officeDocument/2006/relationships/notesSlide" Target="/ppt/notesSlides/notesSlide31.xml" Id="Ra4be8c7aa51e4702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6c1205a2954a6a" /><Relationship Type="http://schemas.openxmlformats.org/officeDocument/2006/relationships/notesSlide" Target="/ppt/notesSlides/notesSlide32.xml" Id="R700b1dc51f944690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749e3655a14ac1" /><Relationship Type="http://schemas.openxmlformats.org/officeDocument/2006/relationships/notesSlide" Target="/ppt/notesSlides/notesSlide33.xml" Id="Rdfd33e108fa9485d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8936e467124325" /><Relationship Type="http://schemas.openxmlformats.org/officeDocument/2006/relationships/notesSlide" Target="/ppt/notesSlides/notesSlide34.xml" Id="R2ed38926d956410b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376bfa5c284871" /><Relationship Type="http://schemas.openxmlformats.org/officeDocument/2006/relationships/notesSlide" Target="/ppt/notesSlides/notesSlide35.xml" Id="R755ec69ef1b448b2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7f49e7b043440c" /><Relationship Type="http://schemas.openxmlformats.org/officeDocument/2006/relationships/notesSlide" Target="/ppt/notesSlides/notesSlide36.xml" Id="R9fda217c708c4e2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66CC5D72-E9C8-46CE-984E-119FA7C31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457200"/>
            <a:ext cx="76200" cy="590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81A0255F-A025-46B2-93F0-BDDDBEDC0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66750"/>
            <a:ext cx="4762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AI-ENHANCED</a:t>
            </a:r>
          </a:p>
          <a:p xmlns:a="http://schemas.openxmlformats.org/drawingml/2006/main">
            <a:pPr>
              <a:buNone/>
              <a:defRPr sz="15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GEOGRAPHIC INFORMATION SYSTEMS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B37691D3-4C6D-41B2-BFB0-9A38152AC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D5DADD"/>
                </a:solidFill>
                <a:latin typeface="Aptos"/>
                <a:ea typeface="Aptos"/>
                <a:cs typeface="Aptos"/>
              </a:rPr>
              <a:t>Week 10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6E3302B2-A213-4ED4-8FD4-D0B74F900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28875"/>
            <a:ext cx="4857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9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Supervised Spatial machine learning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7972CA26-9D2F-4273-B505-8DBE613FC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381625"/>
            <a:ext cx="438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MIS 369 · Ankara Science University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3C1FC86B-5552-45B2-8044-1AFD985BE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743575"/>
            <a:ext cx="3238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85453E82-6A1F-4DFF-B757-A0FF474ED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619125"/>
            <a:ext cx="5381625" cy="538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8" name="Resim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6f2e34d4e04a5f"/>
          <a:stretch xmlns:a="http://schemas.openxmlformats.org/drawingml/2006/main"/>
        </p:blipFill>
        <p:spPr>
          <a:xfrm xmlns:a="http://schemas.openxmlformats.org/drawingml/2006/main">
            <a:off x="6191250" y="2442193"/>
            <a:ext cx="5095875" cy="173549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2990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Dikdörtgen 9">
            <a:extLst xmlns:a="http://schemas.openxmlformats.org/drawingml/2006/main">
              <a:ext uri="{FF2B5EF4-FFF2-40B4-BE49-F238E27FC236}">
                <a16:creationId xmlns:a16="http://schemas.microsoft.com/office/drawing/2014/main" id="{FFFDAB39-9EE2-4442-B8D0-1AEBD30BE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814E888A-706A-4463-80D3-C4F9BE738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Learning outcomes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293EC147-82D3-4CAE-8485-DBE7105F1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10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328AD926-560D-4EDA-8E0F-16FFB94FB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4A4BA048-2BDB-4DFD-9B8E-61D778DCC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827123FD-7C66-4673-8739-1B5F9D754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447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81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By the end of the lesson, the student will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D974E855-D438-4D52-A4A2-695DFA381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57375"/>
            <a:ext cx="10001250" cy="3667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Matches classification and regression problems with the correct target type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Explains the operating logic of Random Forest and Gradient Boosting models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Sets up the ArcGIS Pro Forest-based and Boosted tool and interprets the outputs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Evaluates performance using spatial validation, error maps, and uncertainty analysis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C9CCD630-BBDF-42B3-BE31-D89A1151F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20391C88-FC68-4C32-B455-52195BB69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53125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The outcomes encompass the levels of concepts, application, and critical evaluation.</a:t>
            </a:r>
          </a:p>
        </p:txBody>
      </p:sp>
    </p:spTree>
    <p:extLst>
      <p:ext uri="{BB962C8B-B14F-4D97-AF65-F5344CB8AC3E}">
        <p14:creationId xmlns:p14="http://schemas.microsoft.com/office/powerpoint/2010/main" val="78290726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72BF823B-FF58-4E41-BD11-0792EBB77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494CE898-F95A-41B1-A449-3239B03F5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SECTION 1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82984CE3-2FAE-4A8C-B9C0-82A21926C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Supervised learning problem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0BC5C689-9253-4BAE-A3FF-C8FEC73B5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The model learns to make predictions for new observations based on known targets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6EBA8E84-4C1C-450F-A9A1-63AED7C74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This section will establish the connection between concepts, methods, and applications.</a:t>
            </a:r>
          </a:p>
        </p:txBody>
      </p:sp>
    </p:spTree>
    <p:extLst>
      <p:ext uri="{BB962C8B-B14F-4D97-AF65-F5344CB8AC3E}">
        <p14:creationId xmlns:p14="http://schemas.microsoft.com/office/powerpoint/2010/main" val="46125694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Dikdörtgen 14">
            <a:extLst xmlns:a="http://schemas.openxmlformats.org/drawingml/2006/main">
              <a:ext uri="{FF2B5EF4-FFF2-40B4-BE49-F238E27FC236}">
                <a16:creationId xmlns:a16="http://schemas.microsoft.com/office/drawing/2014/main" id="{D5D2A1AD-EF89-4995-A590-FBB069533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190EC4C6-B9FF-4A3E-93A8-1D8CD2B85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Classification and regression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8BF6BBB7-53B0-4827-B1D5-3545DF3FA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SUPERVISED LEARNING PROBLEM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5F569657-1020-4D65-9B36-A9975DEF8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10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0D038606-297E-49F1-98F1-152A10AA8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21DF44CA-5765-473D-B083-FE0CFCF59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324998D9-4A61-4C72-9EC3-762420746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The nature of the target variable determines the method and metric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04F83B04-130D-463D-9669-0146727F5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1A8F648F-36A9-4F6C-ACF0-08516F14A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47875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Classification</a:t>
            </a:r>
          </a:p>
        </p:txBody>
      </p:sp>
      <p:sp>
        <p:nvSpPr>
          <p:cNvPr id="10" name="Dikdörtgen 9">
            <a:extLst xmlns:a="http://schemas.openxmlformats.org/drawingml/2006/main">
              <a:ext uri="{FF2B5EF4-FFF2-40B4-BE49-F238E27FC236}">
                <a16:creationId xmlns:a16="http://schemas.microsoft.com/office/drawing/2014/main" id="{4E0F9816-1F9A-4E5B-8880-6737C3284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619375"/>
            <a:ext cx="44767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Binary: suitable / unsuitable</a:t>
            </a:r>
          </a:p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Multiclass: low / medium / high</a:t>
            </a:r>
          </a:p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Output: class and probability</a:t>
            </a:r>
          </a:p>
        </p:txBody>
      </p:sp>
      <p:sp>
        <p:nvSpPr>
          <p:cNvPr id="11" name="Dikdörtgen 10">
            <a:extLst xmlns:a="http://schemas.openxmlformats.org/drawingml/2006/main">
              <a:ext uri="{FF2B5EF4-FFF2-40B4-BE49-F238E27FC236}">
                <a16:creationId xmlns:a16="http://schemas.microsoft.com/office/drawing/2014/main" id="{F0E7919F-43D3-4F3B-8A78-234B03CE1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047875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ADD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Dikdörtgen 11">
            <a:extLst xmlns:a="http://schemas.openxmlformats.org/drawingml/2006/main">
              <a:ext uri="{FF2B5EF4-FFF2-40B4-BE49-F238E27FC236}">
                <a16:creationId xmlns:a16="http://schemas.microsoft.com/office/drawing/2014/main" id="{883230B9-5CCB-4A49-8827-065A61565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47875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Regresyon</a:t>
            </a:r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EAC41836-3F63-4AEC-A1A1-159F4765E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619375"/>
            <a:ext cx="44767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Continuous target: price, demand, temperature</a:t>
            </a:r>
          </a:p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Output: numerical prediction</a:t>
            </a:r>
          </a:p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Error: observed minus predicted</a:t>
            </a:r>
          </a:p>
        </p:txBody>
      </p:sp>
      <p:sp>
        <p:nvSpPr>
          <p:cNvPr id="14" name="Dikdörtgen 13">
            <a:extLst xmlns:a="http://schemas.openxmlformats.org/drawingml/2006/main">
              <a:ext uri="{FF2B5EF4-FFF2-40B4-BE49-F238E27FC236}">
                <a16:creationId xmlns:a16="http://schemas.microsoft.com/office/drawing/2014/main" id="{C87550E9-8EA8-4B4E-ABF3-6DD775C95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159284020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Dikdörtgen 24">
            <a:extLst xmlns:a="http://schemas.openxmlformats.org/drawingml/2006/main">
              <a:ext uri="{FF2B5EF4-FFF2-40B4-BE49-F238E27FC236}">
                <a16:creationId xmlns:a16="http://schemas.microsoft.com/office/drawing/2014/main" id="{2B655437-B0E9-4C30-96EC-891114098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9FCE924F-34DB-42A9-B5C8-476792667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Why is a baseline model necessary?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58D2788C-121B-4AE2-B7F5-64ED38353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SUPERVISED LEARNING PROBLEM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A6CD4CB2-DD23-4F8E-9FEB-2F0850641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10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E191DE4B-0D3C-4056-8758-63F380765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EEBAC703-70E0-4769-90D3-78C3750BB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B3465485-8FB9-4075-B5E8-9F979A95E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 complex model must outperform a simple reference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01583667-415F-49AA-8ECB-E54F554BB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506B0F2F-38E4-44F5-A798-F3526D085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In regression, the mean or a linear model can serve as the baseline.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In classification, the majority class or a simple logistic model can be used.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baseline model demonstrates whether the new method actually adds value.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Comparisons must be made using the same data split and the same metrics.</a:t>
            </a:r>
          </a:p>
        </p:txBody>
      </p:sp>
      <p:sp>
        <p:nvSpPr>
          <p:cNvPr id="10" name="Dikdörtgen: Köşeleri Yuvarlatılmış 9">
            <a:extLst xmlns:a="http://schemas.openxmlformats.org/drawingml/2006/main">
              <a:ext uri="{FF2B5EF4-FFF2-40B4-BE49-F238E27FC236}">
                <a16:creationId xmlns:a16="http://schemas.microsoft.com/office/drawing/2014/main" id="{4BBDE889-D7B1-4EE0-9E1C-9D6A58E3A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Dikdörtgen 10">
            <a:extLst xmlns:a="http://schemas.openxmlformats.org/drawingml/2006/main">
              <a:ext uri="{FF2B5EF4-FFF2-40B4-BE49-F238E27FC236}">
                <a16:creationId xmlns:a16="http://schemas.microsoft.com/office/drawing/2014/main" id="{D82E25D5-FC06-4665-A45E-A75E8CBEE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EXPLANATION SCHEME</a:t>
            </a:r>
          </a:p>
        </p:txBody>
      </p:sp>
      <p:sp>
        <p:nvSpPr>
          <p:cNvPr id="12" name="Dikdörtgen: Köşeleri Yuvarlatılmış 11">
            <a:extLst xmlns:a="http://schemas.openxmlformats.org/drawingml/2006/main">
              <a:ext uri="{FF2B5EF4-FFF2-40B4-BE49-F238E27FC236}">
                <a16:creationId xmlns:a16="http://schemas.microsoft.com/office/drawing/2014/main" id="{91B01798-3EAE-42DC-AC8D-487C0EF38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1BDD77B3-0AC2-44C0-904C-F1E6C9674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4" name="Dikdörtgen 13">
            <a:extLst xmlns:a="http://schemas.openxmlformats.org/drawingml/2006/main">
              <a:ext uri="{FF2B5EF4-FFF2-40B4-BE49-F238E27FC236}">
                <a16:creationId xmlns:a16="http://schemas.microsoft.com/office/drawing/2014/main" id="{8785521D-6572-4036-A459-0826F3135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536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In regression, the mean or a linear model serves as the bas…</a:t>
            </a:r>
          </a:p>
        </p:txBody>
      </p:sp>
      <p:sp>
        <p:nvSpPr>
          <p:cNvPr id="15" name="Dikdörtgen: Köşeleri Yuvarlatılmış 14">
            <a:extLst xmlns:a="http://schemas.openxmlformats.org/drawingml/2006/main">
              <a:ext uri="{FF2B5EF4-FFF2-40B4-BE49-F238E27FC236}">
                <a16:creationId xmlns:a16="http://schemas.microsoft.com/office/drawing/2014/main" id="{5B1D7E00-D198-4A4C-8F5A-14ACBEB07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Dikdörtgen 15">
            <a:extLst xmlns:a="http://schemas.openxmlformats.org/drawingml/2006/main">
              <a:ext uri="{FF2B5EF4-FFF2-40B4-BE49-F238E27FC236}">
                <a16:creationId xmlns:a16="http://schemas.microsoft.com/office/drawing/2014/main" id="{66F3F125-2AC9-43AA-8C63-07661CBCE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7" name="Dikdörtgen 16">
            <a:extLst xmlns:a="http://schemas.openxmlformats.org/drawingml/2006/main">
              <a:ext uri="{FF2B5EF4-FFF2-40B4-BE49-F238E27FC236}">
                <a16:creationId xmlns:a16="http://schemas.microsoft.com/office/drawing/2014/main" id="{594E572A-ECD8-46D4-8C7F-683AF975C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718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In classification, the majority class or a simple lo…</a:t>
            </a:r>
          </a:p>
        </p:txBody>
      </p:sp>
      <p:sp>
        <p:nvSpPr>
          <p:cNvPr id="18" name="Dikdörtgen: Köşeleri Yuvarlatılmış 17">
            <a:extLst xmlns:a="http://schemas.openxmlformats.org/drawingml/2006/main">
              <a:ext uri="{FF2B5EF4-FFF2-40B4-BE49-F238E27FC236}">
                <a16:creationId xmlns:a16="http://schemas.microsoft.com/office/drawing/2014/main" id="{F6D70128-8134-451E-A4E9-CF4E456FC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80DE57D0-9793-41EB-AD75-48AECD985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Dikdörtgen 19">
            <a:extLst xmlns:a="http://schemas.openxmlformats.org/drawingml/2006/main">
              <a:ext uri="{FF2B5EF4-FFF2-40B4-BE49-F238E27FC236}">
                <a16:creationId xmlns:a16="http://schemas.microsoft.com/office/drawing/2014/main" id="{3DB09B8C-BF4E-4354-951A-FBF799FF5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536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baseline model [determines whether] the new method truly adds val…</a:t>
            </a:r>
          </a:p>
        </p:txBody>
      </p:sp>
      <p:sp>
        <p:nvSpPr>
          <p:cNvPr id="21" name="Dikdörtgen: Köşeleri Yuvarlatılmış 20">
            <a:extLst xmlns:a="http://schemas.openxmlformats.org/drawingml/2006/main">
              <a:ext uri="{FF2B5EF4-FFF2-40B4-BE49-F238E27FC236}">
                <a16:creationId xmlns:a16="http://schemas.microsoft.com/office/drawing/2014/main" id="{96350045-2C0E-468E-90A3-596545153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Dikdörtgen 21">
            <a:extLst xmlns:a="http://schemas.openxmlformats.org/drawingml/2006/main">
              <a:ext uri="{FF2B5EF4-FFF2-40B4-BE49-F238E27FC236}">
                <a16:creationId xmlns:a16="http://schemas.microsoft.com/office/drawing/2014/main" id="{C3273196-A61C-455E-ACE6-C7207929E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3" name="Dikdörtgen 22">
            <a:extLst xmlns:a="http://schemas.openxmlformats.org/drawingml/2006/main">
              <a:ext uri="{FF2B5EF4-FFF2-40B4-BE49-F238E27FC236}">
                <a16:creationId xmlns:a16="http://schemas.microsoft.com/office/drawing/2014/main" id="{2681857E-EC5B-4C66-8627-69A87DF3B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536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Comparison using the same data split and the same metrics…</a:t>
            </a:r>
          </a:p>
        </p:txBody>
      </p:sp>
      <p:sp>
        <p:nvSpPr>
          <p:cNvPr id="24" name="Dikdörtgen 23">
            <a:extLst xmlns:a="http://schemas.openxmlformats.org/drawingml/2006/main">
              <a:ext uri="{FF2B5EF4-FFF2-40B4-BE49-F238E27FC236}">
                <a16:creationId xmlns:a16="http://schemas.microsoft.com/office/drawing/2014/main" id="{0E31635D-D515-43E1-94D9-1FE8A26E7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https://doi.org/10.1111/ecog.02881</a:t>
            </a:r>
          </a:p>
        </p:txBody>
      </p:sp>
    </p:spTree>
    <p:extLst>
      <p:ext uri="{BB962C8B-B14F-4D97-AF65-F5344CB8AC3E}">
        <p14:creationId xmlns:p14="http://schemas.microsoft.com/office/powerpoint/2010/main" val="170837638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Dikdörtgen 21">
            <a:extLst xmlns:a="http://schemas.openxmlformats.org/drawingml/2006/main">
              <a:ext uri="{FF2B5EF4-FFF2-40B4-BE49-F238E27FC236}">
                <a16:creationId xmlns:a16="http://schemas.microsoft.com/office/drawing/2014/main" id="{EB625666-E2A9-43D3-AB67-5B542003D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AA26FDB7-2679-41F5-8958-1A232E8CD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Decision tree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AC0B8F76-8940-47A3-A95C-B770E9898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SUPERVISED LEARNING PROBLEM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1EE37EA1-BC93-4B19-8EB7-91F098A40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10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5ED83DB2-307C-4E99-938D-27F837509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193959FB-7663-4F45-A27F-6B69275C9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FB82A21F-36BA-4D91-A023-EB290E2BB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The tree splits observations into increasingly homogeneous groups using feature thresholds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F1EA4D26-FF52-458E-AA13-32AEE92F7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796A5761-F112-4E67-8F6A-7BD1F5918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Each node selects a variable and a threshold.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leaf node produces a class or numerical prediction.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 deep tree can memorize the training data.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 single tree is interpretable but can be unstable regarding data changes.</a:t>
            </a:r>
          </a:p>
        </p:txBody>
      </p:sp>
      <p:sp>
        <p:nvSpPr>
          <p:cNvPr id="10" name="Dikdörtgen: Köşeleri Yuvarlatılmış 9">
            <a:extLst xmlns:a="http://schemas.openxmlformats.org/drawingml/2006/main">
              <a:ext uri="{FF2B5EF4-FFF2-40B4-BE49-F238E27FC236}">
                <a16:creationId xmlns:a16="http://schemas.microsoft.com/office/drawing/2014/main" id="{0101A66F-6227-4D81-9300-591799FE4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Dikdörtgen 10">
            <a:extLst xmlns:a="http://schemas.openxmlformats.org/drawingml/2006/main">
              <a:ext uri="{FF2B5EF4-FFF2-40B4-BE49-F238E27FC236}">
                <a16:creationId xmlns:a16="http://schemas.microsoft.com/office/drawing/2014/main" id="{8F29ECE2-8669-4E34-80D6-69E1AC060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EXPLANATION SCHEME</a:t>
            </a:r>
          </a:p>
        </p:txBody>
      </p:sp>
      <p:sp>
        <p:nvSpPr>
          <p:cNvPr id="12" name="Dikdörtgen: Köşeleri Yuvarlatılmış 11">
            <a:extLst xmlns:a="http://schemas.openxmlformats.org/drawingml/2006/main">
              <a:ext uri="{FF2B5EF4-FFF2-40B4-BE49-F238E27FC236}">
                <a16:creationId xmlns:a16="http://schemas.microsoft.com/office/drawing/2014/main" id="{82E860F0-FE7E-4512-B0C0-976E08A67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657475"/>
            <a:ext cx="29527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C709C3DB-AC47-45C1-B09D-31835DD39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3367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832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Each node selects a variable and a threshold</a:t>
            </a:r>
          </a:p>
        </p:txBody>
      </p:sp>
      <p:sp>
        <p:nvSpPr>
          <p:cNvPr id="14" name="Dikdörtgen: Köşeleri Yuvarlatılmış 13">
            <a:extLst xmlns:a="http://schemas.openxmlformats.org/drawingml/2006/main">
              <a:ext uri="{FF2B5EF4-FFF2-40B4-BE49-F238E27FC236}">
                <a16:creationId xmlns:a16="http://schemas.microsoft.com/office/drawing/2014/main" id="{B0451CF1-C1D8-4565-9248-2C55D7BC3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3295650"/>
            <a:ext cx="26098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Dikdörtgen 14">
            <a:extLst xmlns:a="http://schemas.openxmlformats.org/drawingml/2006/main">
              <a:ext uri="{FF2B5EF4-FFF2-40B4-BE49-F238E27FC236}">
                <a16:creationId xmlns:a16="http://schemas.microsoft.com/office/drawing/2014/main" id="{BF45C99A-D54D-478B-80D8-C7234A784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371850"/>
            <a:ext cx="2324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leaf node produces a class or numerical prediction</a:t>
            </a:r>
          </a:p>
        </p:txBody>
      </p:sp>
      <p:sp>
        <p:nvSpPr>
          <p:cNvPr id="16" name="Dikdörtgen: Köşeleri Yuvarlatılmış 15">
            <a:extLst xmlns:a="http://schemas.openxmlformats.org/drawingml/2006/main">
              <a:ext uri="{FF2B5EF4-FFF2-40B4-BE49-F238E27FC236}">
                <a16:creationId xmlns:a16="http://schemas.microsoft.com/office/drawing/2014/main" id="{8D18411A-792A-4A05-8402-CBD7D6191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3933825"/>
            <a:ext cx="22669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Dikdörtgen 16">
            <a:extLst xmlns:a="http://schemas.openxmlformats.org/drawingml/2006/main">
              <a:ext uri="{FF2B5EF4-FFF2-40B4-BE49-F238E27FC236}">
                <a16:creationId xmlns:a16="http://schemas.microsoft.com/office/drawing/2014/main" id="{D60E1095-2F56-4005-A16B-691FB0237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010025"/>
            <a:ext cx="198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 deep tree can memorize the training data</a:t>
            </a:r>
          </a:p>
        </p:txBody>
      </p:sp>
      <p:sp>
        <p:nvSpPr>
          <p:cNvPr id="18" name="Dikdörtgen: Köşeleri Yuvarlatılmış 17">
            <a:extLst xmlns:a="http://schemas.openxmlformats.org/drawingml/2006/main">
              <a:ext uri="{FF2B5EF4-FFF2-40B4-BE49-F238E27FC236}">
                <a16:creationId xmlns:a16="http://schemas.microsoft.com/office/drawing/2014/main" id="{253E050E-2E96-409C-B542-C41321B9E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75" y="4572000"/>
            <a:ext cx="19240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197DA689-183C-468A-8978-52916D09D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4648200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 single tree is interpretable but [sensitive] to data chan…</a:t>
            </a:r>
          </a:p>
        </p:txBody>
      </p:sp>
      <p:sp>
        <p:nvSpPr>
          <p:cNvPr id="20" name="Dikdörtgen 19">
            <a:extLst xmlns:a="http://schemas.openxmlformats.org/drawingml/2006/main">
              <a:ext uri="{FF2B5EF4-FFF2-40B4-BE49-F238E27FC236}">
                <a16:creationId xmlns:a16="http://schemas.microsoft.com/office/drawing/2014/main" id="{A27A6EB2-E391-4215-A7B0-B53E1E7DC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52578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genelden uygulamaya</a:t>
            </a:r>
          </a:p>
        </p:txBody>
      </p:sp>
      <p:sp>
        <p:nvSpPr>
          <p:cNvPr id="21" name="Dikdörtgen 20">
            <a:extLst xmlns:a="http://schemas.openxmlformats.org/drawingml/2006/main">
              <a:ext uri="{FF2B5EF4-FFF2-40B4-BE49-F238E27FC236}">
                <a16:creationId xmlns:a16="http://schemas.microsoft.com/office/drawing/2014/main" id="{3088E4A8-4046-47C7-BA2E-57FF20121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12406051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Dikdörtgen 13">
            <a:extLst xmlns:a="http://schemas.openxmlformats.org/drawingml/2006/main">
              <a:ext uri="{FF2B5EF4-FFF2-40B4-BE49-F238E27FC236}">
                <a16:creationId xmlns:a16="http://schemas.microsoft.com/office/drawing/2014/main" id="{35F41099-0BC1-44AD-B37F-0768C1F79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BFE0D090-4C51-4CDA-8364-B67ED6CCD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Random Forest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F133706F-7F6A-4D87-BAE3-D366746A2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SUPERVISED LEARNING PROBLEM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585D701D-93EE-4D9F-9F32-8B395D22A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10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9FD0A3BB-0286-4F2F-8AA5-4AC622729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92797151-FFE7-4F9F-AD9D-B727284B3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02F48041-B04B-4F95-9EFF-6FA75D883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Combining many different trees reduces variance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3DD49625-87EB-419D-8293-75488418E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51F9D3AF-38C5-4ABF-BCBE-0A30484C2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Each tree is built using a different subset of observations and variables.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Voting is used for classification, while averaging is used for regression.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Out-of-bag observations provide an additional error estimate.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result generally becomes more stable as the number of trees increases.</a:t>
            </a:r>
          </a:p>
        </p:txBody>
      </p:sp>
      <p:sp>
        <p:nvSpPr>
          <p:cNvPr id="10" name="Dikdörtgen 9">
            <a:extLst xmlns:a="http://schemas.openxmlformats.org/drawingml/2006/main">
              <a:ext uri="{FF2B5EF4-FFF2-40B4-BE49-F238E27FC236}">
                <a16:creationId xmlns:a16="http://schemas.microsoft.com/office/drawing/2014/main" id="{BD794C78-15AE-4D6B-8771-562038F62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26" name="Resim 2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7f1f71a67f485e"/>
          <a:stretch xmlns:a="http://schemas.openxmlformats.org/drawingml/2006/main"/>
        </p:blipFill>
        <p:spPr>
          <a:xfrm xmlns:a="http://schemas.openxmlformats.org/drawingml/2006/main">
            <a:off x="590550" y="2326754"/>
            <a:ext cx="4810125" cy="2871242"/>
          </a:xfrm>
          <a:prstGeom xmlns:a="http://schemas.openxmlformats.org/drawingml/2006/main" prst="rect">
            <a:avLst/>
          </a:prstGeom>
        </p:spPr>
      </p:pic>
      <p:sp>
        <p:nvSpPr>
          <p:cNvPr id="12" name="Dikdörtgen 11">
            <a:extLst xmlns:a="http://schemas.openxmlformats.org/drawingml/2006/main">
              <a:ext uri="{FF2B5EF4-FFF2-40B4-BE49-F238E27FC236}">
                <a16:creationId xmlns:a16="http://schemas.microsoft.com/office/drawing/2014/main" id="{3C2B6B57-B05C-4F53-B591-039F4AD66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Visual interpretation: first identify the input/output, then determine what the colors and symbols represent.</a:t>
            </a:r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DD89C7E4-D64B-4FA6-9B3A-36AB7FDBB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89869445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Dikdörtgen 23">
            <a:extLst xmlns:a="http://schemas.openxmlformats.org/drawingml/2006/main">
              <a:ext uri="{FF2B5EF4-FFF2-40B4-BE49-F238E27FC236}">
                <a16:creationId xmlns:a16="http://schemas.microsoft.com/office/drawing/2014/main" id="{FD8798EE-03EF-4DF5-9225-AFE3ED550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67B1A651-6864-48D6-A89B-6885DA5E3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Gradient Boosting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76857105-E148-4EB4-9FDC-405626965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SUPERVISED LEARNING PROBLEM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0F50AA65-3E26-4E45-B736-62206E62F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10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01FE9DC7-7779-4273-A81E-BC4CA597D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072FEC55-B718-4786-A38E-8C30BC1D7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DF33AAF5-9777-45B4-A4A9-BCE45C23C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Sequential trees attempt to reduce previous errors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DC302D16-956B-4AE5-92F3-FC6B63843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29D4CF1E-8989-4966-83B3-95AD07F5A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new tree focuses on the residuals of the previous model.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Learning rate and tree depth determine capacity.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Regularization and early stopping reduce overfitting.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Boosting can be powerful but is more sensitive to settings than Random Forest.</a:t>
            </a:r>
          </a:p>
        </p:txBody>
      </p:sp>
      <p:sp>
        <p:nvSpPr>
          <p:cNvPr id="10" name="Dikdörtgen: Köşeleri Yuvarlatılmış 9">
            <a:extLst xmlns:a="http://schemas.openxmlformats.org/drawingml/2006/main">
              <a:ext uri="{FF2B5EF4-FFF2-40B4-BE49-F238E27FC236}">
                <a16:creationId xmlns:a16="http://schemas.microsoft.com/office/drawing/2014/main" id="{69D44F33-66D9-4561-BFEC-1C3AD70A6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Dikdörtgen 10">
            <a:extLst xmlns:a="http://schemas.openxmlformats.org/drawingml/2006/main">
              <a:ext uri="{FF2B5EF4-FFF2-40B4-BE49-F238E27FC236}">
                <a16:creationId xmlns:a16="http://schemas.microsoft.com/office/drawing/2014/main" id="{66D43661-AD9F-4B1E-B9D6-EFE3FA545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EXPLANATION SCHEME</a:t>
            </a:r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6E459997-FF2B-4901-95B8-2BAD49E3F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695575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F4B40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24ADFD80-317E-4ED8-A15D-DFB4D12F9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9622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5103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14" name="Dikdörtgen 13">
            <a:extLst xmlns:a="http://schemas.openxmlformats.org/drawingml/2006/main">
              <a:ext uri="{FF2B5EF4-FFF2-40B4-BE49-F238E27FC236}">
                <a16:creationId xmlns:a16="http://schemas.microsoft.com/office/drawing/2014/main" id="{C848801C-FEE5-4D25-850A-7BEC77247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5" name="Dikdörtgen: Köşeleri Yuvarlatılmış 14">
            <a:extLst xmlns:a="http://schemas.openxmlformats.org/drawingml/2006/main">
              <a:ext uri="{FF2B5EF4-FFF2-40B4-BE49-F238E27FC236}">
                <a16:creationId xmlns:a16="http://schemas.microsoft.com/office/drawing/2014/main" id="{21B7A925-DBA3-40AB-9E76-F9D435837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Dikdörtgen 15">
            <a:extLst xmlns:a="http://schemas.openxmlformats.org/drawingml/2006/main">
              <a:ext uri="{FF2B5EF4-FFF2-40B4-BE49-F238E27FC236}">
                <a16:creationId xmlns:a16="http://schemas.microsoft.com/office/drawing/2014/main" id="{FD3D8518-E590-4839-95A9-5A3D15F50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435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new tree focuses on the residuals of the previous model…</a:t>
            </a:r>
          </a:p>
        </p:txBody>
      </p:sp>
      <p:sp>
        <p:nvSpPr>
          <p:cNvPr id="17" name="Dikdörtgen 16">
            <a:extLst xmlns:a="http://schemas.openxmlformats.org/drawingml/2006/main">
              <a:ext uri="{FF2B5EF4-FFF2-40B4-BE49-F238E27FC236}">
                <a16:creationId xmlns:a16="http://schemas.microsoft.com/office/drawing/2014/main" id="{89119ED8-27BE-488D-8B86-C41DA1F53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8" name="Dikdörtgen: Köşeleri Yuvarlatılmış 17">
            <a:extLst xmlns:a="http://schemas.openxmlformats.org/drawingml/2006/main">
              <a:ext uri="{FF2B5EF4-FFF2-40B4-BE49-F238E27FC236}">
                <a16:creationId xmlns:a16="http://schemas.microsoft.com/office/drawing/2014/main" id="{BB56BFCB-F345-4364-B5C0-E52FB13B1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87726C78-FCAE-4F34-858A-2F1A33068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436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Learning rate and tree depth determine capacity…</a:t>
            </a:r>
          </a:p>
        </p:txBody>
      </p:sp>
      <p:sp>
        <p:nvSpPr>
          <p:cNvPr id="20" name="Dikdörtgen 19">
            <a:extLst xmlns:a="http://schemas.openxmlformats.org/drawingml/2006/main">
              <a:ext uri="{FF2B5EF4-FFF2-40B4-BE49-F238E27FC236}">
                <a16:creationId xmlns:a16="http://schemas.microsoft.com/office/drawing/2014/main" id="{9C8DEE20-DE92-448D-A47F-3B766A9C9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27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1" name="Dikdörtgen: Köşeleri Yuvarlatılmış 20">
            <a:extLst xmlns:a="http://schemas.openxmlformats.org/drawingml/2006/main">
              <a:ext uri="{FF2B5EF4-FFF2-40B4-BE49-F238E27FC236}">
                <a16:creationId xmlns:a16="http://schemas.microsoft.com/office/drawing/2014/main" id="{F9CB484A-8B39-493E-A8D7-B0BC06B1C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Dikdörtgen 21">
            <a:extLst xmlns:a="http://schemas.openxmlformats.org/drawingml/2006/main">
              <a:ext uri="{FF2B5EF4-FFF2-40B4-BE49-F238E27FC236}">
                <a16:creationId xmlns:a16="http://schemas.microsoft.com/office/drawing/2014/main" id="{A8E7C9E2-AD4C-414F-9975-AD3FA1936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436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Regularization and early stopping [address] overfitting…</a:t>
            </a:r>
          </a:p>
        </p:txBody>
      </p:sp>
      <p:sp>
        <p:nvSpPr>
          <p:cNvPr id="23" name="Dikdörtgen 22">
            <a:extLst xmlns:a="http://schemas.openxmlformats.org/drawingml/2006/main">
              <a:ext uri="{FF2B5EF4-FFF2-40B4-BE49-F238E27FC236}">
                <a16:creationId xmlns:a16="http://schemas.microsoft.com/office/drawing/2014/main" id="{FA46177A-AC40-4B4A-8DAB-62EB96BF2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143215854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3551F670-76E7-491E-9904-072C368FC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D2671CDE-0CFC-489B-83EF-E4F9AE9E3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CHAPTER 2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1030C1A4-DC8C-43B2-98C5-AA3504835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Spatial features and training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44E2A388-D2A5-4E62-8338-4E0D7A239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Model inputs must represent geographic processes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5C16F14C-6B64-4CA6-AA41-C6EF425D8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This section will establish the connection between concepts, methods, and applications.</a:t>
            </a:r>
          </a:p>
        </p:txBody>
      </p:sp>
    </p:spTree>
    <p:extLst>
      <p:ext uri="{BB962C8B-B14F-4D97-AF65-F5344CB8AC3E}">
        <p14:creationId xmlns:p14="http://schemas.microsoft.com/office/powerpoint/2010/main" val="105728428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Dikdörtgen 23">
            <a:extLst xmlns:a="http://schemas.openxmlformats.org/drawingml/2006/main">
              <a:ext uri="{FF2B5EF4-FFF2-40B4-BE49-F238E27FC236}">
                <a16:creationId xmlns:a16="http://schemas.microsoft.com/office/drawing/2014/main" id="{9A2281E8-B4D2-45C5-AB96-DB0313F61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B34EE5C4-A03C-49C9-83E2-38CD10109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Feature engineering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C7D74F7A-8F2D-4C92-93D5-76BA5956A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SPATIAL FEATURES AND TRAINING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D7CC3191-18C0-4BFB-8292-6FB227C02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10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62DA17B7-B89A-460E-967D-2C5420B34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BC3E6365-AA34-479F-8B2F-895A3A327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B72AD314-E9FC-4D46-AA31-78EB02128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Adding coordinates alone does not create a spatial model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8E26377E-C9DD-4D41-B4B5-092FA1479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25AF8CAF-5DC3-4753-A573-03525D9EA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Distance, accessibility, density, and neighborhood must be related to the process.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Raster values ​​must align with the target date.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Categorical variables must be encoded correctly.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Highly correlated variables representing the same phenomenon can be simplified.</a:t>
            </a:r>
          </a:p>
        </p:txBody>
      </p:sp>
      <p:sp>
        <p:nvSpPr>
          <p:cNvPr id="10" name="Dikdörtgen: Köşeleri Yuvarlatılmış 9">
            <a:extLst xmlns:a="http://schemas.openxmlformats.org/drawingml/2006/main">
              <a:ext uri="{FF2B5EF4-FFF2-40B4-BE49-F238E27FC236}">
                <a16:creationId xmlns:a16="http://schemas.microsoft.com/office/drawing/2014/main" id="{89D9D64C-969B-4CD3-B3A1-FE9CCF9DB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Dikdörtgen 10">
            <a:extLst xmlns:a="http://schemas.openxmlformats.org/drawingml/2006/main">
              <a:ext uri="{FF2B5EF4-FFF2-40B4-BE49-F238E27FC236}">
                <a16:creationId xmlns:a16="http://schemas.microsoft.com/office/drawing/2014/main" id="{D4A427FA-6CE4-4837-9310-AE7E8FCC3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EXPLANATION SCHEME</a:t>
            </a:r>
          </a:p>
        </p:txBody>
      </p:sp>
      <p:sp>
        <p:nvSpPr>
          <p:cNvPr id="12" name="Dikdörtgen: Köşeleri Yuvarlatılmış 11">
            <a:extLst xmlns:a="http://schemas.openxmlformats.org/drawingml/2006/main">
              <a:ext uri="{FF2B5EF4-FFF2-40B4-BE49-F238E27FC236}">
                <a16:creationId xmlns:a16="http://schemas.microsoft.com/office/drawing/2014/main" id="{A77FC3AA-1584-42A0-A546-1BAFB9DBC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6384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E1A370CC-EA98-4918-BF97-2A310F1BD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622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4" name="Dikdörtgen 13">
            <a:extLst xmlns:a="http://schemas.openxmlformats.org/drawingml/2006/main">
              <a:ext uri="{FF2B5EF4-FFF2-40B4-BE49-F238E27FC236}">
                <a16:creationId xmlns:a16="http://schemas.microsoft.com/office/drawing/2014/main" id="{82A268C3-A5D8-46EB-8762-A83216644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7051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8437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Distance, accessibility, density, and neighborhood [related to] the process…</a:t>
            </a:r>
          </a:p>
        </p:txBody>
      </p:sp>
      <p:sp>
        <p:nvSpPr>
          <p:cNvPr id="15" name="Dikdörtgen 14">
            <a:extLst xmlns:a="http://schemas.openxmlformats.org/drawingml/2006/main">
              <a:ext uri="{FF2B5EF4-FFF2-40B4-BE49-F238E27FC236}">
                <a16:creationId xmlns:a16="http://schemas.microsoft.com/office/drawing/2014/main" id="{1D2A850E-9314-47E7-901C-1B1DA0129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2099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6" name="Dikdörtgen: Köşeleri Yuvarlatılmış 15">
            <a:extLst xmlns:a="http://schemas.openxmlformats.org/drawingml/2006/main">
              <a:ext uri="{FF2B5EF4-FFF2-40B4-BE49-F238E27FC236}">
                <a16:creationId xmlns:a16="http://schemas.microsoft.com/office/drawing/2014/main" id="{7214F48B-D7C4-4D23-AF62-3EB2A9428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5147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Dikdörtgen 16">
            <a:extLst xmlns:a="http://schemas.openxmlformats.org/drawingml/2006/main">
              <a:ext uri="{FF2B5EF4-FFF2-40B4-BE49-F238E27FC236}">
                <a16:creationId xmlns:a16="http://schemas.microsoft.com/office/drawing/2014/main" id="{A6C1AD82-7159-4152-876E-BB4C6E9AE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385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8" name="Dikdörtgen 17">
            <a:extLst xmlns:a="http://schemas.openxmlformats.org/drawingml/2006/main">
              <a:ext uri="{FF2B5EF4-FFF2-40B4-BE49-F238E27FC236}">
                <a16:creationId xmlns:a16="http://schemas.microsoft.com/office/drawing/2014/main" id="{2854A7D3-EA29-45FB-8C61-A2590F138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5814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Raster values ​​must align with the target date…</a:t>
            </a:r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57940E04-8AF5-4796-B850-17BDA3926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0862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0" name="Dikdörtgen: Köşeleri Yuvarlatılmış 19">
            <a:extLst xmlns:a="http://schemas.openxmlformats.org/drawingml/2006/main">
              <a:ext uri="{FF2B5EF4-FFF2-40B4-BE49-F238E27FC236}">
                <a16:creationId xmlns:a16="http://schemas.microsoft.com/office/drawing/2014/main" id="{D7C889EB-A74A-4656-A8F8-5D8F606FE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3910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Dikdörtgen 20">
            <a:extLst xmlns:a="http://schemas.openxmlformats.org/drawingml/2006/main">
              <a:ext uri="{FF2B5EF4-FFF2-40B4-BE49-F238E27FC236}">
                <a16:creationId xmlns:a16="http://schemas.microsoft.com/office/drawing/2014/main" id="{87CE4AA9-84D0-423E-898E-0F35A8D07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5148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2" name="Dikdörtgen 21">
            <a:extLst xmlns:a="http://schemas.openxmlformats.org/drawingml/2006/main">
              <a:ext uri="{FF2B5EF4-FFF2-40B4-BE49-F238E27FC236}">
                <a16:creationId xmlns:a16="http://schemas.microsoft.com/office/drawing/2014/main" id="{B8CF0BD8-3DAA-4480-9735-133B794E5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4577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Categorical variables must be encoded correctly…</a:t>
            </a:r>
          </a:p>
        </p:txBody>
      </p:sp>
      <p:sp>
        <p:nvSpPr>
          <p:cNvPr id="23" name="Dikdörtgen 22">
            <a:extLst xmlns:a="http://schemas.openxmlformats.org/drawingml/2006/main">
              <a:ext uri="{FF2B5EF4-FFF2-40B4-BE49-F238E27FC236}">
                <a16:creationId xmlns:a16="http://schemas.microsoft.com/office/drawing/2014/main" id="{70A4937B-9164-428F-AD81-F0B3F1DE7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142302937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Dikdörtgen 24">
            <a:extLst xmlns:a="http://schemas.openxmlformats.org/drawingml/2006/main">
              <a:ext uri="{FF2B5EF4-FFF2-40B4-BE49-F238E27FC236}">
                <a16:creationId xmlns:a16="http://schemas.microsoft.com/office/drawing/2014/main" id="{740AADA2-4180-498C-BF0E-412089DBE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B0510C0F-B630-472A-9390-06BD8D16B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Distance features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E7D43D43-60CD-4DFA-8E71-EB940A35F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SPATIAL FEATURES AND TRAINING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6D19044B-9350-49C9-B637-3D08509EE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10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17CDCC78-1CBF-45B4-A58E-0039197F8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03633336-F20A-49B0-B4BC-04FE040E9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F5731FEA-CEC1-40A1-909C-C8AC621B6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The proximity variable represents physical access or exposure.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A9716B08-A24B-4C4F-9047-E28011DF2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9EADB423-703F-4484-8A45-BEC629F1E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ArcGIS tool can calculate the distance from training features to the nearest explanatory feature.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For points, lines, and polygons, the nearest segment is considered.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Euclidean distance does not always represent travel time.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distance type and coordinate system must be reported.</a:t>
            </a:r>
          </a:p>
        </p:txBody>
      </p:sp>
      <p:sp>
        <p:nvSpPr>
          <p:cNvPr id="10" name="Dikdörtgen: Köşeleri Yuvarlatılmış 9">
            <a:extLst xmlns:a="http://schemas.openxmlformats.org/drawingml/2006/main">
              <a:ext uri="{FF2B5EF4-FFF2-40B4-BE49-F238E27FC236}">
                <a16:creationId xmlns:a16="http://schemas.microsoft.com/office/drawing/2014/main" id="{442EA127-9B28-4A8F-89D5-6EE97B16A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Dikdörtgen 10">
            <a:extLst xmlns:a="http://schemas.openxmlformats.org/drawingml/2006/main">
              <a:ext uri="{FF2B5EF4-FFF2-40B4-BE49-F238E27FC236}">
                <a16:creationId xmlns:a16="http://schemas.microsoft.com/office/drawing/2014/main" id="{BE55CA10-1036-4466-A12A-400D491EC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EXPLANATION SCHEME</a:t>
            </a:r>
          </a:p>
        </p:txBody>
      </p:sp>
      <p:sp>
        <p:nvSpPr>
          <p:cNvPr id="12" name="Dikdörtgen: Köşeleri Yuvarlatılmış 11">
            <a:extLst xmlns:a="http://schemas.openxmlformats.org/drawingml/2006/main">
              <a:ext uri="{FF2B5EF4-FFF2-40B4-BE49-F238E27FC236}">
                <a16:creationId xmlns:a16="http://schemas.microsoft.com/office/drawing/2014/main" id="{8C89E416-42A2-4B14-9D06-93A09D2DB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B496B403-54CD-4665-9554-D9786F3E3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4" name="Dikdörtgen 13">
            <a:extLst xmlns:a="http://schemas.openxmlformats.org/drawingml/2006/main">
              <a:ext uri="{FF2B5EF4-FFF2-40B4-BE49-F238E27FC236}">
                <a16:creationId xmlns:a16="http://schemas.microsoft.com/office/drawing/2014/main" id="{5B38112E-F121-48AF-B1FF-EE9CC33C1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311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ArcGIS tool [calculates distance] from training features to the nearest…</a:t>
            </a:r>
          </a:p>
        </p:txBody>
      </p:sp>
      <p:sp>
        <p:nvSpPr>
          <p:cNvPr id="15" name="Dikdörtgen: Köşeleri Yuvarlatılmış 14">
            <a:extLst xmlns:a="http://schemas.openxmlformats.org/drawingml/2006/main">
              <a:ext uri="{FF2B5EF4-FFF2-40B4-BE49-F238E27FC236}">
                <a16:creationId xmlns:a16="http://schemas.microsoft.com/office/drawing/2014/main" id="{2AE17BFC-7504-40A9-98E4-B6038304F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Dikdörtgen 15">
            <a:extLst xmlns:a="http://schemas.openxmlformats.org/drawingml/2006/main">
              <a:ext uri="{FF2B5EF4-FFF2-40B4-BE49-F238E27FC236}">
                <a16:creationId xmlns:a16="http://schemas.microsoft.com/office/drawing/2014/main" id="{C2120C02-AF62-4D72-B807-541A956DD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7" name="Dikdörtgen 16">
            <a:extLst xmlns:a="http://schemas.openxmlformats.org/drawingml/2006/main">
              <a:ext uri="{FF2B5EF4-FFF2-40B4-BE49-F238E27FC236}">
                <a16:creationId xmlns:a16="http://schemas.microsoft.com/office/drawing/2014/main" id="{F8E32B09-11B0-419D-A45B-79BE28EF0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911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For points, lines, and polygons, the nearest segment…</a:t>
            </a:r>
          </a:p>
        </p:txBody>
      </p:sp>
      <p:sp>
        <p:nvSpPr>
          <p:cNvPr id="18" name="Dikdörtgen: Köşeleri Yuvarlatılmış 17">
            <a:extLst xmlns:a="http://schemas.openxmlformats.org/drawingml/2006/main">
              <a:ext uri="{FF2B5EF4-FFF2-40B4-BE49-F238E27FC236}">
                <a16:creationId xmlns:a16="http://schemas.microsoft.com/office/drawing/2014/main" id="{FB65D4AD-937A-46AB-AF30-89641B332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A3D7F5CF-E189-43C0-BE51-C743A64F7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Dikdörtgen 19">
            <a:extLst xmlns:a="http://schemas.openxmlformats.org/drawingml/2006/main">
              <a:ext uri="{FF2B5EF4-FFF2-40B4-BE49-F238E27FC236}">
                <a16:creationId xmlns:a16="http://schemas.microsoft.com/office/drawing/2014/main" id="{3F8A473E-10D0-48B7-B032-39BDB8780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536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Euclidean distance does not always represent travel time…</a:t>
            </a:r>
          </a:p>
        </p:txBody>
      </p:sp>
      <p:sp>
        <p:nvSpPr>
          <p:cNvPr id="21" name="Dikdörtgen: Köşeleri Yuvarlatılmış 20">
            <a:extLst xmlns:a="http://schemas.openxmlformats.org/drawingml/2006/main">
              <a:ext uri="{FF2B5EF4-FFF2-40B4-BE49-F238E27FC236}">
                <a16:creationId xmlns:a16="http://schemas.microsoft.com/office/drawing/2014/main" id="{6EE4129C-E5C4-4A60-9827-50D253F95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Dikdörtgen 21">
            <a:extLst xmlns:a="http://schemas.openxmlformats.org/drawingml/2006/main">
              <a:ext uri="{FF2B5EF4-FFF2-40B4-BE49-F238E27FC236}">
                <a16:creationId xmlns:a16="http://schemas.microsoft.com/office/drawing/2014/main" id="{B579704C-2D19-4F91-81F3-0072659D9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3" name="Dikdörtgen 22">
            <a:extLst xmlns:a="http://schemas.openxmlformats.org/drawingml/2006/main">
              <a:ext uri="{FF2B5EF4-FFF2-40B4-BE49-F238E27FC236}">
                <a16:creationId xmlns:a16="http://schemas.microsoft.com/office/drawing/2014/main" id="{EF8D952C-C3EC-4629-8F4C-6275178B4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536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distance type and coordinate system must be reported…</a:t>
            </a:r>
          </a:p>
        </p:txBody>
      </p:sp>
      <p:sp>
        <p:nvSpPr>
          <p:cNvPr id="24" name="Dikdörtgen 23">
            <a:extLst xmlns:a="http://schemas.openxmlformats.org/drawingml/2006/main">
              <a:ext uri="{FF2B5EF4-FFF2-40B4-BE49-F238E27FC236}">
                <a16:creationId xmlns:a16="http://schemas.microsoft.com/office/drawing/2014/main" id="{E9589147-38FA-42C6-BE2D-A45925418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49062423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Dikdörtgen 13">
            <a:extLst xmlns:a="http://schemas.openxmlformats.org/drawingml/2006/main">
              <a:ext uri="{FF2B5EF4-FFF2-40B4-BE49-F238E27FC236}">
                <a16:creationId xmlns:a16="http://schemas.microsoft.com/office/drawing/2014/main" id="{CB69B5EC-0924-4119-936C-DFDEB3BDE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B0411F5A-499C-4F31-980F-F3C846152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Explanatory rasters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DE397B2F-1171-474C-AEAD-EC15D9C43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SPATIAL FEATURES AND TRAINING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32F257BA-8ACE-4B92-85AB-1F9093AB6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10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8E843670-C3C2-418F-B2A1-7275FD5AE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728874FF-42E8-46F7-8303-8C3025EB1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5B83F76C-9E8A-453B-AE6C-9964F0DD9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The model samples raster information at point or polygon locations.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3EDDA7B0-F9A0-45C3-8A7B-D83AA5742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9894272D-8A17-435E-9F07-AA041CD68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For points, the cell value is retrieved.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For polygons, the mean or majority value can be used.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Rasters must also be present in the prediction area.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Reliable extrapolation is not expected for values ​​far outside the training range.</a:t>
            </a:r>
          </a:p>
        </p:txBody>
      </p:sp>
      <p:sp>
        <p:nvSpPr>
          <p:cNvPr id="10" name="Dikdörtgen 9">
            <a:extLst xmlns:a="http://schemas.openxmlformats.org/drawingml/2006/main">
              <a:ext uri="{FF2B5EF4-FFF2-40B4-BE49-F238E27FC236}">
                <a16:creationId xmlns:a16="http://schemas.microsoft.com/office/drawing/2014/main" id="{D6F87FF7-8CD3-4D83-A339-81D5E0E4E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26" name="Resim 2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5e46617dff4af8"/>
          <a:stretch xmlns:a="http://schemas.openxmlformats.org/drawingml/2006/main"/>
        </p:blipFill>
        <p:spPr>
          <a:xfrm xmlns:a="http://schemas.openxmlformats.org/drawingml/2006/main">
            <a:off x="590550" y="2952671"/>
            <a:ext cx="4810125" cy="1619409"/>
          </a:xfrm>
          <a:prstGeom xmlns:a="http://schemas.openxmlformats.org/drawingml/2006/main" prst="rect">
            <a:avLst/>
          </a:prstGeom>
        </p:spPr>
      </p:pic>
      <p:sp>
        <p:nvSpPr>
          <p:cNvPr id="12" name="Dikdörtgen 11">
            <a:extLst xmlns:a="http://schemas.openxmlformats.org/drawingml/2006/main">
              <a:ext uri="{FF2B5EF4-FFF2-40B4-BE49-F238E27FC236}">
                <a16:creationId xmlns:a16="http://schemas.microsoft.com/office/drawing/2014/main" id="{E3D9CA5F-0997-41EF-857E-A2F5A4C22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Visual interpretation: first identify the input/output, then determine what the colors and symbols represent.</a:t>
            </a:r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B2709479-A10C-4630-93F6-84C41DAE7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19960717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Dikdörtgen 19">
            <a:extLst xmlns:a="http://schemas.openxmlformats.org/drawingml/2006/main">
              <a:ext uri="{FF2B5EF4-FFF2-40B4-BE49-F238E27FC236}">
                <a16:creationId xmlns:a16="http://schemas.microsoft.com/office/drawing/2014/main" id="{4F45E826-3748-4762-8093-6330EB46F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DF74AC6A-5576-43E6-967E-2F57FB207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Imbalanced classes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04A5EBAC-0741-4F2A-9DF1-510341622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SPATIAL FEATURES AND TRAINING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74C4978B-A028-4614-A2D1-858A744A5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10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33D28AC0-660E-474D-944A-D2CF80BAE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25188D4E-83F6-4F9D-A486-114C917AA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540BAA97-4FC0-46E4-B88D-25CEC5DE9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High accuracy can mask the fact that the minority class is being missed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EBCC1C6C-B9D5-4995-B927-F5E82A0D7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2A44586E-78DD-4552-8E2E-38B50D821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Examine the number of samples per class and the geographic distribution.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Report precision, recall, F1, and MCC alongside accuracy.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Demonstrate how changing the threshold affects false positives and false negatives.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Class weighting or balanced sampling should be applied only to the training data.</a:t>
            </a:r>
          </a:p>
        </p:txBody>
      </p:sp>
      <p:sp>
        <p:nvSpPr>
          <p:cNvPr id="10" name="Dikdörtgen: Köşeleri Yuvarlatılmış 9">
            <a:extLst xmlns:a="http://schemas.openxmlformats.org/drawingml/2006/main">
              <a:ext uri="{FF2B5EF4-FFF2-40B4-BE49-F238E27FC236}">
                <a16:creationId xmlns:a16="http://schemas.microsoft.com/office/drawing/2014/main" id="{03DACE0B-E18F-488D-883C-80086A4E3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Dikdörtgen 10">
            <a:extLst xmlns:a="http://schemas.openxmlformats.org/drawingml/2006/main">
              <a:ext uri="{FF2B5EF4-FFF2-40B4-BE49-F238E27FC236}">
                <a16:creationId xmlns:a16="http://schemas.microsoft.com/office/drawing/2014/main" id="{99811E36-06EA-416F-97D1-17FE726F7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EXPLANATION SCHEME</a:t>
            </a:r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E0BBFA33-0C6E-46D7-9CD2-69AFE1657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3F7"/>
          </a:solidFill>
          <a:ln xmlns:a="http://schemas.openxmlformats.org/drawingml/2006/main" w="9525">
            <a:solidFill>
              <a:srgbClr val="B7C6CC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0B5FC868-4551-4F4D-B099-98B253EE1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596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Examine the number of samples per class and the geographic distributi…</a:t>
            </a:r>
          </a:p>
        </p:txBody>
      </p:sp>
      <p:sp>
        <p:nvSpPr>
          <p:cNvPr id="14" name="Oval 13">
            <a:extLst xmlns:a="http://schemas.openxmlformats.org/drawingml/2006/main">
              <a:ext uri="{FF2B5EF4-FFF2-40B4-BE49-F238E27FC236}">
                <a16:creationId xmlns:a16="http://schemas.microsoft.com/office/drawing/2014/main" id="{2853E931-59FA-4DFE-9345-B564E764F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64807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B7C6CC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Dikdörtgen 14">
            <a:extLst xmlns:a="http://schemas.openxmlformats.org/drawingml/2006/main">
              <a:ext uri="{FF2B5EF4-FFF2-40B4-BE49-F238E27FC236}">
                <a16:creationId xmlns:a16="http://schemas.microsoft.com/office/drawing/2014/main" id="{25573142-B866-4D51-9609-ABDE40B4A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409575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048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Report precision, recall, F1, and MCC alongside accuracy…</a:t>
            </a:r>
          </a:p>
        </p:txBody>
      </p:sp>
      <p:sp>
        <p:nvSpPr>
          <p:cNvPr id="16" name="Oval 15">
            <a:extLst xmlns:a="http://schemas.openxmlformats.org/drawingml/2006/main">
              <a:ext uri="{FF2B5EF4-FFF2-40B4-BE49-F238E27FC236}">
                <a16:creationId xmlns:a16="http://schemas.microsoft.com/office/drawing/2014/main" id="{677A911D-F67C-4D44-AEF6-2CB51C26B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Dikdörtgen 16">
            <a:extLst xmlns:a="http://schemas.openxmlformats.org/drawingml/2006/main">
              <a:ext uri="{FF2B5EF4-FFF2-40B4-BE49-F238E27FC236}">
                <a16:creationId xmlns:a16="http://schemas.microsoft.com/office/drawing/2014/main" id="{8BCC7505-6764-44F5-AC84-B90850BD8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5238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Demonstrate how changing the threshold affects false positives and false neg…</a:t>
            </a:r>
          </a:p>
        </p:txBody>
      </p:sp>
      <p:sp>
        <p:nvSpPr>
          <p:cNvPr id="18" name="Dikdörtgen 17">
            <a:extLst xmlns:a="http://schemas.openxmlformats.org/drawingml/2006/main">
              <a:ext uri="{FF2B5EF4-FFF2-40B4-BE49-F238E27FC236}">
                <a16:creationId xmlns:a16="http://schemas.microsoft.com/office/drawing/2014/main" id="{F6DDBCFA-B359-42E7-9313-C650F0616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905375"/>
            <a:ext cx="2590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Class weighting or balanced sampling should be applied only…</a:t>
            </a:r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A3396AAB-7969-4250-A7B2-0C8EFBCB9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176299827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Dikdörtgen 13">
            <a:extLst xmlns:a="http://schemas.openxmlformats.org/drawingml/2006/main">
              <a:ext uri="{FF2B5EF4-FFF2-40B4-BE49-F238E27FC236}">
                <a16:creationId xmlns:a16="http://schemas.microsoft.com/office/drawing/2014/main" id="{98133E36-334B-4009-8CA4-6DE8F5D92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716E4E8B-1B4C-4376-B093-B11D4C80A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Hyperparameter search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4CCB3313-DAE3-431B-8D56-5CFD92168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SPATIAL FEATURES AND TRAINING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1DA5CAB2-8C81-4DDE-8743-9ACB46528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10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5F431A0F-D03E-481C-8EED-BDDC9BED0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0C9C2709-C71D-45D4-B4F3-80FE2E5A7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62AE3803-8FD8-4D88-903F-8155FCE0A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The search is conducted only within the training and validation sets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051F77D4-9C25-47D1-8F00-791445857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E63A1240-A4B9-4550-94B9-8D6E325D9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Number of trees, depth, leaf size, and number of sampled variables can be tested.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Learning rate and regularization are important for boosting. The search space is first defined within reasonable limits. The final selection is evaluated only once in the independent test region.</a:t>
            </a:r>
          </a:p>
        </p:txBody>
      </p:sp>
      <p:sp>
        <p:nvSpPr>
          <p:cNvPr id="10" name="Dikdörtgen 9">
            <a:extLst xmlns:a="http://schemas.openxmlformats.org/drawingml/2006/main">
              <a:ext uri="{FF2B5EF4-FFF2-40B4-BE49-F238E27FC236}">
                <a16:creationId xmlns:a16="http://schemas.microsoft.com/office/drawing/2014/main" id="{BCCBA140-B191-4BC9-BCD8-79B3891B9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26" name="Resim 2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52f9cbee144b8e"/>
          <a:stretch xmlns:a="http://schemas.openxmlformats.org/drawingml/2006/main"/>
        </p:blipFill>
        <p:spPr>
          <a:xfrm xmlns:a="http://schemas.openxmlformats.org/drawingml/2006/main">
            <a:off x="590550" y="2670847"/>
            <a:ext cx="4810125" cy="2183057"/>
          </a:xfrm>
          <a:prstGeom xmlns:a="http://schemas.openxmlformats.org/drawingml/2006/main" prst="rect">
            <a:avLst/>
          </a:prstGeom>
        </p:spPr>
      </p:pic>
      <p:sp>
        <p:nvSpPr>
          <p:cNvPr id="12" name="Dikdörtgen 11">
            <a:extLst xmlns:a="http://schemas.openxmlformats.org/drawingml/2006/main">
              <a:ext uri="{FF2B5EF4-FFF2-40B4-BE49-F238E27FC236}">
                <a16:creationId xmlns:a16="http://schemas.microsoft.com/office/drawing/2014/main" id="{AA86B7DE-0F5C-466E-9604-6F4CCB8B1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Visual interpretation: first identify the input/output, then determine what the colors and symbols represent.</a:t>
            </a:r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B8C1A240-2261-42CC-B17C-CD8309E03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71347649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A2408304-827E-46AB-B00F-AA1512FA1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12371AEF-BAAF-495E-AC85-44ACC2C14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SECTION 3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915FC47B-6715-4047-A71B-F3AF10D93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workflow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F5F74DE6-9A58-48C7-815D-B4782C10C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The model is examined using "Train only," then a prediction is generated.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E177683A-6A6E-4501-8C3B-64A715D8C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This section will establish the connection between concepts, methods, and applications.</a:t>
            </a:r>
          </a:p>
        </p:txBody>
      </p:sp>
    </p:spTree>
    <p:extLst>
      <p:ext uri="{BB962C8B-B14F-4D97-AF65-F5344CB8AC3E}">
        <p14:creationId xmlns:p14="http://schemas.microsoft.com/office/powerpoint/2010/main" val="86315286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Dikdörtgen 23">
            <a:extLst xmlns:a="http://schemas.openxmlformats.org/drawingml/2006/main">
              <a:ext uri="{FF2B5EF4-FFF2-40B4-BE49-F238E27FC236}">
                <a16:creationId xmlns:a16="http://schemas.microsoft.com/office/drawing/2014/main" id="{07D0F9F9-C1E8-431B-8500-58AACEBF9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A08E8E10-FBB1-4E61-BDF2-B6DBB072E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Forest-based and Boosted tool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4BD280D5-07F8-41AE-96B3-25434D441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ARCGIS PRO WORKFLOW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E75F7FB8-ABA1-48AC-AE0C-EBC4776B9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10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19574217-C5D7-4825-B8B8-BA07E9C98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FD68B4A9-20B0-4ACF-BF05-4C429D79E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CD03F3B3-9A88-4632-AD21-B972B62A8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The tool supports classification and regression within the same workflow.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52534363-2168-4D0B-8FAB-FCE9089F7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2E177C28-EFC1-4F47-9A34-F5DCB2BD9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"Input Training Features" and "Variable to Predict" are selected.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Field, distance feature, and raster inputs can be added.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model type is set to "Forest-based" or "Gradient Boosted."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mode is selected as "Train only," "Predict to features," or "Predict to raster."</a:t>
            </a:r>
          </a:p>
        </p:txBody>
      </p:sp>
      <p:sp>
        <p:nvSpPr>
          <p:cNvPr id="10" name="Dikdörtgen: Köşeleri Yuvarlatılmış 9">
            <a:extLst xmlns:a="http://schemas.openxmlformats.org/drawingml/2006/main">
              <a:ext uri="{FF2B5EF4-FFF2-40B4-BE49-F238E27FC236}">
                <a16:creationId xmlns:a16="http://schemas.microsoft.com/office/drawing/2014/main" id="{B4351346-BBB0-448D-B833-73B8170DE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Dikdörtgen 10">
            <a:extLst xmlns:a="http://schemas.openxmlformats.org/drawingml/2006/main">
              <a:ext uri="{FF2B5EF4-FFF2-40B4-BE49-F238E27FC236}">
                <a16:creationId xmlns:a16="http://schemas.microsoft.com/office/drawing/2014/main" id="{49D44FD7-197B-41DA-8743-FA3287491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EXPLANATION SCHEME</a:t>
            </a:r>
          </a:p>
        </p:txBody>
      </p:sp>
      <p:sp>
        <p:nvSpPr>
          <p:cNvPr id="12" name="Dikdörtgen: Köşeleri Yuvarlatılmış 11">
            <a:extLst xmlns:a="http://schemas.openxmlformats.org/drawingml/2006/main">
              <a:ext uri="{FF2B5EF4-FFF2-40B4-BE49-F238E27FC236}">
                <a16:creationId xmlns:a16="http://schemas.microsoft.com/office/drawing/2014/main" id="{30DAE9C6-EEEA-4F12-BD44-1938EC93C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6384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DC82534A-1D7C-4C27-90E8-2FBC0F4B7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622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4" name="Dikdörtgen 13">
            <a:extLst xmlns:a="http://schemas.openxmlformats.org/drawingml/2006/main">
              <a:ext uri="{FF2B5EF4-FFF2-40B4-BE49-F238E27FC236}">
                <a16:creationId xmlns:a16="http://schemas.microsoft.com/office/drawing/2014/main" id="{44DF6AA5-7602-4CB9-A627-64FDB214A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7051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Input Training Features and Variable to Predic…</a:t>
            </a:r>
          </a:p>
        </p:txBody>
      </p:sp>
      <p:sp>
        <p:nvSpPr>
          <p:cNvPr id="15" name="Dikdörtgen 14">
            <a:extLst xmlns:a="http://schemas.openxmlformats.org/drawingml/2006/main">
              <a:ext uri="{FF2B5EF4-FFF2-40B4-BE49-F238E27FC236}">
                <a16:creationId xmlns:a16="http://schemas.microsoft.com/office/drawing/2014/main" id="{5E77FE8B-5CE6-4393-A392-117C83AA9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2099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6" name="Dikdörtgen: Köşeleri Yuvarlatılmış 15">
            <a:extLst xmlns:a="http://schemas.openxmlformats.org/drawingml/2006/main">
              <a:ext uri="{FF2B5EF4-FFF2-40B4-BE49-F238E27FC236}">
                <a16:creationId xmlns:a16="http://schemas.microsoft.com/office/drawing/2014/main" id="{DFDA03C4-06A7-47AC-AA61-6D72BB5A5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5147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Dikdörtgen 16">
            <a:extLst xmlns:a="http://schemas.openxmlformats.org/drawingml/2006/main">
              <a:ext uri="{FF2B5EF4-FFF2-40B4-BE49-F238E27FC236}">
                <a16:creationId xmlns:a16="http://schemas.microsoft.com/office/drawing/2014/main" id="{50CF7852-4F19-4D02-A9C3-1F9E0518A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385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8" name="Dikdörtgen 17">
            <a:extLst xmlns:a="http://schemas.openxmlformats.org/drawingml/2006/main">
              <a:ext uri="{FF2B5EF4-FFF2-40B4-BE49-F238E27FC236}">
                <a16:creationId xmlns:a16="http://schemas.microsoft.com/office/drawing/2014/main" id="{3CBC6CB1-661E-41B2-A616-CDB030E84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5814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Field, distance feature, and raster inputs can be add…</a:t>
            </a:r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B27ABA33-2D5D-4AB3-959E-946697E74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0862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0" name="Dikdörtgen: Köşeleri Yuvarlatılmış 19">
            <a:extLst xmlns:a="http://schemas.openxmlformats.org/drawingml/2006/main">
              <a:ext uri="{FF2B5EF4-FFF2-40B4-BE49-F238E27FC236}">
                <a16:creationId xmlns:a16="http://schemas.microsoft.com/office/drawing/2014/main" id="{7FC91D14-6C00-489F-9D16-788A32AD6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3910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Dikdörtgen 20">
            <a:extLst xmlns:a="http://schemas.openxmlformats.org/drawingml/2006/main">
              <a:ext uri="{FF2B5EF4-FFF2-40B4-BE49-F238E27FC236}">
                <a16:creationId xmlns:a16="http://schemas.microsoft.com/office/drawing/2014/main" id="{7A77F31E-3C4D-4532-85D3-7A43873BB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5148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2" name="Dikdörtgen 21">
            <a:extLst xmlns:a="http://schemas.openxmlformats.org/drawingml/2006/main">
              <a:ext uri="{FF2B5EF4-FFF2-40B4-BE49-F238E27FC236}">
                <a16:creationId xmlns:a16="http://schemas.microsoft.com/office/drawing/2014/main" id="{D400AAF0-FF51-4EC4-A287-98DAE83DF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4577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 type is Forest-based or Gradient Boosted…</a:t>
            </a:r>
          </a:p>
        </p:txBody>
      </p:sp>
      <p:sp>
        <p:nvSpPr>
          <p:cNvPr id="23" name="Dikdörtgen 22">
            <a:extLst xmlns:a="http://schemas.openxmlformats.org/drawingml/2006/main">
              <a:ext uri="{FF2B5EF4-FFF2-40B4-BE49-F238E27FC236}">
                <a16:creationId xmlns:a16="http://schemas.microsoft.com/office/drawing/2014/main" id="{B9D5AA34-38B5-4C48-89D3-6DED5145F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186059236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Dikdörtgen 24">
            <a:extLst xmlns:a="http://schemas.openxmlformats.org/drawingml/2006/main">
              <a:ext uri="{FF2B5EF4-FFF2-40B4-BE49-F238E27FC236}">
                <a16:creationId xmlns:a16="http://schemas.microsoft.com/office/drawing/2014/main" id="{7DF1C4FE-77B0-4C18-8526-00F190CA8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9408D27F-77F6-43F7-B169-EDAE43229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Recommended workflow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E828FC13-A8C0-451D-8D0A-82451D114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ARCGIS PRO WORKFLOW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04120BDF-13B9-4BD5-9B1F-5CC03BB7A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10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EA874B1D-564F-41D1-AAD3-6249E4843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607626C4-E318-4971-94A4-72AF66ADB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50092A5A-970A-4842-8CB8-F7E3A4E78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Understand the model first, then generate a prediction map.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2E84775A-478E-4EB5-BC53-80A839836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6C17D870-675D-403B-9711-BE8DFFD69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Evaluate variables and settings using "Train only."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Examine the validation results and variable ranges.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Rebuild the selected model using the entire training dataset.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Provide the same variables and units in the prediction area.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Share the prediction map and the error map together.</a:t>
            </a:r>
          </a:p>
        </p:txBody>
      </p:sp>
      <p:sp>
        <p:nvSpPr>
          <p:cNvPr id="10" name="Dikdörtgen: Köşeleri Yuvarlatılmış 9">
            <a:extLst xmlns:a="http://schemas.openxmlformats.org/drawingml/2006/main">
              <a:ext uri="{FF2B5EF4-FFF2-40B4-BE49-F238E27FC236}">
                <a16:creationId xmlns:a16="http://schemas.microsoft.com/office/drawing/2014/main" id="{9E9A907D-FB0B-458F-8FC1-CA4036282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Dikdörtgen 10">
            <a:extLst xmlns:a="http://schemas.openxmlformats.org/drawingml/2006/main">
              <a:ext uri="{FF2B5EF4-FFF2-40B4-BE49-F238E27FC236}">
                <a16:creationId xmlns:a16="http://schemas.microsoft.com/office/drawing/2014/main" id="{640EF9F0-FE58-4E47-AE39-3AA340388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EXPLANATION SCHEME</a:t>
            </a:r>
          </a:p>
        </p:txBody>
      </p:sp>
      <p:sp>
        <p:nvSpPr>
          <p:cNvPr id="12" name="Dikdörtgen: Köşeleri Yuvarlatılmış 11">
            <a:extLst xmlns:a="http://schemas.openxmlformats.org/drawingml/2006/main">
              <a:ext uri="{FF2B5EF4-FFF2-40B4-BE49-F238E27FC236}">
                <a16:creationId xmlns:a16="http://schemas.microsoft.com/office/drawing/2014/main" id="{D8C0D3AD-80A5-4D6E-9729-3049775AE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7AA9A0A6-C75D-4C51-8033-E0D7A8142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4" name="Dikdörtgen 13">
            <a:extLst xmlns:a="http://schemas.openxmlformats.org/drawingml/2006/main">
              <a:ext uri="{FF2B5EF4-FFF2-40B4-BE49-F238E27FC236}">
                <a16:creationId xmlns:a16="http://schemas.microsoft.com/office/drawing/2014/main" id="{DD8B280D-A12C-49F6-A3A4-F933967BA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048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...variables and settings with 'Train only'...</a:t>
            </a:r>
          </a:p>
        </p:txBody>
      </p:sp>
      <p:sp>
        <p:nvSpPr>
          <p:cNvPr id="15" name="Dikdörtgen: Köşeleri Yuvarlatılmış 14">
            <a:extLst xmlns:a="http://schemas.openxmlformats.org/drawingml/2006/main">
              <a:ext uri="{FF2B5EF4-FFF2-40B4-BE49-F238E27FC236}">
                <a16:creationId xmlns:a16="http://schemas.microsoft.com/office/drawing/2014/main" id="{2C469D20-1E7A-48AB-86F3-4AA9E1136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Dikdörtgen 15">
            <a:extLst xmlns:a="http://schemas.openxmlformats.org/drawingml/2006/main">
              <a:ext uri="{FF2B5EF4-FFF2-40B4-BE49-F238E27FC236}">
                <a16:creationId xmlns:a16="http://schemas.microsoft.com/office/drawing/2014/main" id="{0F18F3F9-CC6B-453B-B09E-48276D930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7" name="Dikdörtgen 16">
            <a:extLst xmlns:a="http://schemas.openxmlformats.org/drawingml/2006/main">
              <a:ext uri="{FF2B5EF4-FFF2-40B4-BE49-F238E27FC236}">
                <a16:creationId xmlns:a16="http://schemas.microsoft.com/office/drawing/2014/main" id="{94F63F75-EDD3-4CEE-B1E3-606B8B8B7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839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...validation results and variable ranges...</a:t>
            </a:r>
          </a:p>
        </p:txBody>
      </p:sp>
      <p:sp>
        <p:nvSpPr>
          <p:cNvPr id="18" name="Dikdörtgen: Köşeleri Yuvarlatılmış 17">
            <a:extLst xmlns:a="http://schemas.openxmlformats.org/drawingml/2006/main">
              <a:ext uri="{FF2B5EF4-FFF2-40B4-BE49-F238E27FC236}">
                <a16:creationId xmlns:a16="http://schemas.microsoft.com/office/drawing/2014/main" id="{7C3DBDAE-22DC-4116-9C85-C9023CF3B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8FDF1E77-5E3F-40AD-9E29-639C440FE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Dikdörtgen 19">
            <a:extLst xmlns:a="http://schemas.openxmlformats.org/drawingml/2006/main">
              <a:ext uri="{FF2B5EF4-FFF2-40B4-BE49-F238E27FC236}">
                <a16:creationId xmlns:a16="http://schemas.microsoft.com/office/drawing/2014/main" id="{16388990-D86E-4D7D-9913-0BC2DD3A4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6118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...rebuild the selected model with all training data...</a:t>
            </a:r>
          </a:p>
        </p:txBody>
      </p:sp>
      <p:sp>
        <p:nvSpPr>
          <p:cNvPr id="21" name="Dikdörtgen: Köşeleri Yuvarlatılmış 20">
            <a:extLst xmlns:a="http://schemas.openxmlformats.org/drawingml/2006/main">
              <a:ext uri="{FF2B5EF4-FFF2-40B4-BE49-F238E27FC236}">
                <a16:creationId xmlns:a16="http://schemas.microsoft.com/office/drawing/2014/main" id="{FBE3FCD6-5896-43F0-98B6-5C784CE91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Dikdörtgen 21">
            <a:extLst xmlns:a="http://schemas.openxmlformats.org/drawingml/2006/main">
              <a:ext uri="{FF2B5EF4-FFF2-40B4-BE49-F238E27FC236}">
                <a16:creationId xmlns:a16="http://schemas.microsoft.com/office/drawing/2014/main" id="{9E87E55E-3529-4A1A-93CB-3F484783A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3" name="Dikdörtgen 22">
            <a:extLst xmlns:a="http://schemas.openxmlformats.org/drawingml/2006/main">
              <a:ext uri="{FF2B5EF4-FFF2-40B4-BE49-F238E27FC236}">
                <a16:creationId xmlns:a16="http://schemas.microsoft.com/office/drawing/2014/main" id="{7DF84BED-3224-4B4B-AD3B-7F179217B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075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...same variables and units in the prediction area...</a:t>
            </a:r>
          </a:p>
        </p:txBody>
      </p:sp>
      <p:sp>
        <p:nvSpPr>
          <p:cNvPr id="24" name="Dikdörtgen 23">
            <a:extLst xmlns:a="http://schemas.openxmlformats.org/drawingml/2006/main">
              <a:ext uri="{FF2B5EF4-FFF2-40B4-BE49-F238E27FC236}">
                <a16:creationId xmlns:a16="http://schemas.microsoft.com/office/drawing/2014/main" id="{71BD7109-04E5-4FA8-948B-905354D45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127391466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Dikdörtgen 13">
            <a:extLst xmlns:a="http://schemas.openxmlformats.org/drawingml/2006/main">
              <a:ext uri="{FF2B5EF4-FFF2-40B4-BE49-F238E27FC236}">
                <a16:creationId xmlns:a16="http://schemas.microsoft.com/office/drawing/2014/main" id="{10E578B9-8783-4563-9112-71FEEBE2E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7582F91F-C7B1-48D2-89B4-C8D5A4E0E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Variable importance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7E3E9405-EABD-46BE-A143-112B7F14B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ARCGIS PRO WORKFLOW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985A6A84-9620-42CE-AE07-26EBABA26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10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EF8B6F2E-6C35-49B4-8D6A-551C83591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9EF1BEAF-5D18-4CE3-BCB6-1B39BFC29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6D116369-0A1A-4CD0-9DAA-6D084249E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Importance indicates which variables the model uses in the splits.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0040E069-9F20-4508-850F-BFEAE77AA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328B659A-B70D-4ED3-96BB-37C371FAF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For Random Forest, importance is derived from Gini contributions.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For Boosting, gain, weight, and cover have different meanings.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High importance is not proof of causality.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Correlated variables may share importance among themselves.</a:t>
            </a:r>
          </a:p>
        </p:txBody>
      </p:sp>
      <p:sp>
        <p:nvSpPr>
          <p:cNvPr id="10" name="Dikdörtgen 9">
            <a:extLst xmlns:a="http://schemas.openxmlformats.org/drawingml/2006/main">
              <a:ext uri="{FF2B5EF4-FFF2-40B4-BE49-F238E27FC236}">
                <a16:creationId xmlns:a16="http://schemas.microsoft.com/office/drawing/2014/main" id="{4A2DAEC5-E99B-4159-A3B3-89D0FC445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26" name="Resim 2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0b80a3120b4f7b"/>
          <a:stretch xmlns:a="http://schemas.openxmlformats.org/drawingml/2006/main"/>
        </p:blipFill>
        <p:spPr>
          <a:xfrm xmlns:a="http://schemas.openxmlformats.org/drawingml/2006/main">
            <a:off x="6638396" y="2143125"/>
            <a:ext cx="4677833" cy="3238500"/>
          </a:xfrm>
          <a:prstGeom xmlns:a="http://schemas.openxmlformats.org/drawingml/2006/main" prst="rect">
            <a:avLst/>
          </a:prstGeom>
        </p:spPr>
      </p:pic>
      <p:sp>
        <p:nvSpPr>
          <p:cNvPr id="12" name="Dikdörtgen 11">
            <a:extLst xmlns:a="http://schemas.openxmlformats.org/drawingml/2006/main">
              <a:ext uri="{FF2B5EF4-FFF2-40B4-BE49-F238E27FC236}">
                <a16:creationId xmlns:a16="http://schemas.microsoft.com/office/drawing/2014/main" id="{CA91422C-D8CB-4DEB-94E1-52F62E813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Visual interpretation: first identify the input/output, then determine what the colors and symbols represent.</a:t>
            </a:r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D4434279-5F23-49C0-995E-EA2FE0860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34070589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Dikdörtgen 13">
            <a:extLst xmlns:a="http://schemas.openxmlformats.org/drawingml/2006/main">
              <a:ext uri="{FF2B5EF4-FFF2-40B4-BE49-F238E27FC236}">
                <a16:creationId xmlns:a16="http://schemas.microsoft.com/office/drawing/2014/main" id="{B1FB72E3-4DCB-4C58-B983-AC21B75EA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AF18A6CB-87F1-4C7C-9EA5-638F23825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Training and validation diagnostics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EC112C9F-8191-4E2F-BE71-67E432E4F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ARCGIS PRO WORKFLOW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6D7EDD77-B7FC-4136-8514-204998BA1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10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5FAC9EA6-9C3C-47B1-85D7-D5FA8D288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44C09DCB-7452-4464-8532-E1758ED1C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8DE0EEAB-D9A3-4393-8BDB-6D77A7F60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 large difference between training and validation indicates overfitting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1D336E5E-EAFD-4B3E-A6E2-AAD16530E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B3315DC3-BBCA-4656-8128-D86164A4B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In regression, R², MAE, RMSE, and error distribution are examined.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In classification, class-based F1, MCC, sensitivity, and accuracy are reported.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Random holdout alone does not measure spatial transferability.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same model should also be tested using spatial blocks.</a:t>
            </a:r>
          </a:p>
        </p:txBody>
      </p:sp>
      <p:sp>
        <p:nvSpPr>
          <p:cNvPr id="10" name="Dikdörtgen 9">
            <a:extLst xmlns:a="http://schemas.openxmlformats.org/drawingml/2006/main">
              <a:ext uri="{FF2B5EF4-FFF2-40B4-BE49-F238E27FC236}">
                <a16:creationId xmlns:a16="http://schemas.microsoft.com/office/drawing/2014/main" id="{54892AF4-86D8-47E4-8166-511C570B1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26" name="Resim 2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c17ae38bb34bb5"/>
          <a:stretch xmlns:a="http://schemas.openxmlformats.org/drawingml/2006/main"/>
        </p:blipFill>
        <p:spPr>
          <a:xfrm xmlns:a="http://schemas.openxmlformats.org/drawingml/2006/main">
            <a:off x="590550" y="2295287"/>
            <a:ext cx="4810125" cy="2934176"/>
          </a:xfrm>
          <a:prstGeom xmlns:a="http://schemas.openxmlformats.org/drawingml/2006/main" prst="rect">
            <a:avLst/>
          </a:prstGeom>
        </p:spPr>
      </p:pic>
      <p:sp>
        <p:nvSpPr>
          <p:cNvPr id="12" name="Dikdörtgen 11">
            <a:extLst xmlns:a="http://schemas.openxmlformats.org/drawingml/2006/main">
              <a:ext uri="{FF2B5EF4-FFF2-40B4-BE49-F238E27FC236}">
                <a16:creationId xmlns:a16="http://schemas.microsoft.com/office/drawing/2014/main" id="{C825A776-A38A-4462-856A-89CE8FDD9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Visual interpretation: first identify the input/output, then determine what the colors and symbols represent.</a:t>
            </a:r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CEA400BA-27BE-4A11-88A3-1CBF396CC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86921288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Dikdörtgen 13">
            <a:extLst xmlns:a="http://schemas.openxmlformats.org/drawingml/2006/main">
              <a:ext uri="{FF2B5EF4-FFF2-40B4-BE49-F238E27FC236}">
                <a16:creationId xmlns:a16="http://schemas.microsoft.com/office/drawing/2014/main" id="{D44F84B2-2544-4A28-81D0-7751076E7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A5612721-5FDC-49B3-B35C-E1B36B968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Confusion matrix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BCB7DFCD-34F4-4956-9304-D39C861C7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ARCGIS PRO WORKFLOW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090F4ADB-A5B0-4339-B375-3595B26DB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10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211EA7D8-DAC0-43D4-92B5-54E7E48DE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2F3A5312-EDD3-4D38-9F73-C828AC326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AAE5820E-15AF-4FFD-9100-832DCEB54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Shows the cost of decisions regarding which classes are confused with one another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8994CE3B-DC11-4167-8F54-C5904D5F1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C5000772-6672-4ED3-9120-AC8736874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Rows represent observed classes; columns represent predicted classes.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diagonal indicates correct classifications.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High error in a minority class may not be apparent in the overall accuracy.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Generate separate matrices for training, spatial testing, and different regions.</a:t>
            </a:r>
          </a:p>
        </p:txBody>
      </p:sp>
      <p:sp>
        <p:nvSpPr>
          <p:cNvPr id="10" name="Dikdörtgen 9">
            <a:extLst xmlns:a="http://schemas.openxmlformats.org/drawingml/2006/main">
              <a:ext uri="{FF2B5EF4-FFF2-40B4-BE49-F238E27FC236}">
                <a16:creationId xmlns:a16="http://schemas.microsoft.com/office/drawing/2014/main" id="{1123C9A1-0ED2-4322-B199-3CD8BA218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26" name="Resim 2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24efd2d43c4c6d"/>
          <a:stretch xmlns:a="http://schemas.openxmlformats.org/drawingml/2006/main"/>
        </p:blipFill>
        <p:spPr>
          <a:xfrm xmlns:a="http://schemas.openxmlformats.org/drawingml/2006/main">
            <a:off x="6572250" y="2788325"/>
            <a:ext cx="4810125" cy="1948101"/>
          </a:xfrm>
          <a:prstGeom xmlns:a="http://schemas.openxmlformats.org/drawingml/2006/main" prst="rect">
            <a:avLst/>
          </a:prstGeom>
        </p:spPr>
      </p:pic>
      <p:sp>
        <p:nvSpPr>
          <p:cNvPr id="12" name="Dikdörtgen 11">
            <a:extLst xmlns:a="http://schemas.openxmlformats.org/drawingml/2006/main">
              <a:ext uri="{FF2B5EF4-FFF2-40B4-BE49-F238E27FC236}">
                <a16:creationId xmlns:a16="http://schemas.microsoft.com/office/drawing/2014/main" id="{A560754B-1802-4414-AAA8-FBFE456A3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Visual interpretation: first identify the input/output, then determine what the colors and symbols represent.</a:t>
            </a:r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E4E2980B-E7CA-4512-90EC-9077D79D3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108420910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2B24939B-3540-4BDF-8FEF-4D437E5F6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385B7F4F-03AF-407F-8D9B-EC0A9F110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CHAPTER 4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906116DA-C299-4F1A-8AFF-B43445B39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Validation, interpretation, and reporting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9518E623-02EE-4326-8F33-FF038B68E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The model score is interpreted in conjunction with the error pattern on the map.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2CC046A9-A625-4C88-BDD7-F1C5204C1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This section will establish the connection between concepts, methods, and applications.</a:t>
            </a:r>
          </a:p>
        </p:txBody>
      </p:sp>
    </p:spTree>
    <p:extLst>
      <p:ext uri="{BB962C8B-B14F-4D97-AF65-F5344CB8AC3E}">
        <p14:creationId xmlns:p14="http://schemas.microsoft.com/office/powerpoint/2010/main" val="200466407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Dikdörtgen 23">
            <a:extLst xmlns:a="http://schemas.openxmlformats.org/drawingml/2006/main">
              <a:ext uri="{FF2B5EF4-FFF2-40B4-BE49-F238E27FC236}">
                <a16:creationId xmlns:a16="http://schemas.microsoft.com/office/drawing/2014/main" id="{F929E296-51AE-4E79-86FD-B35E11C8E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47ED61B6-6096-4027-947E-963FD1953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Regression metrics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8D20510B-357F-4DD0-8580-E2246EC08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VALIDATION, INTERPRETATION, AND REPORTING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C59A160F-6365-4C03-819B-BC9D86A1B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10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EDF6F383-FEF5-419E-8FD9-89F2462E1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2079CF2D-3CBC-4EC6-B804-500FCF1D8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AC21CABA-AB79-46E4-83CA-792BDD6B6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MAE indicates typical error; RMSE indicates sensitivity to large errors.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1506F079-89ED-4C47-A60B-EEB4CCB7D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47F00473-58CB-4620-AFE7-758600211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MAE is in the unit of the target variable and is easy to interpret.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RMSE penalizes large errors more heavily.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R² summarizes explained variance but can increase with additional variables.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Models with different target scales cannot be directly compared using MAE.</a:t>
            </a:r>
          </a:p>
        </p:txBody>
      </p:sp>
      <p:sp>
        <p:nvSpPr>
          <p:cNvPr id="10" name="Dikdörtgen: Köşeleri Yuvarlatılmış 9">
            <a:extLst xmlns:a="http://schemas.openxmlformats.org/drawingml/2006/main">
              <a:ext uri="{FF2B5EF4-FFF2-40B4-BE49-F238E27FC236}">
                <a16:creationId xmlns:a16="http://schemas.microsoft.com/office/drawing/2014/main" id="{646FEE0E-913E-4456-9352-262224E62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Dikdörtgen 10">
            <a:extLst xmlns:a="http://schemas.openxmlformats.org/drawingml/2006/main">
              <a:ext uri="{FF2B5EF4-FFF2-40B4-BE49-F238E27FC236}">
                <a16:creationId xmlns:a16="http://schemas.microsoft.com/office/drawing/2014/main" id="{9ADE3C3E-B8C7-43DD-8A46-940DA119B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EXPLANATION SCHEME</a:t>
            </a:r>
          </a:p>
        </p:txBody>
      </p:sp>
      <p:sp>
        <p:nvSpPr>
          <p:cNvPr id="12" name="Dikdörtgen: Köşeleri Yuvarlatılmış 11">
            <a:extLst xmlns:a="http://schemas.openxmlformats.org/drawingml/2006/main">
              <a:ext uri="{FF2B5EF4-FFF2-40B4-BE49-F238E27FC236}">
                <a16:creationId xmlns:a16="http://schemas.microsoft.com/office/drawing/2014/main" id="{4D0AB2CC-30B0-4040-832D-FB461798B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6384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39E717B1-85CC-4DCB-917D-4BB843E9E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622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4" name="Dikdörtgen 13">
            <a:extLst xmlns:a="http://schemas.openxmlformats.org/drawingml/2006/main">
              <a:ext uri="{FF2B5EF4-FFF2-40B4-BE49-F238E27FC236}">
                <a16:creationId xmlns:a16="http://schemas.microsoft.com/office/drawing/2014/main" id="{DF8E00EC-7FF0-4BDE-93F3-A31B8A24B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7051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9997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MAE is in the unit of the target variable and is easy to int…</a:t>
            </a:r>
          </a:p>
        </p:txBody>
      </p:sp>
      <p:sp>
        <p:nvSpPr>
          <p:cNvPr id="15" name="Dikdörtgen 14">
            <a:extLst xmlns:a="http://schemas.openxmlformats.org/drawingml/2006/main">
              <a:ext uri="{FF2B5EF4-FFF2-40B4-BE49-F238E27FC236}">
                <a16:creationId xmlns:a16="http://schemas.microsoft.com/office/drawing/2014/main" id="{7ED4B0D1-49D1-4FE8-A8A0-920EDA6C2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2099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6" name="Dikdörtgen: Köşeleri Yuvarlatılmış 15">
            <a:extLst xmlns:a="http://schemas.openxmlformats.org/drawingml/2006/main">
              <a:ext uri="{FF2B5EF4-FFF2-40B4-BE49-F238E27FC236}">
                <a16:creationId xmlns:a16="http://schemas.microsoft.com/office/drawing/2014/main" id="{D69A4157-4E6F-4E18-B1FE-73A1F6CCF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5147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Dikdörtgen 16">
            <a:extLst xmlns:a="http://schemas.openxmlformats.org/drawingml/2006/main">
              <a:ext uri="{FF2B5EF4-FFF2-40B4-BE49-F238E27FC236}">
                <a16:creationId xmlns:a16="http://schemas.microsoft.com/office/drawing/2014/main" id="{8EA9F32D-331E-4923-9AE8-7DB21801A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385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8" name="Dikdörtgen 17">
            <a:extLst xmlns:a="http://schemas.openxmlformats.org/drawingml/2006/main">
              <a:ext uri="{FF2B5EF4-FFF2-40B4-BE49-F238E27FC236}">
                <a16:creationId xmlns:a16="http://schemas.microsoft.com/office/drawing/2014/main" id="{8D15A4DB-10ED-4489-B5E3-5AA1580B8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5814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RMSE penalizes large errors more heavily</a:t>
            </a:r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15052A1C-7864-461C-B733-161B95306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0862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0" name="Dikdörtgen: Köşeleri Yuvarlatılmış 19">
            <a:extLst xmlns:a="http://schemas.openxmlformats.org/drawingml/2006/main">
              <a:ext uri="{FF2B5EF4-FFF2-40B4-BE49-F238E27FC236}">
                <a16:creationId xmlns:a16="http://schemas.microsoft.com/office/drawing/2014/main" id="{001CB544-D58B-42F4-8B43-71C7B299B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3910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Dikdörtgen 20">
            <a:extLst xmlns:a="http://schemas.openxmlformats.org/drawingml/2006/main">
              <a:ext uri="{FF2B5EF4-FFF2-40B4-BE49-F238E27FC236}">
                <a16:creationId xmlns:a16="http://schemas.microsoft.com/office/drawing/2014/main" id="{DEFC319F-F937-4AE3-B4A4-059CE5E81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5148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2" name="Dikdörtgen 21">
            <a:extLst xmlns:a="http://schemas.openxmlformats.org/drawingml/2006/main">
              <a:ext uri="{FF2B5EF4-FFF2-40B4-BE49-F238E27FC236}">
                <a16:creationId xmlns:a16="http://schemas.microsoft.com/office/drawing/2014/main" id="{2C2BA72B-F7A7-4D04-97C7-520A3F966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4577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023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R² summarizes explained variance but can increase with additional var…</a:t>
            </a:r>
          </a:p>
        </p:txBody>
      </p:sp>
      <p:sp>
        <p:nvSpPr>
          <p:cNvPr id="23" name="Dikdörtgen 22">
            <a:extLst xmlns:a="http://schemas.openxmlformats.org/drawingml/2006/main">
              <a:ext uri="{FF2B5EF4-FFF2-40B4-BE49-F238E27FC236}">
                <a16:creationId xmlns:a16="http://schemas.microsoft.com/office/drawing/2014/main" id="{D8D06255-2148-4D3C-B5A8-1F3A224C0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45994632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Dikdörtgen 24">
            <a:extLst xmlns:a="http://schemas.openxmlformats.org/drawingml/2006/main">
              <a:ext uri="{FF2B5EF4-FFF2-40B4-BE49-F238E27FC236}">
                <a16:creationId xmlns:a16="http://schemas.microsoft.com/office/drawing/2014/main" id="{05D55988-CF2E-452B-ABC2-FC772AC04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91BF7EEF-C142-4866-B071-241F76D02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Error map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23EF998B-9C16-4BA8-87AE-74654EBB0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VALIDATION, INTERPRETATION, AND REPORTING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1C62E559-95B2-4738-A62C-0A2B3033B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10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C67DBDFB-82B9-41DB-9D47-A6A59B4DC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30D67FC4-D04F-4934-A286-A9D55DBD4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B76E8F5B-0F9F-4A60-A0B3-8DC9606D7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The spatial pattern of residuals may indicate a missing process or bias.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7049E82B-8868-46EA-8432-BB328AC6C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86D79714-472F-45B3-B88C-A462AED15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 positive residual indicates an area where the model under-predicted.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 negative residual indicates over-prediction.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Remaining spatial autocorrelation in the residuals suggests the model has not fully captured the geographic structure.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 regional error summary can provide the decision-maker with more information than an average score.</a:t>
            </a:r>
          </a:p>
        </p:txBody>
      </p:sp>
      <p:sp>
        <p:nvSpPr>
          <p:cNvPr id="10" name="Dikdörtgen: Köşeleri Yuvarlatılmış 9">
            <a:extLst xmlns:a="http://schemas.openxmlformats.org/drawingml/2006/main">
              <a:ext uri="{FF2B5EF4-FFF2-40B4-BE49-F238E27FC236}">
                <a16:creationId xmlns:a16="http://schemas.microsoft.com/office/drawing/2014/main" id="{A7660FE0-38EE-477F-9E4A-616C218EE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Dikdörtgen 10">
            <a:extLst xmlns:a="http://schemas.openxmlformats.org/drawingml/2006/main">
              <a:ext uri="{FF2B5EF4-FFF2-40B4-BE49-F238E27FC236}">
                <a16:creationId xmlns:a16="http://schemas.microsoft.com/office/drawing/2014/main" id="{105D9FD7-7B1B-4B26-89CD-6C03AB832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EXPLANATION SCHEME</a:t>
            </a:r>
          </a:p>
        </p:txBody>
      </p:sp>
      <p:sp>
        <p:nvSpPr>
          <p:cNvPr id="12" name="Dikdörtgen: Köşeleri Yuvarlatılmış 11">
            <a:extLst xmlns:a="http://schemas.openxmlformats.org/drawingml/2006/main">
              <a:ext uri="{FF2B5EF4-FFF2-40B4-BE49-F238E27FC236}">
                <a16:creationId xmlns:a16="http://schemas.microsoft.com/office/drawing/2014/main" id="{86F83CA3-99C6-4D11-979E-80869E58B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1BEDAAED-C41B-4E61-8461-0E95464B2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4" name="Dikdörtgen 13">
            <a:extLst xmlns:a="http://schemas.openxmlformats.org/drawingml/2006/main">
              <a:ext uri="{FF2B5EF4-FFF2-40B4-BE49-F238E27FC236}">
                <a16:creationId xmlns:a16="http://schemas.microsoft.com/office/drawing/2014/main" id="{CCE51A40-7EBB-458A-A81B-167A5ECEA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536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 positive residual indicates an area where the model under-predicted…</a:t>
            </a:r>
          </a:p>
        </p:txBody>
      </p:sp>
      <p:sp>
        <p:nvSpPr>
          <p:cNvPr id="15" name="Dikdörtgen: Köşeleri Yuvarlatılmış 14">
            <a:extLst xmlns:a="http://schemas.openxmlformats.org/drawingml/2006/main">
              <a:ext uri="{FF2B5EF4-FFF2-40B4-BE49-F238E27FC236}">
                <a16:creationId xmlns:a16="http://schemas.microsoft.com/office/drawing/2014/main" id="{87E28ABC-F57A-43A1-9D43-1B97F57B0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Dikdörtgen 15">
            <a:extLst xmlns:a="http://schemas.openxmlformats.org/drawingml/2006/main">
              <a:ext uri="{FF2B5EF4-FFF2-40B4-BE49-F238E27FC236}">
                <a16:creationId xmlns:a16="http://schemas.microsoft.com/office/drawing/2014/main" id="{A08A8C00-0B4E-4382-AF73-5CBB7FE86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7" name="Dikdörtgen 16">
            <a:extLst xmlns:a="http://schemas.openxmlformats.org/drawingml/2006/main">
              <a:ext uri="{FF2B5EF4-FFF2-40B4-BE49-F238E27FC236}">
                <a16:creationId xmlns:a16="http://schemas.microsoft.com/office/drawing/2014/main" id="{307AEB49-CBB6-4FE3-B7B2-6D74229C3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718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 negative residual indicates over-prediction.</a:t>
            </a:r>
          </a:p>
        </p:txBody>
      </p:sp>
      <p:sp>
        <p:nvSpPr>
          <p:cNvPr id="18" name="Dikdörtgen: Köşeleri Yuvarlatılmış 17">
            <a:extLst xmlns:a="http://schemas.openxmlformats.org/drawingml/2006/main">
              <a:ext uri="{FF2B5EF4-FFF2-40B4-BE49-F238E27FC236}">
                <a16:creationId xmlns:a16="http://schemas.microsoft.com/office/drawing/2014/main" id="{12B4F799-6EBD-4CE5-8940-A4E96EB06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95065683-0BFA-4BAE-A0F7-72FDE6C43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Dikdörtgen 19">
            <a:extLst xmlns:a="http://schemas.openxmlformats.org/drawingml/2006/main">
              <a:ext uri="{FF2B5EF4-FFF2-40B4-BE49-F238E27FC236}">
                <a16:creationId xmlns:a16="http://schemas.microsoft.com/office/drawing/2014/main" id="{4D9B47A1-445E-4928-81B9-31F714935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536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Remaining spatial autocorrelation in the residuals suggests the model…</a:t>
            </a:r>
          </a:p>
        </p:txBody>
      </p:sp>
      <p:sp>
        <p:nvSpPr>
          <p:cNvPr id="21" name="Dikdörtgen: Köşeleri Yuvarlatılmış 20">
            <a:extLst xmlns:a="http://schemas.openxmlformats.org/drawingml/2006/main">
              <a:ext uri="{FF2B5EF4-FFF2-40B4-BE49-F238E27FC236}">
                <a16:creationId xmlns:a16="http://schemas.microsoft.com/office/drawing/2014/main" id="{4A466A21-E366-48E3-84D8-177793F16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Dikdörtgen 21">
            <a:extLst xmlns:a="http://schemas.openxmlformats.org/drawingml/2006/main">
              <a:ext uri="{FF2B5EF4-FFF2-40B4-BE49-F238E27FC236}">
                <a16:creationId xmlns:a16="http://schemas.microsoft.com/office/drawing/2014/main" id="{746240B1-4A94-4DEF-A7E5-0BC3EAE89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3" name="Dikdörtgen 22">
            <a:extLst xmlns:a="http://schemas.openxmlformats.org/drawingml/2006/main">
              <a:ext uri="{FF2B5EF4-FFF2-40B4-BE49-F238E27FC236}">
                <a16:creationId xmlns:a16="http://schemas.microsoft.com/office/drawing/2014/main" id="{D9C10AAE-606E-4010-B2D7-8B16D6C57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639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regional error summary provides the decision-maker with an average sco…</a:t>
            </a:r>
          </a:p>
        </p:txBody>
      </p:sp>
      <p:sp>
        <p:nvSpPr>
          <p:cNvPr id="24" name="Dikdörtgen 23">
            <a:extLst xmlns:a="http://schemas.openxmlformats.org/drawingml/2006/main">
              <a:ext uri="{FF2B5EF4-FFF2-40B4-BE49-F238E27FC236}">
                <a16:creationId xmlns:a16="http://schemas.microsoft.com/office/drawing/2014/main" id="{B16E79F1-D3BE-4B11-A59D-11EBB3E42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https://doi.org/10.1111/ecog.02881</a:t>
            </a:r>
          </a:p>
        </p:txBody>
      </p:sp>
    </p:spTree>
    <p:extLst>
      <p:ext uri="{BB962C8B-B14F-4D97-AF65-F5344CB8AC3E}">
        <p14:creationId xmlns:p14="http://schemas.microsoft.com/office/powerpoint/2010/main" val="60480551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Dikdörtgen 21">
            <a:extLst xmlns:a="http://schemas.openxmlformats.org/drawingml/2006/main">
              <a:ext uri="{FF2B5EF4-FFF2-40B4-BE49-F238E27FC236}">
                <a16:creationId xmlns:a16="http://schemas.microsoft.com/office/drawing/2014/main" id="{FA37F250-DAD1-49F0-ACF2-D1DE35865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1370D7F5-AAD8-43F6-928A-F93BE67DB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Random test and spatial test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2632BCCC-FAEA-4FFA-BB62-F80986866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VALIDATION, INTERPRETATION, AND REPORTING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2FF31B86-B04A-4D83-A6F4-75F4CF52C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10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4926FCDA-7F1D-4AD8-9551-B98E320FC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6BF0E476-8819-41EE-8E1F-361B9021B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80667A59-41D2-47DE-880B-3DA3071C0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The difference between the two scores indicates the risk of transfer.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F938B09C-DB54-4BC6-91C5-17228CCDC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69846573-AF63-4AF0-A954-A53E17C04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random test measures performance close to the existing sample distribution.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spatial test better simulates performance in a new region.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If the difference is large, the model may have memorized local patterns.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If the area of ​​application is limited to the current geography, this limitation is noted on the model card.</a:t>
            </a:r>
          </a:p>
        </p:txBody>
      </p:sp>
      <p:sp>
        <p:nvSpPr>
          <p:cNvPr id="10" name="Dikdörtgen: Köşeleri Yuvarlatılmış 9">
            <a:extLst xmlns:a="http://schemas.openxmlformats.org/drawingml/2006/main">
              <a:ext uri="{FF2B5EF4-FFF2-40B4-BE49-F238E27FC236}">
                <a16:creationId xmlns:a16="http://schemas.microsoft.com/office/drawing/2014/main" id="{E66B8132-9916-49C6-91C5-60F1177B7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Dikdörtgen 10">
            <a:extLst xmlns:a="http://schemas.openxmlformats.org/drawingml/2006/main">
              <a:ext uri="{FF2B5EF4-FFF2-40B4-BE49-F238E27FC236}">
                <a16:creationId xmlns:a16="http://schemas.microsoft.com/office/drawing/2014/main" id="{172565F0-0D7D-47F1-97F4-FE78D19E6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EXPLANATION SCHEME</a:t>
            </a:r>
          </a:p>
        </p:txBody>
      </p:sp>
      <p:sp>
        <p:nvSpPr>
          <p:cNvPr id="12" name="Dikdörtgen: Köşeleri Yuvarlatılmış 11">
            <a:extLst xmlns:a="http://schemas.openxmlformats.org/drawingml/2006/main">
              <a:ext uri="{FF2B5EF4-FFF2-40B4-BE49-F238E27FC236}">
                <a16:creationId xmlns:a16="http://schemas.microsoft.com/office/drawing/2014/main" id="{1F59B942-73CA-4D2A-ACDC-6FA7E1728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657475"/>
            <a:ext cx="29527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9FD508BB-60D1-4827-ADC1-0871017BD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3367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random test measures performance close to the existing sample distribution…</a:t>
            </a:r>
          </a:p>
        </p:txBody>
      </p:sp>
      <p:sp>
        <p:nvSpPr>
          <p:cNvPr id="14" name="Dikdörtgen: Köşeleri Yuvarlatılmış 13">
            <a:extLst xmlns:a="http://schemas.openxmlformats.org/drawingml/2006/main">
              <a:ext uri="{FF2B5EF4-FFF2-40B4-BE49-F238E27FC236}">
                <a16:creationId xmlns:a16="http://schemas.microsoft.com/office/drawing/2014/main" id="{030EFBC6-8C31-47D0-93DF-4A55864BE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3295650"/>
            <a:ext cx="26098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Dikdörtgen 14">
            <a:extLst xmlns:a="http://schemas.openxmlformats.org/drawingml/2006/main">
              <a:ext uri="{FF2B5EF4-FFF2-40B4-BE49-F238E27FC236}">
                <a16:creationId xmlns:a16="http://schemas.microsoft.com/office/drawing/2014/main" id="{103C814A-24C9-4297-9DE6-AD526915A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371850"/>
            <a:ext cx="2324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spatial test better simulates performance in a new region…</a:t>
            </a:r>
          </a:p>
        </p:txBody>
      </p:sp>
      <p:sp>
        <p:nvSpPr>
          <p:cNvPr id="16" name="Dikdörtgen: Köşeleri Yuvarlatılmış 15">
            <a:extLst xmlns:a="http://schemas.openxmlformats.org/drawingml/2006/main">
              <a:ext uri="{FF2B5EF4-FFF2-40B4-BE49-F238E27FC236}">
                <a16:creationId xmlns:a16="http://schemas.microsoft.com/office/drawing/2014/main" id="{6905F84D-164F-4EE6-935D-54D62FB82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3933825"/>
            <a:ext cx="22669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Dikdörtgen 16">
            <a:extLst xmlns:a="http://schemas.openxmlformats.org/drawingml/2006/main">
              <a:ext uri="{FF2B5EF4-FFF2-40B4-BE49-F238E27FC236}">
                <a16:creationId xmlns:a16="http://schemas.microsoft.com/office/drawing/2014/main" id="{48DDC07C-95CB-41B2-8536-3DE715225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010025"/>
            <a:ext cx="198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If the difference is large, the model may have memorized local patterns…</a:t>
            </a:r>
          </a:p>
        </p:txBody>
      </p:sp>
      <p:sp>
        <p:nvSpPr>
          <p:cNvPr id="18" name="Dikdörtgen: Köşeleri Yuvarlatılmış 17">
            <a:extLst xmlns:a="http://schemas.openxmlformats.org/drawingml/2006/main">
              <a:ext uri="{FF2B5EF4-FFF2-40B4-BE49-F238E27FC236}">
                <a16:creationId xmlns:a16="http://schemas.microsoft.com/office/drawing/2014/main" id="{325D4951-8EF7-402F-BD3A-7722E65E3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75" y="4572000"/>
            <a:ext cx="19240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ABD71ECD-770A-4B74-A3AA-E4C6CD919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4648200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7411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If the area of ​​application is limited to the current geography…</a:t>
            </a:r>
          </a:p>
        </p:txBody>
      </p:sp>
      <p:sp>
        <p:nvSpPr>
          <p:cNvPr id="20" name="Dikdörtgen 19">
            <a:extLst xmlns:a="http://schemas.openxmlformats.org/drawingml/2006/main">
              <a:ext uri="{FF2B5EF4-FFF2-40B4-BE49-F238E27FC236}">
                <a16:creationId xmlns:a16="http://schemas.microsoft.com/office/drawing/2014/main" id="{C5237015-7DBB-4AF9-A218-04A646C16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52578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genelden uygulamaya</a:t>
            </a:r>
          </a:p>
        </p:txBody>
      </p:sp>
      <p:sp>
        <p:nvSpPr>
          <p:cNvPr id="21" name="Dikdörtgen 20">
            <a:extLst xmlns:a="http://schemas.openxmlformats.org/drawingml/2006/main">
              <a:ext uri="{FF2B5EF4-FFF2-40B4-BE49-F238E27FC236}">
                <a16:creationId xmlns:a16="http://schemas.microsoft.com/office/drawing/2014/main" id="{288DA576-263B-4063-969B-87C2AA1EF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https://doi.org/10.1111/ecog.02881</a:t>
            </a:r>
          </a:p>
        </p:txBody>
      </p:sp>
    </p:spTree>
    <p:extLst>
      <p:ext uri="{BB962C8B-B14F-4D97-AF65-F5344CB8AC3E}">
        <p14:creationId xmlns:p14="http://schemas.microsoft.com/office/powerpoint/2010/main" val="79520233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Dikdörtgen 19">
            <a:extLst xmlns:a="http://schemas.openxmlformats.org/drawingml/2006/main">
              <a:ext uri="{FF2B5EF4-FFF2-40B4-BE49-F238E27FC236}">
                <a16:creationId xmlns:a16="http://schemas.microsoft.com/office/drawing/2014/main" id="{7EF3A231-835D-4515-A15E-4CAADB8FE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B0056A53-9FED-4110-81DB-30669FD1C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Uncertainty and threshold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5EFEBECB-05FA-464A-AE81-536CC31DA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VALIDATION, INTERPRETATION, AND REPORTING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E3966783-EABA-4C0D-9B74-8C2757051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10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E9285781-D682-4602-A61F-618E033FE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744A54D2-A94D-4AC0-B8D6-F63507FD6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BC4381FF-0313-4A3C-85BC-5D08007A8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Prediction probability is presented alongside the decision threshold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542006A6-8124-4A72-960D-863388ECF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6E04E27D-34AA-4C8E-9179-916979F3B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default 0.50 threshold is not suitable for every decision problem.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 more sensitive threshold may be chosen if the cost of false negatives is high.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Uncertain predictions can be flagged for additional field verification.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Probability calibration should be examined using geographic test data.</a:t>
            </a:r>
          </a:p>
        </p:txBody>
      </p:sp>
      <p:sp>
        <p:nvSpPr>
          <p:cNvPr id="10" name="Dikdörtgen: Köşeleri Yuvarlatılmış 9">
            <a:extLst xmlns:a="http://schemas.openxmlformats.org/drawingml/2006/main">
              <a:ext uri="{FF2B5EF4-FFF2-40B4-BE49-F238E27FC236}">
                <a16:creationId xmlns:a16="http://schemas.microsoft.com/office/drawing/2014/main" id="{87948DF4-2F79-4F81-BA9B-0100757E4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Dikdörtgen 10">
            <a:extLst xmlns:a="http://schemas.openxmlformats.org/drawingml/2006/main">
              <a:ext uri="{FF2B5EF4-FFF2-40B4-BE49-F238E27FC236}">
                <a16:creationId xmlns:a16="http://schemas.microsoft.com/office/drawing/2014/main" id="{9970CF24-AF89-47B5-B860-D6244B9AD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EXPLANATION SCHEME</a:t>
            </a:r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7F0531C9-C0BA-492E-9A54-58F88B875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3F7"/>
          </a:solidFill>
          <a:ln xmlns:a="http://schemas.openxmlformats.org/drawingml/2006/main" w="9525">
            <a:solidFill>
              <a:srgbClr val="B7C6CC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BDF82ECD-A79C-4FD3-8E08-653ACB5C1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389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default 0.50 threshold is not suitable for every decision problem…</a:t>
            </a:r>
          </a:p>
        </p:txBody>
      </p:sp>
      <p:sp>
        <p:nvSpPr>
          <p:cNvPr id="14" name="Oval 13">
            <a:extLst xmlns:a="http://schemas.openxmlformats.org/drawingml/2006/main">
              <a:ext uri="{FF2B5EF4-FFF2-40B4-BE49-F238E27FC236}">
                <a16:creationId xmlns:a16="http://schemas.microsoft.com/office/drawing/2014/main" id="{C1ADCFA9-A5ED-426C-B85E-EFE243D3E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64807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B7C6CC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Dikdörtgen 14">
            <a:extLst xmlns:a="http://schemas.openxmlformats.org/drawingml/2006/main">
              <a:ext uri="{FF2B5EF4-FFF2-40B4-BE49-F238E27FC236}">
                <a16:creationId xmlns:a16="http://schemas.microsoft.com/office/drawing/2014/main" id="{D50A92F4-FD81-4BD7-ACA7-D96D5B631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409575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5238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 more sensitive threshold may be chosen if the cost of false negatives is high…</a:t>
            </a:r>
          </a:p>
        </p:txBody>
      </p:sp>
      <p:sp>
        <p:nvSpPr>
          <p:cNvPr id="16" name="Oval 15">
            <a:extLst xmlns:a="http://schemas.openxmlformats.org/drawingml/2006/main">
              <a:ext uri="{FF2B5EF4-FFF2-40B4-BE49-F238E27FC236}">
                <a16:creationId xmlns:a16="http://schemas.microsoft.com/office/drawing/2014/main" id="{BFF01DB7-84BC-4427-BA3E-DAF4A1D32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Dikdörtgen 16">
            <a:extLst xmlns:a="http://schemas.openxmlformats.org/drawingml/2006/main">
              <a:ext uri="{FF2B5EF4-FFF2-40B4-BE49-F238E27FC236}">
                <a16:creationId xmlns:a16="http://schemas.microsoft.com/office/drawing/2014/main" id="{21A2DD38-7A52-4A0F-A240-78F62AA2F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7696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Uncertain predictions can be flagged for additional field verification…</a:t>
            </a:r>
          </a:p>
        </p:txBody>
      </p:sp>
      <p:sp>
        <p:nvSpPr>
          <p:cNvPr id="18" name="Dikdörtgen 17">
            <a:extLst xmlns:a="http://schemas.openxmlformats.org/drawingml/2006/main">
              <a:ext uri="{FF2B5EF4-FFF2-40B4-BE49-F238E27FC236}">
                <a16:creationId xmlns:a16="http://schemas.microsoft.com/office/drawing/2014/main" id="{9965FBB6-F39C-4408-BCF4-9E306B78F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905375"/>
            <a:ext cx="2590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546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Probability calibration should be examined using geographic test data…</a:t>
            </a:r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D4599D78-0799-4B0B-A718-2D4E3A483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41107127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Dikdörtgen 23">
            <a:extLst xmlns:a="http://schemas.openxmlformats.org/drawingml/2006/main">
              <a:ext uri="{FF2B5EF4-FFF2-40B4-BE49-F238E27FC236}">
                <a16:creationId xmlns:a16="http://schemas.microsoft.com/office/drawing/2014/main" id="{DC6AE7AE-5ED8-489D-B14B-14531E1F3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37A610B8-5421-4055-9360-5BD14616F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Supervised model report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7B943D36-3C1D-4655-A8B0-C50653FFA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VALIDATION, INTERPRETATION, AND REPORTING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8E9A04B2-F712-4979-BEC9-FE795A0EA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10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1147B330-A78A-418A-95F2-F669091FC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AD7D7862-73B9-4A1D-B926-18382BCD3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8B10CA70-1C3C-4680-A5E9-64460D2B7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The reproducible report presents data, the model, validation, and limitations together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237E8501-3514-4898-94C2-370B45074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01015133-9DBB-42AF-8209-6A4F235AF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Data period, spatial extent, and target definition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Feature engineering and preprocessing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 and hyperparameters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Spatial partitioning strategy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Metrics, error map, and class-based results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Usage limitations and update plan</a:t>
            </a:r>
          </a:p>
        </p:txBody>
      </p:sp>
      <p:sp>
        <p:nvSpPr>
          <p:cNvPr id="10" name="Dikdörtgen: Köşeleri Yuvarlatılmış 9">
            <a:extLst xmlns:a="http://schemas.openxmlformats.org/drawingml/2006/main">
              <a:ext uri="{FF2B5EF4-FFF2-40B4-BE49-F238E27FC236}">
                <a16:creationId xmlns:a16="http://schemas.microsoft.com/office/drawing/2014/main" id="{CDD2E6AB-E1FE-4FC7-89F3-2DD7F9B2A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Dikdörtgen 10">
            <a:extLst xmlns:a="http://schemas.openxmlformats.org/drawingml/2006/main">
              <a:ext uri="{FF2B5EF4-FFF2-40B4-BE49-F238E27FC236}">
                <a16:creationId xmlns:a16="http://schemas.microsoft.com/office/drawing/2014/main" id="{56EF51B5-2B9A-4D3A-9011-4EEC6BBEE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EXPLANATION SCHEME</a:t>
            </a:r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B2403BD6-5C45-4467-8C8A-0209BAA7C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695575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F4B40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D1C8B25B-F2FB-4721-AE29-4B1012E3B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9622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5103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14" name="Dikdörtgen 13">
            <a:extLst xmlns:a="http://schemas.openxmlformats.org/drawingml/2006/main">
              <a:ext uri="{FF2B5EF4-FFF2-40B4-BE49-F238E27FC236}">
                <a16:creationId xmlns:a16="http://schemas.microsoft.com/office/drawing/2014/main" id="{456005AC-02E3-4D24-B2CF-16F31AA3B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5" name="Dikdörtgen: Köşeleri Yuvarlatılmış 14">
            <a:extLst xmlns:a="http://schemas.openxmlformats.org/drawingml/2006/main">
              <a:ext uri="{FF2B5EF4-FFF2-40B4-BE49-F238E27FC236}">
                <a16:creationId xmlns:a16="http://schemas.microsoft.com/office/drawing/2014/main" id="{EAD47189-1457-4EBA-A032-E46279D11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Dikdörtgen 15">
            <a:extLst xmlns:a="http://schemas.openxmlformats.org/drawingml/2006/main">
              <a:ext uri="{FF2B5EF4-FFF2-40B4-BE49-F238E27FC236}">
                <a16:creationId xmlns:a16="http://schemas.microsoft.com/office/drawing/2014/main" id="{912CBBCD-5256-4415-B1A5-A15AAD64D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436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Data period, spatial extent, and target definition</a:t>
            </a:r>
          </a:p>
        </p:txBody>
      </p:sp>
      <p:sp>
        <p:nvSpPr>
          <p:cNvPr id="17" name="Dikdörtgen 16">
            <a:extLst xmlns:a="http://schemas.openxmlformats.org/drawingml/2006/main">
              <a:ext uri="{FF2B5EF4-FFF2-40B4-BE49-F238E27FC236}">
                <a16:creationId xmlns:a16="http://schemas.microsoft.com/office/drawing/2014/main" id="{E4770A66-6D7F-4433-9ADE-BB19A7958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8" name="Dikdörtgen: Köşeleri Yuvarlatılmış 17">
            <a:extLst xmlns:a="http://schemas.openxmlformats.org/drawingml/2006/main">
              <a:ext uri="{FF2B5EF4-FFF2-40B4-BE49-F238E27FC236}">
                <a16:creationId xmlns:a16="http://schemas.microsoft.com/office/drawing/2014/main" id="{29CF39A8-E399-4552-99E3-F23D86E70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04079854-596A-4F6E-868A-BBEEE9954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436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Feature engineering and preprocessing</a:t>
            </a:r>
          </a:p>
        </p:txBody>
      </p:sp>
      <p:sp>
        <p:nvSpPr>
          <p:cNvPr id="20" name="Dikdörtgen 19">
            <a:extLst xmlns:a="http://schemas.openxmlformats.org/drawingml/2006/main">
              <a:ext uri="{FF2B5EF4-FFF2-40B4-BE49-F238E27FC236}">
                <a16:creationId xmlns:a16="http://schemas.microsoft.com/office/drawing/2014/main" id="{5544007E-8700-4B44-9280-77EE4C072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27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1" name="Dikdörtgen: Köşeleri Yuvarlatılmış 20">
            <a:extLst xmlns:a="http://schemas.openxmlformats.org/drawingml/2006/main">
              <a:ext uri="{FF2B5EF4-FFF2-40B4-BE49-F238E27FC236}">
                <a16:creationId xmlns:a16="http://schemas.microsoft.com/office/drawing/2014/main" id="{3BECCAED-0BCD-4A15-A890-8F41F9F29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Dikdörtgen 21">
            <a:extLst xmlns:a="http://schemas.openxmlformats.org/drawingml/2006/main">
              <a:ext uri="{FF2B5EF4-FFF2-40B4-BE49-F238E27FC236}">
                <a16:creationId xmlns:a16="http://schemas.microsoft.com/office/drawing/2014/main" id="{2E103FA2-43B2-4EDA-8CEA-C140A054E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 and hyperparameters</a:t>
            </a:r>
          </a:p>
        </p:txBody>
      </p:sp>
      <p:sp>
        <p:nvSpPr>
          <p:cNvPr id="23" name="Dikdörtgen 22">
            <a:extLst xmlns:a="http://schemas.openxmlformats.org/drawingml/2006/main">
              <a:ext uri="{FF2B5EF4-FFF2-40B4-BE49-F238E27FC236}">
                <a16:creationId xmlns:a16="http://schemas.microsoft.com/office/drawing/2014/main" id="{0D57E756-F556-43C0-B2DB-206F79CA1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61798634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7A966296-4DC3-4220-B616-8B38A312D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7B28900E-714E-4337-A681-F99841F43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095375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GUIDED EXERCISE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B1599BB8-8BC3-4C0E-8889-509F6FB19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906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Spatial supervised learning lab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0C604EB2-E421-4464-B2CF-84B20EA58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95625"/>
            <a:ext cx="9810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Model the demand for a public service or a risk score using Forest-based Regression/Classification.</a:t>
            </a:r>
          </a:p>
        </p:txBody>
      </p:sp>
    </p:spTree>
    <p:extLst>
      <p:ext uri="{BB962C8B-B14F-4D97-AF65-F5344CB8AC3E}">
        <p14:creationId xmlns:p14="http://schemas.microsoft.com/office/powerpoint/2010/main" val="20648483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8810DE26-77F2-4DBB-AB94-EE99F8C74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BB2F6FA7-26A2-466E-8A2B-6013E464A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 scenario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8F97D753-2CEA-47B4-9A22-163751378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EXERCISE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1A26A1D4-9E2B-4BE0-9506-3D68EB0BC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10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5AEEC03E-52AA-4F85-82F1-0EB7CF221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FC4C6A50-328B-4C6C-830A-EA0399535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E72FE492-E59B-4249-A27C-9B0E93A9E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524000"/>
            <a:ext cx="10287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Model the demand for a public service or a risk score using Forest-based Regression/Classification.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CEB57875-FCFF-4CFE-A956-532E6EB54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857500"/>
            <a:ext cx="95250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Specify the study area and unit of analysis.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Define the decision-maker and the expected output.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Establish a consistent chain between data, method, and validation.</a:t>
            </a:r>
          </a:p>
        </p:txBody>
      </p:sp>
    </p:spTree>
    <p:extLst>
      <p:ext uri="{BB962C8B-B14F-4D97-AF65-F5344CB8AC3E}">
        <p14:creationId xmlns:p14="http://schemas.microsoft.com/office/powerpoint/2010/main" val="67687603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5FCC27DE-89F5-44C8-AAFD-4A53BBA5A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79C8EF44-0E5A-4047-8482-A72543382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Laboratory procedure steps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B63A0FE6-425C-4D2D-B1A2-38A7DCFFF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EXERCISE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00F0F7EE-B974-44A3-BAF1-63F1D4AA3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10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BA08636F-F5D4-4912-924B-0207B8357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5952F33D-63AA-405A-AE53-C9936BE65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BC964D14-D94A-49A8-9811-4F60B94A2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381125"/>
            <a:ext cx="1028700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Check the target and explanatory fields; remove any fields that could cause target leakage.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Add a distance feature and at least two explanatory rasters.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Build the base model in "Train only" mode and examine variable importance.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Conduct a second evaluation by holding out a geographic region for testing.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Present prediction, error, and uncertainty maps within the same layout.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AAABA8B7-A023-4FCB-A0B9-2A26FD65D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90550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B83B3B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B83B3B"/>
                </a:solidFill>
                <a:latin typeface="Aptos"/>
                <a:ea typeface="Aptos"/>
                <a:cs typeface="Aptos"/>
              </a:rPr>
              <a:t>Screenshots or evidence from the geoprocessing history must be saved for each step.</a:t>
            </a:r>
          </a:p>
        </p:txBody>
      </p:sp>
    </p:spTree>
    <p:extLst>
      <p:ext uri="{BB962C8B-B14F-4D97-AF65-F5344CB8AC3E}">
        <p14:creationId xmlns:p14="http://schemas.microsoft.com/office/powerpoint/2010/main" val="153749503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4692684B-E63D-4B41-A734-91E4CF31B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86CF57FE-0EE3-44DB-82B7-0B1A56927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Laboratory quality control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E81307A7-2196-4546-96D2-9C55C7F10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EXERCISE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34FEE572-B067-4ACE-BDD1-B6817A0CD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10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FBDDD2D7-9478-4C88-900D-555DC04F8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BAFE1432-9931-4636-9E86-7571BC024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59428B99-DDA3-4FD7-B4B4-C124F6E78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381125"/>
            <a:ext cx="10287000" cy="409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the date, coordinate system, and resolution of the input data been recorded?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training and test data geographically or temporally independent?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the tool parameters and random seed been recorded?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Has the result been verified using quantitative metrics and a map?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limitations and usage constraints been explained?</a:t>
            </a:r>
          </a:p>
        </p:txBody>
      </p:sp>
    </p:spTree>
    <p:extLst>
      <p:ext uri="{BB962C8B-B14F-4D97-AF65-F5344CB8AC3E}">
        <p14:creationId xmlns:p14="http://schemas.microsoft.com/office/powerpoint/2010/main" val="246547962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4860DE23-E717-47F5-828F-020ABD7D4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E8718040-7BCB-42C8-9DD9-9313C824E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 submission package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6144CB35-2EC0-4F95-AE7C-BE287A127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EXERCISE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04896836-47A5-4B99-8F59-D09791F3D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10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FED54D21-7045-4C4F-8038-B8D71217B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95F2C4EF-C4C8-414F-8643-F295CCF16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FBECFCD7-CD28-4CFC-B7A2-C2F010E49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428750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Tool parameters, performance table, variable importance, and spatial error map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EBAFBDF6-FA04-4BDF-B3F9-EA711E62A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09875"/>
            <a:ext cx="9525000" cy="2762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Map or model output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Description of data and methods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Validation evidence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Interpretation of errors or uncertainty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References and brief usage constraints</a:t>
            </a:r>
          </a:p>
        </p:txBody>
      </p:sp>
    </p:spTree>
    <p:extLst>
      <p:ext uri="{BB962C8B-B14F-4D97-AF65-F5344CB8AC3E}">
        <p14:creationId xmlns:p14="http://schemas.microsoft.com/office/powerpoint/2010/main" val="1496184855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Dikdörtgen 19">
            <a:extLst xmlns:a="http://schemas.openxmlformats.org/drawingml/2006/main">
              <a:ext uri="{FF2B5EF4-FFF2-40B4-BE49-F238E27FC236}">
                <a16:creationId xmlns:a16="http://schemas.microsoft.com/office/drawing/2014/main" id="{ACD31A6D-A57D-43E8-95CE-8E0A02EA5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7E047E35-15D2-463C-B6DE-B16683C0D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End-of-lesson check 1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95BF0DC9-498D-46C7-9BA0-DD6916274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ASSESSMENT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B3241CC2-C2B1-40A3-A8DD-87C7927BA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10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FBB38299-E674-4532-A4BE-3DE5EA884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9E576680-6A18-4A6C-A1F4-1929AD950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FA908BA7-8EBC-4A46-9538-584182925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What information does the next tree in a Gradient Boosting model focus on?</a:t>
            </a:r>
          </a:p>
        </p:txBody>
      </p:sp>
      <p:sp>
        <p:nvSpPr>
          <p:cNvPr id="8" name="Dikdörtgen: Köşeleri Yuvarlatılmış 7">
            <a:extLst xmlns:a="http://schemas.openxmlformats.org/drawingml/2006/main">
              <a:ext uri="{FF2B5EF4-FFF2-40B4-BE49-F238E27FC236}">
                <a16:creationId xmlns:a16="http://schemas.microsoft.com/office/drawing/2014/main" id="{FED88C5B-B0CD-4053-924D-7FE91345A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F05653C4-06AD-4504-9A10-ACE2E6919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955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0" name="Dikdörtgen 9">
            <a:extLst xmlns:a="http://schemas.openxmlformats.org/drawingml/2006/main">
              <a:ext uri="{FF2B5EF4-FFF2-40B4-BE49-F238E27FC236}">
                <a16:creationId xmlns:a16="http://schemas.microsoft.com/office/drawing/2014/main" id="{FE27EFEF-FE66-466E-8827-99A31386F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2764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Coordinate system</a:t>
            </a:r>
          </a:p>
        </p:txBody>
      </p:sp>
      <p:sp>
        <p:nvSpPr>
          <p:cNvPr id="11" name="Dikdörtgen: Köşeleri Yuvarlatılmış 10">
            <a:extLst xmlns:a="http://schemas.openxmlformats.org/drawingml/2006/main">
              <a:ext uri="{FF2B5EF4-FFF2-40B4-BE49-F238E27FC236}">
                <a16:creationId xmlns:a16="http://schemas.microsoft.com/office/drawing/2014/main" id="{DCDD497E-543C-435A-AF08-4DA111433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337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Dikdörtgen 11">
            <a:extLst xmlns:a="http://schemas.openxmlformats.org/drawingml/2006/main">
              <a:ext uri="{FF2B5EF4-FFF2-40B4-BE49-F238E27FC236}">
                <a16:creationId xmlns:a16="http://schemas.microsoft.com/office/drawing/2014/main" id="{F9FEC714-0EA0-4AA4-975D-F2B7C09BA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384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ADAD9AE0-6D52-4296-9DAF-62DE0FAEC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0194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errors of the previous model</a:t>
            </a:r>
          </a:p>
        </p:txBody>
      </p:sp>
      <p:sp>
        <p:nvSpPr>
          <p:cNvPr id="14" name="Dikdörtgen: Köşeleri Yuvarlatılmış 13">
            <a:extLst xmlns:a="http://schemas.openxmlformats.org/drawingml/2006/main">
              <a:ext uri="{FF2B5EF4-FFF2-40B4-BE49-F238E27FC236}">
                <a16:creationId xmlns:a16="http://schemas.microsoft.com/office/drawing/2014/main" id="{8DD97946-FDB5-4100-ACD3-A6627E67B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Dikdörtgen 14">
            <a:extLst xmlns:a="http://schemas.openxmlformats.org/drawingml/2006/main">
              <a:ext uri="{FF2B5EF4-FFF2-40B4-BE49-F238E27FC236}">
                <a16:creationId xmlns:a16="http://schemas.microsoft.com/office/drawing/2014/main" id="{1B82F757-CA32-4F13-987C-C952F2F97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814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6" name="Dikdörtgen 15">
            <a:extLst xmlns:a="http://schemas.openxmlformats.org/drawingml/2006/main">
              <a:ext uri="{FF2B5EF4-FFF2-40B4-BE49-F238E27FC236}">
                <a16:creationId xmlns:a16="http://schemas.microsoft.com/office/drawing/2014/main" id="{54B41BA4-C3EB-48C7-8BB2-79808234E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7623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Only the majority class</a:t>
            </a:r>
          </a:p>
        </p:txBody>
      </p:sp>
      <p:sp>
        <p:nvSpPr>
          <p:cNvPr id="17" name="Dikdörtgen: Köşeleri Yuvarlatılmış 16">
            <a:extLst xmlns:a="http://schemas.openxmlformats.org/drawingml/2006/main">
              <a:ext uri="{FF2B5EF4-FFF2-40B4-BE49-F238E27FC236}">
                <a16:creationId xmlns:a16="http://schemas.microsoft.com/office/drawing/2014/main" id="{C52457B3-E675-4517-AB1F-B77340CAA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196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Dikdörtgen 17">
            <a:extLst xmlns:a="http://schemas.openxmlformats.org/drawingml/2006/main">
              <a:ext uri="{FF2B5EF4-FFF2-40B4-BE49-F238E27FC236}">
                <a16:creationId xmlns:a16="http://schemas.microsoft.com/office/drawing/2014/main" id="{FAC5291D-09C0-49B1-A860-B729142C0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243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C444152B-99A9-4D00-B49B-61053E8F5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5053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Map colors</a:t>
            </a:r>
          </a:p>
        </p:txBody>
      </p:sp>
    </p:spTree>
    <p:extLst>
      <p:ext uri="{BB962C8B-B14F-4D97-AF65-F5344CB8AC3E}">
        <p14:creationId xmlns:p14="http://schemas.microsoft.com/office/powerpoint/2010/main" val="504636306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Dikdörtgen 19">
            <a:extLst xmlns:a="http://schemas.openxmlformats.org/drawingml/2006/main">
              <a:ext uri="{FF2B5EF4-FFF2-40B4-BE49-F238E27FC236}">
                <a16:creationId xmlns:a16="http://schemas.microsoft.com/office/drawing/2014/main" id="{714C007D-3E95-4073-8C9D-7B8C98C59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207F413D-D00C-4C8B-B499-F4746A264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End-of-lesson check 2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051FEDF8-0B2D-4A44-A808-68233F7D7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ASSESSMENT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F85F2303-F022-45A1-86E8-9DCB4D9A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10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650F1806-5F48-4526-97D0-48068AFDB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83200707-716B-4258-BE8B-E47312CBF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37B979BA-CB8C-403E-B92A-2DE8A9D86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Which is the correct interpretation of variable importance?</a:t>
            </a:r>
          </a:p>
        </p:txBody>
      </p:sp>
      <p:sp>
        <p:nvSpPr>
          <p:cNvPr id="8" name="Dikdörtgen: Köşeleri Yuvarlatılmış 7">
            <a:extLst xmlns:a="http://schemas.openxmlformats.org/drawingml/2006/main">
              <a:ext uri="{FF2B5EF4-FFF2-40B4-BE49-F238E27FC236}">
                <a16:creationId xmlns:a16="http://schemas.microsoft.com/office/drawing/2014/main" id="{F8285CBD-8832-4AF9-A8CE-8063F035B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5401F4FB-8C4E-40E4-94CF-69EBE4CCD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955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0" name="Dikdörtgen 9">
            <a:extLst xmlns:a="http://schemas.openxmlformats.org/drawingml/2006/main">
              <a:ext uri="{FF2B5EF4-FFF2-40B4-BE49-F238E27FC236}">
                <a16:creationId xmlns:a16="http://schemas.microsoft.com/office/drawing/2014/main" id="{0B0BC82E-1235-4E23-8994-E256014BD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2764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It proves a causal effect</a:t>
            </a:r>
          </a:p>
        </p:txBody>
      </p:sp>
      <p:sp>
        <p:nvSpPr>
          <p:cNvPr id="11" name="Dikdörtgen: Köşeleri Yuvarlatılmış 10">
            <a:extLst xmlns:a="http://schemas.openxmlformats.org/drawingml/2006/main">
              <a:ext uri="{FF2B5EF4-FFF2-40B4-BE49-F238E27FC236}">
                <a16:creationId xmlns:a16="http://schemas.microsoft.com/office/drawing/2014/main" id="{5FE2D121-1B9C-45C9-A4D2-80D144242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337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Dikdörtgen 11">
            <a:extLst xmlns:a="http://schemas.openxmlformats.org/drawingml/2006/main">
              <a:ext uri="{FF2B5EF4-FFF2-40B4-BE49-F238E27FC236}">
                <a16:creationId xmlns:a16="http://schemas.microsoft.com/office/drawing/2014/main" id="{3C7CCF94-C301-4638-A6C6-E7491BA79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384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060B2C5A-46BE-4DE6-A7DE-82EE76DF7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0194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It shows the variable's contribution to model splits</a:t>
            </a:r>
          </a:p>
        </p:txBody>
      </p:sp>
      <p:sp>
        <p:nvSpPr>
          <p:cNvPr id="14" name="Dikdörtgen: Köşeleri Yuvarlatılmış 13">
            <a:extLst xmlns:a="http://schemas.openxmlformats.org/drawingml/2006/main">
              <a:ext uri="{FF2B5EF4-FFF2-40B4-BE49-F238E27FC236}">
                <a16:creationId xmlns:a16="http://schemas.microsoft.com/office/drawing/2014/main" id="{0888F2D2-F814-4516-BEA6-55BC8043E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Dikdörtgen 14">
            <a:extLst xmlns:a="http://schemas.openxmlformats.org/drawingml/2006/main">
              <a:ext uri="{FF2B5EF4-FFF2-40B4-BE49-F238E27FC236}">
                <a16:creationId xmlns:a16="http://schemas.microsoft.com/office/drawing/2014/main" id="{B8AAF33D-9C55-4AD8-BC6A-249222CB2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814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6" name="Dikdörtgen 15">
            <a:extLst xmlns:a="http://schemas.openxmlformats.org/drawingml/2006/main">
              <a:ext uri="{FF2B5EF4-FFF2-40B4-BE49-F238E27FC236}">
                <a16:creationId xmlns:a16="http://schemas.microsoft.com/office/drawing/2014/main" id="{183FEB33-0A79-414C-9D00-424810590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7623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It guarantees the same relationship in every region</a:t>
            </a:r>
          </a:p>
        </p:txBody>
      </p:sp>
      <p:sp>
        <p:nvSpPr>
          <p:cNvPr id="17" name="Dikdörtgen: Köşeleri Yuvarlatılmış 16">
            <a:extLst xmlns:a="http://schemas.openxmlformats.org/drawingml/2006/main">
              <a:ext uri="{FF2B5EF4-FFF2-40B4-BE49-F238E27FC236}">
                <a16:creationId xmlns:a16="http://schemas.microsoft.com/office/drawing/2014/main" id="{D7AF7ED7-79C8-4224-B18E-5AE788F50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196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Dikdörtgen 17">
            <a:extLst xmlns:a="http://schemas.openxmlformats.org/drawingml/2006/main">
              <a:ext uri="{FF2B5EF4-FFF2-40B4-BE49-F238E27FC236}">
                <a16:creationId xmlns:a16="http://schemas.microsoft.com/office/drawing/2014/main" id="{3976FE61-243E-47FB-BF38-4A02E219E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243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41C54006-08F0-43FB-942D-0622FED57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5053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It eliminates measurement error</a:t>
            </a:r>
          </a:p>
        </p:txBody>
      </p:sp>
    </p:spTree>
    <p:extLst>
      <p:ext uri="{BB962C8B-B14F-4D97-AF65-F5344CB8AC3E}">
        <p14:creationId xmlns:p14="http://schemas.microsoft.com/office/powerpoint/2010/main" val="1805137240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Dikdörtgen 19">
            <a:extLst xmlns:a="http://schemas.openxmlformats.org/drawingml/2006/main">
              <a:ext uri="{FF2B5EF4-FFF2-40B4-BE49-F238E27FC236}">
                <a16:creationId xmlns:a16="http://schemas.microsoft.com/office/drawing/2014/main" id="{BEDD403C-3A4B-4109-98A5-0C24081F4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4484421F-89D3-4267-B948-D4623EEDB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End-of-lesson check 3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C9563A92-7FE6-43F4-9EFB-A0AF028B5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ASSESSMENT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FF1878D6-F403-4357-AA6B-52B7D4B94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10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73899718-146A-4AA3-9713-DC79D926C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24A9B9B7-0552-4C11-B120-52B35B804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72682E7D-CD62-4006-AFF3-E9104932E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Which is more suitable for measuring performance in a new geography?</a:t>
            </a:r>
          </a:p>
        </p:txBody>
      </p:sp>
      <p:sp>
        <p:nvSpPr>
          <p:cNvPr id="8" name="Dikdörtgen: Köşeleri Yuvarlatılmış 7">
            <a:extLst xmlns:a="http://schemas.openxmlformats.org/drawingml/2006/main">
              <a:ext uri="{FF2B5EF4-FFF2-40B4-BE49-F238E27FC236}">
                <a16:creationId xmlns:a16="http://schemas.microsoft.com/office/drawing/2014/main" id="{D9A65C23-5355-4CFF-BC2E-330EFEC8E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77700637-4157-4EBA-9A7A-84C6C88D5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955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0" name="Dikdörtgen 9">
            <a:extLst xmlns:a="http://schemas.openxmlformats.org/drawingml/2006/main">
              <a:ext uri="{FF2B5EF4-FFF2-40B4-BE49-F238E27FC236}">
                <a16:creationId xmlns:a16="http://schemas.microsoft.com/office/drawing/2014/main" id="{62BFEDD9-B009-4EC5-A4D1-B8E30BDCB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2764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Training accuracy</a:t>
            </a:r>
          </a:p>
        </p:txBody>
      </p:sp>
      <p:sp>
        <p:nvSpPr>
          <p:cNvPr id="11" name="Dikdörtgen: Köşeleri Yuvarlatılmış 10">
            <a:extLst xmlns:a="http://schemas.openxmlformats.org/drawingml/2006/main">
              <a:ext uri="{FF2B5EF4-FFF2-40B4-BE49-F238E27FC236}">
                <a16:creationId xmlns:a16="http://schemas.microsoft.com/office/drawing/2014/main" id="{4E6679B2-3E91-47B2-A291-22476D69A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337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Dikdörtgen 11">
            <a:extLst xmlns:a="http://schemas.openxmlformats.org/drawingml/2006/main">
              <a:ext uri="{FF2B5EF4-FFF2-40B4-BE49-F238E27FC236}">
                <a16:creationId xmlns:a16="http://schemas.microsoft.com/office/drawing/2014/main" id="{5DA65C9F-1486-4468-800A-E5D213729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384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792D38BF-ADE2-4C7A-A6FE-CAB6988D6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0194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Random 10% holdout</a:t>
            </a:r>
          </a:p>
        </p:txBody>
      </p:sp>
      <p:sp>
        <p:nvSpPr>
          <p:cNvPr id="14" name="Dikdörtgen: Köşeleri Yuvarlatılmış 13">
            <a:extLst xmlns:a="http://schemas.openxmlformats.org/drawingml/2006/main">
              <a:ext uri="{FF2B5EF4-FFF2-40B4-BE49-F238E27FC236}">
                <a16:creationId xmlns:a16="http://schemas.microsoft.com/office/drawing/2014/main" id="{D245A956-B833-49CD-8C31-89A8515A3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Dikdörtgen 14">
            <a:extLst xmlns:a="http://schemas.openxmlformats.org/drawingml/2006/main">
              <a:ext uri="{FF2B5EF4-FFF2-40B4-BE49-F238E27FC236}">
                <a16:creationId xmlns:a16="http://schemas.microsoft.com/office/drawing/2014/main" id="{A910E696-DA32-4D0C-9499-EB10DCA68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814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6" name="Dikdörtgen 15">
            <a:extLst xmlns:a="http://schemas.openxmlformats.org/drawingml/2006/main">
              <a:ext uri="{FF2B5EF4-FFF2-40B4-BE49-F238E27FC236}">
                <a16:creationId xmlns:a16="http://schemas.microsoft.com/office/drawing/2014/main" id="{1D27417B-3F13-4AF0-9373-6A002BAF2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7623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Geographic region holdout</a:t>
            </a:r>
          </a:p>
        </p:txBody>
      </p:sp>
      <p:sp>
        <p:nvSpPr>
          <p:cNvPr id="17" name="Dikdörtgen: Köşeleri Yuvarlatılmış 16">
            <a:extLst xmlns:a="http://schemas.openxmlformats.org/drawingml/2006/main">
              <a:ext uri="{FF2B5EF4-FFF2-40B4-BE49-F238E27FC236}">
                <a16:creationId xmlns:a16="http://schemas.microsoft.com/office/drawing/2014/main" id="{7E739395-7F01-45D2-93BB-E35F996FA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196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Dikdörtgen 17">
            <a:extLst xmlns:a="http://schemas.openxmlformats.org/drawingml/2006/main">
              <a:ext uri="{FF2B5EF4-FFF2-40B4-BE49-F238E27FC236}">
                <a16:creationId xmlns:a16="http://schemas.microsoft.com/office/drawing/2014/main" id="{74C23897-1291-4A89-988A-ADF924400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243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B68844A5-2658-43B5-9C10-D911EF1ED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5053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Additional color classes</a:t>
            </a:r>
          </a:p>
        </p:txBody>
      </p:sp>
    </p:spTree>
    <p:extLst>
      <p:ext uri="{BB962C8B-B14F-4D97-AF65-F5344CB8AC3E}">
        <p14:creationId xmlns:p14="http://schemas.microsoft.com/office/powerpoint/2010/main" val="25635019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CC56B34F-EB8A-4376-A14D-8D35F90C5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2D51DFD9-E0D7-4C02-9686-239649A98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666750"/>
            <a:ext cx="285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718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10 SUMMARY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3D5C6276-9498-4CA6-8D4F-92ED4540F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143000"/>
            <a:ext cx="10287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Supervised Spatial machine learning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656D1502-7176-4CF2-A736-801146D29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81250"/>
            <a:ext cx="685800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Supervised learning problem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Spatial features and training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workflow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Validation, interpretation, and reporting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BFF2088B-2CC9-4225-919D-BD81C087E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4765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Ana ilke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B6717C72-F642-42CB-9D4D-7D5687EC9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000375"/>
            <a:ext cx="2762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5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Geographic data structure, validation scheme, and usage context precede model selection.</a:t>
            </a:r>
          </a:p>
        </p:txBody>
      </p:sp>
    </p:spTree>
    <p:extLst>
      <p:ext uri="{BB962C8B-B14F-4D97-AF65-F5344CB8AC3E}">
        <p14:creationId xmlns:p14="http://schemas.microsoft.com/office/powerpoint/2010/main" val="930735270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57E4BC4F-9940-4024-A9DB-C7EA122EF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B3AB937E-997D-4B1B-A5C1-FF897AD2F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Resources and further reading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CC93D331-3248-403C-A16E-A7E422E5D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10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35442D3E-93BD-44DD-8591-A290E8247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17223444-8788-41F0-8A3C-AE0BD6940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8205C90D-95E9-421B-9875-D34C1D82D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43000"/>
            <a:ext cx="10668000" cy="447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2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https://doc.esri.com/en/arcgis-pro/latest/tool-reference/spatial-statistics/how-forest-works.html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2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https://doi.org/10.1111/ecog.02881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2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https://www.fatiando.org/verde/latest/gallery/train_test_split.html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21254814-F615-4C6C-94A4-5CDEF8A52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5787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The source of each external image in the presentation is indicated in the footer of the relevant slide and in the speaker notes.</a:t>
            </a:r>
          </a:p>
        </p:txBody>
      </p:sp>
    </p:spTree>
    <p:extLst>
      <p:ext uri="{BB962C8B-B14F-4D97-AF65-F5344CB8AC3E}">
        <p14:creationId xmlns:p14="http://schemas.microsoft.com/office/powerpoint/2010/main" val="3734272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2026-09-20T17:23:47.1560000Z</dcterms:created>
  <dcterms:modified xsi:type="dcterms:W3CDTF">2026-09-20T17:23:47.1560000Z</dcterms:modified>
</coreProperties>
</file>