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e5885ed03ce41ae" /><Relationship Type="http://schemas.openxmlformats.org/officeDocument/2006/relationships/extended-properties" Target="/docProps/app.xml" Id="R135852b142d64151" /><Relationship Type="http://schemas.openxmlformats.org/officeDocument/2006/relationships/officeDocument" Target="/ppt/presentation.xml" Id="R719f229a978b4ed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226563c4f4545bb"/>
  </p:sldMasterIdLst>
  <p:notesMasterIdLst>
    <p:notesMasterId xmlns:r="http://schemas.openxmlformats.org/officeDocument/2006/relationships" r:id="Rea4fda83dcb04664"/>
  </p:notesMasterIdLst>
  <p:sldIdLst>
    <p:sldId xmlns:r="http://schemas.openxmlformats.org/officeDocument/2006/relationships" id="256" r:id="R3102808349fb4ea9"/>
    <p:sldId xmlns:r="http://schemas.openxmlformats.org/officeDocument/2006/relationships" id="257" r:id="R91258a5856224a92"/>
    <p:sldId xmlns:r="http://schemas.openxmlformats.org/officeDocument/2006/relationships" id="258" r:id="R0f5cae7ce77b436c"/>
    <p:sldId xmlns:r="http://schemas.openxmlformats.org/officeDocument/2006/relationships" id="259" r:id="R37b94e5b27fe45cb"/>
    <p:sldId xmlns:r="http://schemas.openxmlformats.org/officeDocument/2006/relationships" id="260" r:id="Ra00bdd8231f84d1d"/>
    <p:sldId xmlns:r="http://schemas.openxmlformats.org/officeDocument/2006/relationships" id="261" r:id="Rc2fe971e0f2e4fee"/>
    <p:sldId xmlns:r="http://schemas.openxmlformats.org/officeDocument/2006/relationships" id="262" r:id="R41072e7480444f32"/>
    <p:sldId xmlns:r="http://schemas.openxmlformats.org/officeDocument/2006/relationships" id="263" r:id="Rea824887574e4671"/>
    <p:sldId xmlns:r="http://schemas.openxmlformats.org/officeDocument/2006/relationships" id="264" r:id="Rabe4d21fc95749b9"/>
    <p:sldId xmlns:r="http://schemas.openxmlformats.org/officeDocument/2006/relationships" id="265" r:id="Rcd9c3ff510f4446e"/>
    <p:sldId xmlns:r="http://schemas.openxmlformats.org/officeDocument/2006/relationships" id="266" r:id="R4221eb15d89b465f"/>
    <p:sldId xmlns:r="http://schemas.openxmlformats.org/officeDocument/2006/relationships" id="267" r:id="Rf5b74a0e99f24402"/>
    <p:sldId xmlns:r="http://schemas.openxmlformats.org/officeDocument/2006/relationships" id="268" r:id="R3fee1efc8ea54c16"/>
    <p:sldId xmlns:r="http://schemas.openxmlformats.org/officeDocument/2006/relationships" id="269" r:id="R6a2d5a39e8334f7c"/>
    <p:sldId xmlns:r="http://schemas.openxmlformats.org/officeDocument/2006/relationships" id="270" r:id="R016062a308034da3"/>
    <p:sldId xmlns:r="http://schemas.openxmlformats.org/officeDocument/2006/relationships" id="271" r:id="R2ea1710a33fa4745"/>
    <p:sldId xmlns:r="http://schemas.openxmlformats.org/officeDocument/2006/relationships" id="272" r:id="R154232e1edc24667"/>
    <p:sldId xmlns:r="http://schemas.openxmlformats.org/officeDocument/2006/relationships" id="273" r:id="R4d9913ec44134d6d"/>
    <p:sldId xmlns:r="http://schemas.openxmlformats.org/officeDocument/2006/relationships" id="274" r:id="Rbc66cfe0998348d4"/>
    <p:sldId xmlns:r="http://schemas.openxmlformats.org/officeDocument/2006/relationships" id="275" r:id="R2db1de31884e4ca8"/>
    <p:sldId xmlns:r="http://schemas.openxmlformats.org/officeDocument/2006/relationships" id="276" r:id="R4b629a7c13e249f1"/>
    <p:sldId xmlns:r="http://schemas.openxmlformats.org/officeDocument/2006/relationships" id="277" r:id="R8a38a2d4fea94ef9"/>
    <p:sldId xmlns:r="http://schemas.openxmlformats.org/officeDocument/2006/relationships" id="278" r:id="Rffd2d3d6076f41b6"/>
    <p:sldId xmlns:r="http://schemas.openxmlformats.org/officeDocument/2006/relationships" id="279" r:id="R650eadad75b64c19"/>
    <p:sldId xmlns:r="http://schemas.openxmlformats.org/officeDocument/2006/relationships" id="280" r:id="Re1aad0f5d9054591"/>
    <p:sldId xmlns:r="http://schemas.openxmlformats.org/officeDocument/2006/relationships" id="281" r:id="Rd43b255c920443aa"/>
    <p:sldId xmlns:r="http://schemas.openxmlformats.org/officeDocument/2006/relationships" id="282" r:id="Rac0bbd95076d430c"/>
    <p:sldId xmlns:r="http://schemas.openxmlformats.org/officeDocument/2006/relationships" id="283" r:id="Rc5e51dd44cac499f"/>
    <p:sldId xmlns:r="http://schemas.openxmlformats.org/officeDocument/2006/relationships" id="284" r:id="R3e51662bebdf440c"/>
    <p:sldId xmlns:r="http://schemas.openxmlformats.org/officeDocument/2006/relationships" id="285" r:id="Reb8e682511384233"/>
    <p:sldId xmlns:r="http://schemas.openxmlformats.org/officeDocument/2006/relationships" id="286" r:id="Rf5f11ac51af04d74"/>
    <p:sldId xmlns:r="http://schemas.openxmlformats.org/officeDocument/2006/relationships" id="287" r:id="R6162596c5b584de4"/>
    <p:sldId xmlns:r="http://schemas.openxmlformats.org/officeDocument/2006/relationships" id="288" r:id="Rf221c5e0173f4dda"/>
    <p:sldId xmlns:r="http://schemas.openxmlformats.org/officeDocument/2006/relationships" id="289" r:id="R6784aeeda8aa4fe4"/>
    <p:sldId xmlns:r="http://schemas.openxmlformats.org/officeDocument/2006/relationships" id="290" r:id="Rcad03122161043a5"/>
    <p:sldId xmlns:r="http://schemas.openxmlformats.org/officeDocument/2006/relationships" id="291" r:id="R286d4821c1e642d7"/>
    <p:sldId xmlns:r="http://schemas.openxmlformats.org/officeDocument/2006/relationships" id="292" r:id="Rdbb2d53a197c4cab"/>
    <p:sldId xmlns:r="http://schemas.openxmlformats.org/officeDocument/2006/relationships" id="293" r:id="R6e8ca212f40f46dd"/>
    <p:sldId xmlns:r="http://schemas.openxmlformats.org/officeDocument/2006/relationships" id="294" r:id="R576041ada7ce4300"/>
    <p:sldId xmlns:r="http://schemas.openxmlformats.org/officeDocument/2006/relationships" id="295" r:id="R6bda187607f74704"/>
    <p:sldId xmlns:r="http://schemas.openxmlformats.org/officeDocument/2006/relationships" id="296" r:id="Rf4bc6361083e48cc"/>
    <p:sldId xmlns:r="http://schemas.openxmlformats.org/officeDocument/2006/relationships" id="297" r:id="R439e5e59290f492b"/>
    <p:sldId xmlns:r="http://schemas.openxmlformats.org/officeDocument/2006/relationships" id="298" r:id="R4f581cf9f4404d8e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92c0ca809ec4c25" /><Relationship Type="http://schemas.openxmlformats.org/officeDocument/2006/relationships/slideMaster" Target="/ppt/slideMasters/slideMaster1.xml" Id="R2226563c4f4545bb" /><Relationship Type="http://schemas.openxmlformats.org/officeDocument/2006/relationships/notesMaster" Target="/ppt/notesMasters/notesMaster1.xml" Id="Rea4fda83dcb04664" /><Relationship Type="http://schemas.openxmlformats.org/officeDocument/2006/relationships/presProps" Target="/ppt/presProps.xml" Id="R83f333132e95432c" /><Relationship Type="http://schemas.openxmlformats.org/officeDocument/2006/relationships/tableStyles" Target="/ppt/tableStyles.xml" Id="R0f4d9d7c27cf4ccb" /><Relationship Type="http://schemas.openxmlformats.org/officeDocument/2006/relationships/slide" Target="/ppt/slides/slide1.xml" Id="R3102808349fb4ea9" /><Relationship Type="http://schemas.openxmlformats.org/officeDocument/2006/relationships/slide" Target="/ppt/slides/slide2.xml" Id="R91258a5856224a92" /><Relationship Type="http://schemas.openxmlformats.org/officeDocument/2006/relationships/slide" Target="/ppt/slides/slide3.xml" Id="R0f5cae7ce77b436c" /><Relationship Type="http://schemas.openxmlformats.org/officeDocument/2006/relationships/slide" Target="/ppt/slides/slide4.xml" Id="R37b94e5b27fe45cb" /><Relationship Type="http://schemas.openxmlformats.org/officeDocument/2006/relationships/slide" Target="/ppt/slides/slide5.xml" Id="Ra00bdd8231f84d1d" /><Relationship Type="http://schemas.openxmlformats.org/officeDocument/2006/relationships/slide" Target="/ppt/slides/slide6.xml" Id="Rc2fe971e0f2e4fee" /><Relationship Type="http://schemas.openxmlformats.org/officeDocument/2006/relationships/slide" Target="/ppt/slides/slide7.xml" Id="R41072e7480444f32" /><Relationship Type="http://schemas.openxmlformats.org/officeDocument/2006/relationships/slide" Target="/ppt/slides/slide8.xml" Id="Rea824887574e4671" /><Relationship Type="http://schemas.openxmlformats.org/officeDocument/2006/relationships/slide" Target="/ppt/slides/slide9.xml" Id="Rabe4d21fc95749b9" /><Relationship Type="http://schemas.openxmlformats.org/officeDocument/2006/relationships/slide" Target="/ppt/slides/slide10.xml" Id="Rcd9c3ff510f4446e" /><Relationship Type="http://schemas.openxmlformats.org/officeDocument/2006/relationships/slide" Target="/ppt/slides/slide11.xml" Id="R4221eb15d89b465f" /><Relationship Type="http://schemas.openxmlformats.org/officeDocument/2006/relationships/slide" Target="/ppt/slides/slide12.xml" Id="Rf5b74a0e99f24402" /><Relationship Type="http://schemas.openxmlformats.org/officeDocument/2006/relationships/slide" Target="/ppt/slides/slide13.xml" Id="R3fee1efc8ea54c16" /><Relationship Type="http://schemas.openxmlformats.org/officeDocument/2006/relationships/slide" Target="/ppt/slides/slide14.xml" Id="R6a2d5a39e8334f7c" /><Relationship Type="http://schemas.openxmlformats.org/officeDocument/2006/relationships/slide" Target="/ppt/slides/slide15.xml" Id="R016062a308034da3" /><Relationship Type="http://schemas.openxmlformats.org/officeDocument/2006/relationships/slide" Target="/ppt/slides/slide16.xml" Id="R2ea1710a33fa4745" /><Relationship Type="http://schemas.openxmlformats.org/officeDocument/2006/relationships/slide" Target="/ppt/slides/slide17.xml" Id="R154232e1edc24667" /><Relationship Type="http://schemas.openxmlformats.org/officeDocument/2006/relationships/slide" Target="/ppt/slides/slide18.xml" Id="R4d9913ec44134d6d" /><Relationship Type="http://schemas.openxmlformats.org/officeDocument/2006/relationships/slide" Target="/ppt/slides/slide19.xml" Id="Rbc66cfe0998348d4" /><Relationship Type="http://schemas.openxmlformats.org/officeDocument/2006/relationships/slide" Target="/ppt/slides/slide20.xml" Id="R2db1de31884e4ca8" /><Relationship Type="http://schemas.openxmlformats.org/officeDocument/2006/relationships/slide" Target="/ppt/slides/slide21.xml" Id="R4b629a7c13e249f1" /><Relationship Type="http://schemas.openxmlformats.org/officeDocument/2006/relationships/slide" Target="/ppt/slides/slide22.xml" Id="R8a38a2d4fea94ef9" /><Relationship Type="http://schemas.openxmlformats.org/officeDocument/2006/relationships/slide" Target="/ppt/slides/slide23.xml" Id="Rffd2d3d6076f41b6" /><Relationship Type="http://schemas.openxmlformats.org/officeDocument/2006/relationships/slide" Target="/ppt/slides/slide24.xml" Id="R650eadad75b64c19" /><Relationship Type="http://schemas.openxmlformats.org/officeDocument/2006/relationships/slide" Target="/ppt/slides/slide25.xml" Id="Re1aad0f5d9054591" /><Relationship Type="http://schemas.openxmlformats.org/officeDocument/2006/relationships/slide" Target="/ppt/slides/slide26.xml" Id="Rd43b255c920443aa" /><Relationship Type="http://schemas.openxmlformats.org/officeDocument/2006/relationships/slide" Target="/ppt/slides/slide27.xml" Id="Rac0bbd95076d430c" /><Relationship Type="http://schemas.openxmlformats.org/officeDocument/2006/relationships/slide" Target="/ppt/slides/slide28.xml" Id="Rc5e51dd44cac499f" /><Relationship Type="http://schemas.openxmlformats.org/officeDocument/2006/relationships/slide" Target="/ppt/slides/slide29.xml" Id="R3e51662bebdf440c" /><Relationship Type="http://schemas.openxmlformats.org/officeDocument/2006/relationships/slide" Target="/ppt/slides/slide30.xml" Id="Reb8e682511384233" /><Relationship Type="http://schemas.openxmlformats.org/officeDocument/2006/relationships/slide" Target="/ppt/slides/slide31.xml" Id="Rf5f11ac51af04d74" /><Relationship Type="http://schemas.openxmlformats.org/officeDocument/2006/relationships/slide" Target="/ppt/slides/slide32.xml" Id="R6162596c5b584de4" /><Relationship Type="http://schemas.openxmlformats.org/officeDocument/2006/relationships/slide" Target="/ppt/slides/slide33.xml" Id="Rf221c5e0173f4dda" /><Relationship Type="http://schemas.openxmlformats.org/officeDocument/2006/relationships/slide" Target="/ppt/slides/slide34.xml" Id="R6784aeeda8aa4fe4" /><Relationship Type="http://schemas.openxmlformats.org/officeDocument/2006/relationships/slide" Target="/ppt/slides/slide35.xml" Id="Rcad03122161043a5" /><Relationship Type="http://schemas.openxmlformats.org/officeDocument/2006/relationships/slide" Target="/ppt/slides/slide36.xml" Id="R286d4821c1e642d7" /><Relationship Type="http://schemas.openxmlformats.org/officeDocument/2006/relationships/slide" Target="/ppt/slides/slide37.xml" Id="Rdbb2d53a197c4cab" /><Relationship Type="http://schemas.openxmlformats.org/officeDocument/2006/relationships/slide" Target="/ppt/slides/slide38.xml" Id="R6e8ca212f40f46dd" /><Relationship Type="http://schemas.openxmlformats.org/officeDocument/2006/relationships/slide" Target="/ppt/slides/slide39.xml" Id="R576041ada7ce4300" /><Relationship Type="http://schemas.openxmlformats.org/officeDocument/2006/relationships/slide" Target="/ppt/slides/slide40.xml" Id="R6bda187607f74704" /><Relationship Type="http://schemas.openxmlformats.org/officeDocument/2006/relationships/slide" Target="/ppt/slides/slide41.xml" Id="Rf4bc6361083e48cc" /><Relationship Type="http://schemas.openxmlformats.org/officeDocument/2006/relationships/slide" Target="/ppt/slides/slide42.xml" Id="R439e5e59290f492b" /><Relationship Type="http://schemas.openxmlformats.org/officeDocument/2006/relationships/slide" Target="/ppt/slides/slide43.xml" Id="R4f581cf9f4404d8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dcece8658df493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b5760d703fd46d9" /><Relationship Type="http://schemas.openxmlformats.org/officeDocument/2006/relationships/notesMaster" Target="/ppt/notesMasters/notesMaster1.xml" Id="Rd666577566074fe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b7b654498a44614" /><Relationship Type="http://schemas.openxmlformats.org/officeDocument/2006/relationships/notesMaster" Target="/ppt/notesMasters/notesMaster1.xml" Id="Rd0ae7f7eaf6f48f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31cecc064494e61" /><Relationship Type="http://schemas.openxmlformats.org/officeDocument/2006/relationships/notesMaster" Target="/ppt/notesMasters/notesMaster1.xml" Id="R67c75ce79ff0448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ee34a995bf540be" /><Relationship Type="http://schemas.openxmlformats.org/officeDocument/2006/relationships/notesMaster" Target="/ppt/notesMasters/notesMaster1.xml" Id="Rc52eb614fb79410a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fdc3c1d8e71419c" /><Relationship Type="http://schemas.openxmlformats.org/officeDocument/2006/relationships/notesMaster" Target="/ppt/notesMasters/notesMaster1.xml" Id="Ra4cf467c805e4bb2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3c848b3a6e14f08" /><Relationship Type="http://schemas.openxmlformats.org/officeDocument/2006/relationships/notesMaster" Target="/ppt/notesMasters/notesMaster1.xml" Id="R04106cd2285144f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d9ecf191ef249c7" /><Relationship Type="http://schemas.openxmlformats.org/officeDocument/2006/relationships/notesMaster" Target="/ppt/notesMasters/notesMaster1.xml" Id="R981d53373aea4036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141bdc76e594bb0" /><Relationship Type="http://schemas.openxmlformats.org/officeDocument/2006/relationships/notesMaster" Target="/ppt/notesMasters/notesMaster1.xml" Id="R85527b30f37e4d95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3552cd0b4ea4c10" /><Relationship Type="http://schemas.openxmlformats.org/officeDocument/2006/relationships/notesMaster" Target="/ppt/notesMasters/notesMaster1.xml" Id="R63fbecc47692485d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a7a9c18ca364e87" /><Relationship Type="http://schemas.openxmlformats.org/officeDocument/2006/relationships/notesMaster" Target="/ppt/notesMasters/notesMaster1.xml" Id="Rcd7753cebace4359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fdec83a71d264252" /><Relationship Type="http://schemas.openxmlformats.org/officeDocument/2006/relationships/notesMaster" Target="/ppt/notesMasters/notesMaster1.xml" Id="Reeaf95656ebd4c0d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fda8c72a12f34206" /><Relationship Type="http://schemas.openxmlformats.org/officeDocument/2006/relationships/notesMaster" Target="/ppt/notesMasters/notesMaster1.xml" Id="R917248a9cdb940ab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80eeeab965648cc" /><Relationship Type="http://schemas.openxmlformats.org/officeDocument/2006/relationships/notesMaster" Target="/ppt/notesMasters/notesMaster1.xml" Id="R37377ae4fa884b99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6eb9ae060364f38" /><Relationship Type="http://schemas.openxmlformats.org/officeDocument/2006/relationships/notesMaster" Target="/ppt/notesMasters/notesMaster1.xml" Id="R9506263a9d5c411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9f0ac10223a498b" /><Relationship Type="http://schemas.openxmlformats.org/officeDocument/2006/relationships/notesMaster" Target="/ppt/notesMasters/notesMaster1.xml" Id="R90f934a67bc34b5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b71fabff243f43b3" /><Relationship Type="http://schemas.openxmlformats.org/officeDocument/2006/relationships/notesMaster" Target="/ppt/notesMasters/notesMaster1.xml" Id="Rf884a8988d0a466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a86fea392c4d4181" /><Relationship Type="http://schemas.openxmlformats.org/officeDocument/2006/relationships/notesMaster" Target="/ppt/notesMasters/notesMaster1.xml" Id="R2abdb26004f34731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cf65a2d24c414030" /><Relationship Type="http://schemas.openxmlformats.org/officeDocument/2006/relationships/notesMaster" Target="/ppt/notesMasters/notesMaster1.xml" Id="Rccf014f3f71348a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31ee9c63870f4359" /><Relationship Type="http://schemas.openxmlformats.org/officeDocument/2006/relationships/notesMaster" Target="/ppt/notesMasters/notesMaster1.xml" Id="R8cf1906ef6e649ee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f74d705b54c744ee" /><Relationship Type="http://schemas.openxmlformats.org/officeDocument/2006/relationships/notesMaster" Target="/ppt/notesMasters/notesMaster1.xml" Id="R5f7dae4335644eb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d6302ddebc75499a" /><Relationship Type="http://schemas.openxmlformats.org/officeDocument/2006/relationships/notesMaster" Target="/ppt/notesMasters/notesMaster1.xml" Id="R1ff48cedb8494933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efd16ef96d334931" /><Relationship Type="http://schemas.openxmlformats.org/officeDocument/2006/relationships/notesMaster" Target="/ppt/notesMasters/notesMaster1.xml" Id="R71689e3545354217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0adff198d7334664" /><Relationship Type="http://schemas.openxmlformats.org/officeDocument/2006/relationships/notesMaster" Target="/ppt/notesMasters/notesMaster1.xml" Id="R5ffe8e84911c4dd8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6bd8ae62a1784c8c" /><Relationship Type="http://schemas.openxmlformats.org/officeDocument/2006/relationships/notesMaster" Target="/ppt/notesMasters/notesMaster1.xml" Id="R4fc81f1ded5d4b43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a3198e7f2f104821" /><Relationship Type="http://schemas.openxmlformats.org/officeDocument/2006/relationships/notesMaster" Target="/ppt/notesMasters/notesMaster1.xml" Id="R4dbde195100441d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870f52c313846a5" /><Relationship Type="http://schemas.openxmlformats.org/officeDocument/2006/relationships/notesMaster" Target="/ppt/notesMasters/notesMaster1.xml" Id="R1404298ea054457c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1aa3ee0baa8c4748" /><Relationship Type="http://schemas.openxmlformats.org/officeDocument/2006/relationships/notesMaster" Target="/ppt/notesMasters/notesMaster1.xml" Id="Re77050ac5ed04515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61e3cadae49245ee" /><Relationship Type="http://schemas.openxmlformats.org/officeDocument/2006/relationships/notesMaster" Target="/ppt/notesMasters/notesMaster1.xml" Id="R38ea6d1e410d4611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0388b152c6d4bad" /><Relationship Type="http://schemas.openxmlformats.org/officeDocument/2006/relationships/notesMaster" Target="/ppt/notesMasters/notesMaster1.xml" Id="R7f61b59ecbdb4f6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b423650ca1f04226" /><Relationship Type="http://schemas.openxmlformats.org/officeDocument/2006/relationships/notesMaster" Target="/ppt/notesMasters/notesMaster1.xml" Id="Rf4977999ea624e4c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0e07fda5203144a6" /><Relationship Type="http://schemas.openxmlformats.org/officeDocument/2006/relationships/notesMaster" Target="/ppt/notesMasters/notesMaster1.xml" Id="R72ff28ad3178426e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2d8c07c2243345d5" /><Relationship Type="http://schemas.openxmlformats.org/officeDocument/2006/relationships/notesMaster" Target="/ppt/notesMasters/notesMaster1.xml" Id="R7b36021afcdd4954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5b1b60fba5e2423d" /><Relationship Type="http://schemas.openxmlformats.org/officeDocument/2006/relationships/notesMaster" Target="/ppt/notesMasters/notesMaster1.xml" Id="R1369e42ec26a4465" /></Relationships>
</file>

<file path=ppt/notesSlides/_rels/notesSlide34.xml.rels>&#65279;<?xml version="1.0" encoding="utf-8"?><Relationships xmlns="http://schemas.openxmlformats.org/package/2006/relationships"><Relationship Type="http://schemas.openxmlformats.org/officeDocument/2006/relationships/slide" Target="/ppt/slides/slide34.xml" Id="R943ccbae3b30469e" /><Relationship Type="http://schemas.openxmlformats.org/officeDocument/2006/relationships/notesMaster" Target="/ppt/notesMasters/notesMaster1.xml" Id="R0938552cbb09410a" /></Relationships>
</file>

<file path=ppt/notesSlides/_rels/notesSlide35.xml.rels>&#65279;<?xml version="1.0" encoding="utf-8"?><Relationships xmlns="http://schemas.openxmlformats.org/package/2006/relationships"><Relationship Type="http://schemas.openxmlformats.org/officeDocument/2006/relationships/slide" Target="/ppt/slides/slide35.xml" Id="R4a5cc52ca6984133" /><Relationship Type="http://schemas.openxmlformats.org/officeDocument/2006/relationships/notesMaster" Target="/ppt/notesMasters/notesMaster1.xml" Id="R690f7a7e594f49ae" /></Relationships>
</file>

<file path=ppt/notesSlides/_rels/notesSlide36.xml.rels>&#65279;<?xml version="1.0" encoding="utf-8"?><Relationships xmlns="http://schemas.openxmlformats.org/package/2006/relationships"><Relationship Type="http://schemas.openxmlformats.org/officeDocument/2006/relationships/slide" Target="/ppt/slides/slide36.xml" Id="Rbf1d5bfbaa8845c5" /><Relationship Type="http://schemas.openxmlformats.org/officeDocument/2006/relationships/notesMaster" Target="/ppt/notesMasters/notesMaster1.xml" Id="R0a44906a710a4c54" /></Relationships>
</file>

<file path=ppt/notesSlides/_rels/notesSlide37.xml.rels>&#65279;<?xml version="1.0" encoding="utf-8"?><Relationships xmlns="http://schemas.openxmlformats.org/package/2006/relationships"><Relationship Type="http://schemas.openxmlformats.org/officeDocument/2006/relationships/slide" Target="/ppt/slides/slide37.xml" Id="Rca83676ffb644ab6" /><Relationship Type="http://schemas.openxmlformats.org/officeDocument/2006/relationships/notesMaster" Target="/ppt/notesMasters/notesMaster1.xml" Id="R66a0c7ce88c24921" /></Relationships>
</file>

<file path=ppt/notesSlides/_rels/notesSlide38.xml.rels>&#65279;<?xml version="1.0" encoding="utf-8"?><Relationships xmlns="http://schemas.openxmlformats.org/package/2006/relationships"><Relationship Type="http://schemas.openxmlformats.org/officeDocument/2006/relationships/slide" Target="/ppt/slides/slide38.xml" Id="Re62912f9280a4e92" /><Relationship Type="http://schemas.openxmlformats.org/officeDocument/2006/relationships/notesMaster" Target="/ppt/notesMasters/notesMaster1.xml" Id="R286925a5c579488a" /></Relationships>
</file>

<file path=ppt/notesSlides/_rels/notesSlide39.xml.rels>&#65279;<?xml version="1.0" encoding="utf-8"?><Relationships xmlns="http://schemas.openxmlformats.org/package/2006/relationships"><Relationship Type="http://schemas.openxmlformats.org/officeDocument/2006/relationships/slide" Target="/ppt/slides/slide39.xml" Id="R3c67025e4b5b4690" /><Relationship Type="http://schemas.openxmlformats.org/officeDocument/2006/relationships/notesMaster" Target="/ppt/notesMasters/notesMaster1.xml" Id="R0d9a575321a34794" /></Relationships>
</file>

<file path=ppt/notesSlides/_rels/notesSlide40.xml.rels>&#65279;<?xml version="1.0" encoding="utf-8"?><Relationships xmlns="http://schemas.openxmlformats.org/package/2006/relationships"><Relationship Type="http://schemas.openxmlformats.org/officeDocument/2006/relationships/slide" Target="/ppt/slides/slide40.xml" Id="Rf62ea19ea38347c6" /><Relationship Type="http://schemas.openxmlformats.org/officeDocument/2006/relationships/notesMaster" Target="/ppt/notesMasters/notesMaster1.xml" Id="R414e29f7ae544303" /></Relationships>
</file>

<file path=ppt/notesSlides/_rels/notesSlide41.xml.rels>&#65279;<?xml version="1.0" encoding="utf-8"?><Relationships xmlns="http://schemas.openxmlformats.org/package/2006/relationships"><Relationship Type="http://schemas.openxmlformats.org/officeDocument/2006/relationships/slide" Target="/ppt/slides/slide41.xml" Id="R6e70714725fc4599" /><Relationship Type="http://schemas.openxmlformats.org/officeDocument/2006/relationships/notesMaster" Target="/ppt/notesMasters/notesMaster1.xml" Id="R9de164cee2324141" /></Relationships>
</file>

<file path=ppt/notesSlides/_rels/notesSlide42.xml.rels>&#65279;<?xml version="1.0" encoding="utf-8"?><Relationships xmlns="http://schemas.openxmlformats.org/package/2006/relationships"><Relationship Type="http://schemas.openxmlformats.org/officeDocument/2006/relationships/slide" Target="/ppt/slides/slide42.xml" Id="R47c026329eda4698" /><Relationship Type="http://schemas.openxmlformats.org/officeDocument/2006/relationships/notesMaster" Target="/ppt/notesMasters/notesMaster1.xml" Id="R394bd08c63d44f8d" /></Relationships>
</file>

<file path=ppt/notesSlides/_rels/notesSlide43.xml.rels>&#65279;<?xml version="1.0" encoding="utf-8"?><Relationships xmlns="http://schemas.openxmlformats.org/package/2006/relationships"><Relationship Type="http://schemas.openxmlformats.org/officeDocument/2006/relationships/slide" Target="/ppt/slides/slide43.xml" Id="R866bbfaecd654d35" /><Relationship Type="http://schemas.openxmlformats.org/officeDocument/2006/relationships/notesMaster" Target="/ppt/notesMasters/notesMaster1.xml" Id="R0f4d1244e53d463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Introduce the week's topic by connecting it to the previous lesson.</a:t>
            </a:r>
          </a:p>
          <a:p xmlns:a="http://schemas.openxmlformats.org/drawingml/2006/main">
            <a:r>
              <a:t>Source: https://doc.arcgis.com/en/arcgis-online/get-started/what-is-agol.htm;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examples.</a:t>
            </a:r>
          </a:p>
          <a:p xmlns:a="http://schemas.openxmlformats.org/drawingml/2006/main">
            <a:r>
              <a:t>Source: https://doc.arcgis.com/en/arcgis-online/get-started/what-is-agol.htm;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small output to be submitted at the end of the lesson at the beginning.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client, service, and data layers work together over the network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examples.</a:t>
            </a:r>
          </a:p>
          <a:p xmlns:a="http://schemas.openxmlformats.org/drawingml/2006/main">
            <a:r>
              <a:t>Source: https://doc.arcgis.com/en/arcgis-online/get-started/what-is-agol.htm;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brief checklist prior to implementation.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Symbol, pop-up, and visibility settings are stored within the web map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examples.</a:t>
            </a:r>
          </a:p>
          <a:p xmlns:a="http://schemas.openxmlformats.org/drawingml/2006/main">
            <a:r>
              <a:t>Source: https://doc.arcgis.com/en/arcgis-online/get-started/what-is-agol.htm;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brief checklist prior to implementation.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Content owner manages access levels and user permissions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examples.</a:t>
            </a:r>
          </a:p>
          <a:p xmlns:a="http://schemas.openxmlformats.org/drawingml/2006/main">
            <a:r>
              <a:t>Source: https://doc.arcgis.com/en/arcgis-online/get-started/what-is-agol.htm;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brief checklist prior to implementation.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Explanatory note: The map is transformed into an application for different user tasks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examples.</a:t>
            </a:r>
          </a:p>
          <a:p xmlns:a="http://schemas.openxmlformats.org/drawingml/2006/main">
            <a:r>
              <a:t>Source: https://doc.arcgis.com/en/arcgis-online/get-started/what-is-agol.htm;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brief checklist prior to implementation.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Concepts from the first seven weeks are integrated into the data, analysis, and presentation chain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examples.</a:t>
            </a:r>
          </a:p>
          <a:p xmlns:a="http://schemas.openxmlformats.org/drawingml/2006/main">
            <a:r>
              <a:t>Source: https://doc.arcgis.com/en/arcgis-online/get-started/what-is-agol.htm;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Relate the concept to the software tool; do not use the tool name in place of the concept.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adapt the workflow to their own project questions.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Use these checks as a brief checklist prior to implementation.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Have students identify the data layers, analysis inputs, and potential outputs shown in the visual.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Creating a web map, sharing layers, and designing a simple dashboard on ArcGIS Online</a:t>
            </a:r>
          </a:p>
          <a:p xmlns:a="http://schemas.openxmlformats.org/drawingml/2006/main">
            <a:r>
              <a:t>Source: Lesson plan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Break the exercise down into small steps and check students' screens at each step.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examples.</a:t>
            </a:r>
          </a:p>
          <a:p xmlns:a="http://schemas.openxmlformats.org/drawingml/2006/main">
            <a:r>
              <a:t>Source: https://doc.arcgis.com/en/arcgis-online/get-started/what-is-agol.htm;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Explain the concepts using examples.</a:t>
            </a:r>
          </a:p>
          <a:p xmlns:a="http://schemas.openxmlformats.org/drawingml/2006/main">
            <a:r>
              <a:t>Source: https://doc.arcgis.com/en/arcgis-online/get-started/what-is-agol.htm; GIS Instructor notes provided by the user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make a brief addition to their project log.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option B.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option A.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The correct answer is option C.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Ask students to review the week's five key concepts using examples.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Instructor note: Share the resources with students after the lesson.</a:t>
            </a:r>
          </a:p>
          <a:p xmlns:a="http://schemas.openxmlformats.org/drawingml/2006/main">
            <a:r>
              <a:t>Source: https://doc.arcgis.com/en/arcgis-online/get-started/what-is-agol.htm; user-provided GIS Instructor notes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39a1828bd2470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43db94e7369a4ca6" /><Relationship Type="http://schemas.openxmlformats.org/officeDocument/2006/relationships/slideLayout" Target="/ppt/slideLayouts/slideLayout1.xml" Id="R26ce08bbf73d4df2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6ce08bbf73d4df2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bd34f7ab7bb4a3b" /><Relationship Type="http://schemas.openxmlformats.org/officeDocument/2006/relationships/image" Target="/ppt/media/image.jpeg" Id="Rbb8e7af036f44ba4" /><Relationship Type="http://schemas.openxmlformats.org/officeDocument/2006/relationships/notesSlide" Target="/ppt/notesSlides/notesSlide1.xml" Id="R240debc602c3451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9a9f56764754308" /><Relationship Type="http://schemas.openxmlformats.org/officeDocument/2006/relationships/notesSlide" Target="/ppt/notesSlides/notesSlide2.xml" Id="Re330f1c50c1a40a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52696eb70046b4" /><Relationship Type="http://schemas.openxmlformats.org/officeDocument/2006/relationships/notesSlide" Target="/ppt/notesSlides/notesSlide3.xml" Id="R359ae90c5657429f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2494538dc24143" /><Relationship Type="http://schemas.openxmlformats.org/officeDocument/2006/relationships/notesSlide" Target="/ppt/notesSlides/notesSlide4.xml" Id="Rff3115aceb56469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87192142b74e45" /><Relationship Type="http://schemas.openxmlformats.org/officeDocument/2006/relationships/notesSlide" Target="/ppt/notesSlides/notesSlide5.xml" Id="R8f23e74a07744023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86ae56439724f0f" /><Relationship Type="http://schemas.openxmlformats.org/officeDocument/2006/relationships/notesSlide" Target="/ppt/notesSlides/notesSlide6.xml" Id="Rc420c5ba661b48c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2e30f24d69443a8" /><Relationship Type="http://schemas.openxmlformats.org/officeDocument/2006/relationships/notesSlide" Target="/ppt/notesSlides/notesSlide7.xml" Id="R9cce8ef794cd447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590894ccf940c1" /><Relationship Type="http://schemas.openxmlformats.org/officeDocument/2006/relationships/notesSlide" Target="/ppt/notesSlides/notesSlide8.xml" Id="Rc0bad1df47bd4972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cd60a483c444941" /><Relationship Type="http://schemas.openxmlformats.org/officeDocument/2006/relationships/image" Target="/ppt/media/image.png" Id="R48ea92b781a544ff" /><Relationship Type="http://schemas.openxmlformats.org/officeDocument/2006/relationships/notesSlide" Target="/ppt/notesSlides/notesSlide9.xml" Id="R1bf96a380e2d48d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e8fab2265f4c00" /><Relationship Type="http://schemas.openxmlformats.org/officeDocument/2006/relationships/notesSlide" Target="/ppt/notesSlides/notesSlide10.xml" Id="R665e9ea4fa524ce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e48a947619847db" /><Relationship Type="http://schemas.openxmlformats.org/officeDocument/2006/relationships/notesSlide" Target="/ppt/notesSlides/notesSlide11.xml" Id="Rbc87cf105a8f4ed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024412043b4254" /><Relationship Type="http://schemas.openxmlformats.org/officeDocument/2006/relationships/notesSlide" Target="/ppt/notesSlides/notesSlide12.xml" Id="Re2421abf5c714f25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c684767e2d4f28" /><Relationship Type="http://schemas.openxmlformats.org/officeDocument/2006/relationships/notesSlide" Target="/ppt/notesSlides/notesSlide13.xml" Id="R901303bef9c64fae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ebe328dad442a3" /><Relationship Type="http://schemas.openxmlformats.org/officeDocument/2006/relationships/notesSlide" Target="/ppt/notesSlides/notesSlide14.xml" Id="R08df16d6d95c49fc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8307d9b98ad4e17" /><Relationship Type="http://schemas.openxmlformats.org/officeDocument/2006/relationships/image" Target="/ppt/media/image2.png" Id="Re90642b36e2f48f1" /><Relationship Type="http://schemas.openxmlformats.org/officeDocument/2006/relationships/notesSlide" Target="/ppt/notesSlides/notesSlide15.xml" Id="R07b78d90d74c460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cfd6451390e46a8" /><Relationship Type="http://schemas.openxmlformats.org/officeDocument/2006/relationships/notesSlide" Target="/ppt/notesSlides/notesSlide16.xml" Id="R7e01156507a74767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c72842cdb747b3" /><Relationship Type="http://schemas.openxmlformats.org/officeDocument/2006/relationships/notesSlide" Target="/ppt/notesSlides/notesSlide17.xml" Id="Rd1c3618f317749a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c54462640e44d5" /><Relationship Type="http://schemas.openxmlformats.org/officeDocument/2006/relationships/notesSlide" Target="/ppt/notesSlides/notesSlide18.xml" Id="Rd8b119ecab8445f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88ed24e1f14697" /><Relationship Type="http://schemas.openxmlformats.org/officeDocument/2006/relationships/notesSlide" Target="/ppt/notesSlides/notesSlide19.xml" Id="Rdcdf34377c5b481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89dd4176524388" /><Relationship Type="http://schemas.openxmlformats.org/officeDocument/2006/relationships/notesSlide" Target="/ppt/notesSlides/notesSlide20.xml" Id="R7441108aac814fa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43ef88485be4362" /><Relationship Type="http://schemas.openxmlformats.org/officeDocument/2006/relationships/image" Target="/ppt/media/image3.png" Id="R2047222b0a2a4aef" /><Relationship Type="http://schemas.openxmlformats.org/officeDocument/2006/relationships/notesSlide" Target="/ppt/notesSlides/notesSlide21.xml" Id="Rf505acd33c0f4c8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38108a7cfaa4200" /><Relationship Type="http://schemas.openxmlformats.org/officeDocument/2006/relationships/notesSlide" Target="/ppt/notesSlides/notesSlide22.xml" Id="R699f664b7d7b44e3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05e8496e0b4189" /><Relationship Type="http://schemas.openxmlformats.org/officeDocument/2006/relationships/notesSlide" Target="/ppt/notesSlides/notesSlide23.xml" Id="R40380c13667f4df0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4ff0400b4014d7a" /><Relationship Type="http://schemas.openxmlformats.org/officeDocument/2006/relationships/notesSlide" Target="/ppt/notesSlides/notesSlide24.xml" Id="Rf55aa819aea74e3a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2936e5b857d49d1" /><Relationship Type="http://schemas.openxmlformats.org/officeDocument/2006/relationships/notesSlide" Target="/ppt/notesSlides/notesSlide25.xml" Id="R693d83086c124775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3d0d06b354b4584" /><Relationship Type="http://schemas.openxmlformats.org/officeDocument/2006/relationships/notesSlide" Target="/ppt/notesSlides/notesSlide26.xml" Id="R502c631c05eb479c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7a110bd9a0412b" /><Relationship Type="http://schemas.openxmlformats.org/officeDocument/2006/relationships/image" Target="/ppt/media/image4.png" Id="R06e93b980c024042" /><Relationship Type="http://schemas.openxmlformats.org/officeDocument/2006/relationships/notesSlide" Target="/ppt/notesSlides/notesSlide27.xml" Id="Ree7acc58e5874584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ce0279e5c14fe0" /><Relationship Type="http://schemas.openxmlformats.org/officeDocument/2006/relationships/notesSlide" Target="/ppt/notesSlides/notesSlide28.xml" Id="R22c369de0da94dfd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11a11fb5d9406d" /><Relationship Type="http://schemas.openxmlformats.org/officeDocument/2006/relationships/notesSlide" Target="/ppt/notesSlides/notesSlide29.xml" Id="Re6f6cbe1c7584e3f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65183712bdb4611" /><Relationship Type="http://schemas.openxmlformats.org/officeDocument/2006/relationships/notesSlide" Target="/ppt/notesSlides/notesSlide30.xml" Id="R2873ae76df984b3f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69160f1f6264793" /><Relationship Type="http://schemas.openxmlformats.org/officeDocument/2006/relationships/notesSlide" Target="/ppt/notesSlides/notesSlide31.xml" Id="Rad4d4a1444de48cb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12e9ff8e604f90" /><Relationship Type="http://schemas.openxmlformats.org/officeDocument/2006/relationships/notesSlide" Target="/ppt/notesSlides/notesSlide32.xml" Id="R982acc18819a4ef0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7d7bba59f74aaf" /><Relationship Type="http://schemas.openxmlformats.org/officeDocument/2006/relationships/image" Target="/ppt/media/image5.png" Id="Rbaef53730574445c" /><Relationship Type="http://schemas.openxmlformats.org/officeDocument/2006/relationships/notesSlide" Target="/ppt/notesSlides/notesSlide33.xml" Id="Rbd3d028c76a0483e" /></Relationships>
</file>

<file path=ppt/slides/_rels/slide3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baaaff560f46d1" /><Relationship Type="http://schemas.openxmlformats.org/officeDocument/2006/relationships/notesSlide" Target="/ppt/notesSlides/notesSlide34.xml" Id="Rf8ede416b0524bd2" /></Relationships>
</file>

<file path=ppt/slides/_rels/slide3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ebca1876cf4058" /><Relationship Type="http://schemas.openxmlformats.org/officeDocument/2006/relationships/notesSlide" Target="/ppt/notesSlides/notesSlide35.xml" Id="Rfbf8b3f81a164e05" /></Relationships>
</file>

<file path=ppt/slides/_rels/slide3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e22324937c40a5" /><Relationship Type="http://schemas.openxmlformats.org/officeDocument/2006/relationships/notesSlide" Target="/ppt/notesSlides/notesSlide36.xml" Id="Raca4d334ae5e41ea" /></Relationships>
</file>

<file path=ppt/slides/_rels/slide3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536e5634604bb1" /><Relationship Type="http://schemas.openxmlformats.org/officeDocument/2006/relationships/notesSlide" Target="/ppt/notesSlides/notesSlide37.xml" Id="R1821a57a8c654612" /></Relationships>
</file>

<file path=ppt/slides/_rels/slide3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a24310259f4324" /><Relationship Type="http://schemas.openxmlformats.org/officeDocument/2006/relationships/notesSlide" Target="/ppt/notesSlides/notesSlide38.xml" Id="Ra4994ad5616540b9" /></Relationships>
</file>

<file path=ppt/slides/_rels/slide3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350896740f43a8" /><Relationship Type="http://schemas.openxmlformats.org/officeDocument/2006/relationships/notesSlide" Target="/ppt/notesSlides/notesSlide39.xml" Id="Rfd8fd702bf954680" /></Relationships>
</file>

<file path=ppt/slides/_rels/slide4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b4600c087c44a8d" /><Relationship Type="http://schemas.openxmlformats.org/officeDocument/2006/relationships/notesSlide" Target="/ppt/notesSlides/notesSlide40.xml" Id="Rb6ed20abae784352" /></Relationships>
</file>

<file path=ppt/slides/_rels/slide4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2bf92526534c48" /><Relationship Type="http://schemas.openxmlformats.org/officeDocument/2006/relationships/notesSlide" Target="/ppt/notesSlides/notesSlide41.xml" Id="R68a913acdf0c4d8a" /></Relationships>
</file>

<file path=ppt/slides/_rels/slide4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009d79d33d9424b" /><Relationship Type="http://schemas.openxmlformats.org/officeDocument/2006/relationships/notesSlide" Target="/ppt/notesSlides/notesSlide42.xml" Id="Rdc7c51ccf6d84435" /></Relationships>
</file>

<file path=ppt/slides/_rels/slide4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d16e3dd5a24a00" /><Relationship Type="http://schemas.openxmlformats.org/officeDocument/2006/relationships/notesSlide" Target="/ppt/notesSlides/notesSlide43.xml" Id="Rb572108bb695441b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0CAACA0-2D9B-4AE1-AA23-9DDD216CC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57200"/>
            <a:ext cx="76200" cy="5905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9EE6B2-6EB5-4F3B-A03C-C3AF16B18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85800"/>
            <a:ext cx="533400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AI-ENHANCED</a:t>
            </a:r>
          </a:p>
          <a:p xmlns:a="http://schemas.openxmlformats.org/drawingml/2006/main">
            <a:pPr>
              <a:buNone/>
              <a:defRPr sz="172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GEOGRAPHIC INFORMATION SYSTEMS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4529713-F7F7-4BFD-B3EF-DCCE1C28D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095500"/>
            <a:ext cx="1619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D5DADD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C693587-A1F5-495F-ABFC-4F277AD1A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19375"/>
            <a:ext cx="5143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Web GIS, Cloud, and Midterm Review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241E15-7D6D-464E-A11F-48267A74F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219700"/>
            <a:ext cx="4286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MIS 369 · Ankara Science University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97048E-D03C-4CCD-85C4-D39223E75E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00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b8e7af036f44ba4"/>
          <a:srcRect xmlns:a="http://schemas.openxmlformats.org/drawingml/2006/main" l="19659" t="0" r="19659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34125" y="838200"/>
            <a:ext cx="5095875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</p:spTree>
    <p:extLst>
      <p:ext uri="{BB962C8B-B14F-4D97-AF65-F5344CB8AC3E}">
        <p14:creationId xmlns:p14="http://schemas.microsoft.com/office/powerpoint/2010/main" val="52360794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EF5FBE5-1016-41E5-B703-421D761BE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1B4F42-CDFA-49F1-8BAE-3C3AFA216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This week's learning outcomes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788B65B-F48F-4FE6-ABF5-83594BB79E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781C68C-BA88-4A99-A787-3A5FC7991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6C0E0D1-6131-49B9-BBFE-E6C5ABBF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7278BCF-C4B8-43D2-83A3-F80AC0C47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133A7DE-3554-4D34-8AAB-C89BCC474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5BD148-AE9F-4D0C-84C7-3F3A9A8B9E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Concept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FDA88D3-35A6-44B2-B3F5-1B5104538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Uses key terms correctly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2EA53A7-7578-4A8C-A693-6E2EAE8737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D6096C9-0F52-4527-B7AD-DCD8424412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9507E1-3E25-49C1-8A5B-BE103C063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Application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1D78261-26D1-4699-A034-566948DB41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Executes the ArcGIS Pro workflow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17398C-CFEC-4EC5-A858-147575634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CD9031-2659-4830-B452-F6F56B619C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B7679AE-4C72-4C3E-A623-103975099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Critique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99C530-1248-43BD-AE60-7DBF4338B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Explains data and method limitations</a:t>
            </a:r>
          </a:p>
        </p:txBody>
      </p:sp>
    </p:spTree>
    <p:extLst>
      <p:ext uri="{BB962C8B-B14F-4D97-AF65-F5344CB8AC3E}">
        <p14:creationId xmlns:p14="http://schemas.microsoft.com/office/powerpoint/2010/main" val="131870959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0D5ACE-78A5-40EF-9673-78B83E935F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A5EA4A-68CE-4E28-82AD-8C306C739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Three-hour lesson 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D07F57-E3C9-43A0-A042-42DA97FE6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797733-5923-45A4-BD81-5C9564D5E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D93D08-5493-4087-9108-E33B92EFB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D4E832-FC64-47D0-8AA5-E1DB3BE9A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571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F9F3C7D-9E79-4FB3-BE03-F3371A3F1F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147637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one: conceptual foundation and visual examples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E902DB-ACD5-4777-BDD3-51970DAF4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5717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B697D1-D0B8-42EB-838F-101C7DCC4D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476500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two: step-by-step demonstration in ArcGIS Pro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F296FD-154C-4BF9-9D6F-D9B4CF5AEA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35718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E9E694-49DF-43F0-8FD0-2278DF6B0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476625"/>
            <a:ext cx="981075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Part three: guided lab and assessment</a:t>
            </a:r>
          </a:p>
        </p:txBody>
      </p:sp>
    </p:spTree>
    <p:extLst>
      <p:ext uri="{BB962C8B-B14F-4D97-AF65-F5344CB8AC3E}">
        <p14:creationId xmlns:p14="http://schemas.microsoft.com/office/powerpoint/2010/main" val="15102377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141810-491D-4FC0-99E1-C0A11876D9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B84590-0838-4AB3-A69B-457293A018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027540C-76EC-45D2-92CD-A62754FD86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Web GIS architecture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417ACD-4B09-46AB-B2AF-BE2A1DF2A7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The client, service, and data layers work together over the network</a:t>
            </a:r>
          </a:p>
        </p:txBody>
      </p:sp>
    </p:spTree>
    <p:extLst>
      <p:ext uri="{BB962C8B-B14F-4D97-AF65-F5344CB8AC3E}">
        <p14:creationId xmlns:p14="http://schemas.microsoft.com/office/powerpoint/2010/main" val="175105176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5B6369-D19C-41F0-BA94-3CA2BD462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D380D32-1270-49F5-B52C-1CF7A7547E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GIS architecture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3004E14-16C1-482B-977F-FDB8894082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0F840F-9892-4310-9391-F9BDE8784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13A732-47AC-400C-A22A-ADB5F736C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F430B7A-89B7-4AA4-9715-24CD4EEA00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6E0819-1E1E-4D89-B493-11565B01D4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8DE07F-CD3B-4762-8A54-715041BDA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Client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55B9B5-7684-4268-A559-66F9F9061B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Browser or mobile application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7521AD-FB90-4A46-B1D1-AB62E9F1F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F561363-1E18-44AC-B4AE-4BEA331741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4F6218-0A83-4A0A-B686-84713A1F6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Service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AD2CB2-78C7-42AB-88D6-6F5129171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 and analysis service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96C686E-B166-4D12-8289-4CB923C042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81E200-936F-428F-BC1E-64962C017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9FB5F0-8602-4735-83C0-97B56E5BD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0762407-6AAB-4525-AFD8-F5B0A244AD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Hosted or referenced layer</a:t>
            </a:r>
          </a:p>
        </p:txBody>
      </p:sp>
    </p:spTree>
    <p:extLst>
      <p:ext uri="{BB962C8B-B14F-4D97-AF65-F5344CB8AC3E}">
        <p14:creationId xmlns:p14="http://schemas.microsoft.com/office/powerpoint/2010/main" val="115219914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E4ACD88-2A91-490B-8D02-FE48C1908B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022923-6501-4007-9FEF-3C6882EB8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GIS architecture: concept and implementation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84FE023-66BB-4C1F-9EBB-E0C212C40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549CFA4-F454-46B7-B0C5-1D6D5E68A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A5BA973-FF5B-4ED1-B90B-9F68AC362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441FDE-2709-4806-BD40-5A5E628C15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4DCF3C-0A60-4325-B147-84699E8C3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0A7769E-53F5-4AF9-AA0B-65B162A37A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AAEAA1-D1BA-4C9F-804B-A2141B198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97D645-3764-425C-9C60-F456C7053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911FBE2-0DB6-41A7-8FFC-C880489C2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Client: Browser or mobile application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0E0A72E-2467-4594-9475-D1323DDD8B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3A8C64-F89F-43CF-B67D-D2C864478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Service: Map and analysis service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9A71D53-A240-435E-9DE8-0BF1C218A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2B700B3-A828-44CC-802C-5C779F5C4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Data: Hosted or referenced layer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697D915-89E6-484F-997F-2EA0F1B13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45A763B-F33B-4E48-B569-BEA33FE7F4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Online Map Viewer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DC244E5-E18E-4316-BFD8-39756B442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D2167E-EDCC-4EF7-B241-AE0A4999CB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18F033-5512-4F32-B2EF-4EA8A693B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F576776-9799-431E-B7D8-21DBD5196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943059389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DEB0515-C49D-43CB-B65F-1BD492579D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D12ED8-BABE-4804-B732-EF55D14E8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GIS architecture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5514BD-84A5-42CE-AA4D-17375BB50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538067-95F1-4E42-8F06-709998FA3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1C758F0-55B4-4F27-896A-E480570E4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AC1D21-36D8-4C11-ADE3-E57F044A21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5E0E942-146B-4111-B721-52265740FD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E651B8-177A-448F-A9A1-059CF355F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F5A45A-A955-4639-AF4E-FAE97EDFA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9897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The client, service, and data layers work together over the network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76F8CE-B3A2-4B05-9CB0-B6ADA8D509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2B41880-F8A4-4897-8A9A-A3F06FE22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FAB3AB-3956-4687-998F-FCAA860EF4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E9ECF7-EC68-4CB5-841D-731882DE5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Client and Service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93ADEF6-ACEE-4AE1-8149-6C76D0FBC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ADFAFB-0AE3-439B-A313-1E46B121E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C72372-2322-402F-A092-1F77ACA196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634807-393C-4DE4-8E76-218B511A56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ArcGIS Online Map Viewer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C70C6C2-20DC-47F7-9434-A4D06302A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5FEAF2-F4CB-44B1-A800-1F664F5A8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3EDB6A-5A68-4596-A52F-6BCAE5410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2D9F37E-5D06-4440-8621-16C907FD7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49B20E7-B6D3-4F79-9892-C6E226109E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FF4A4D-3F6C-4B57-A7A0-4CE77DB8A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E4F349E-FB06-4546-A737-91BB2A791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188BDD8-24F8-417B-BA62-1E30DC9F32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101070850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A92449C-7BCB-41E7-8B74-207C2960F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4AC0F00-B487-4B0E-8AE2-BAA098E88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Web GIS architecture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1D63F6-30C2-4F24-A98C-280D553E8B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09B361-49E8-4392-9E76-985675EE8B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3034094-F763-40D7-B494-72F11B4F07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1BA86C-FB01-476B-B837-986C6F647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B06A66-F345-44AC-890B-33B05F0F2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D88F694-FED6-4CED-972F-F84973F6D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9A8EA8-1371-4961-8444-6B9AC131F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client requirement?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26F26E3-4FEC-4551-90BF-2A12F6306B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78B8EDA-2E6D-4CCD-9F90-E9F4F2C3F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D1C930-6B30-47EF-91A2-6DF05BD3D8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71A7FFF-50DB-4602-83AB-6E0D7B8D96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2DA9D2-9369-410F-B0A0-3D58B24C25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CF588DE-C0F6-4E9A-8987-5277E78CBF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D2B45FF-1A0E-46CF-A973-6D2E16DE5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E9DB3AC-5FF9-47A5-A2CC-A7509C8EE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ArcGIS Online Map Viewer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B78E24B-2066-4428-AB9F-CFE5DD982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CA9E4C1-FEB3-41CE-9106-6E99863FD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AE0415-92B6-42D3-A26E-A7D342E1D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27F8464-9F3E-438C-AE58-ACFD3C0FE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Network and service outages affect application access</a:t>
            </a:r>
          </a:p>
        </p:txBody>
      </p:sp>
    </p:spTree>
    <p:extLst>
      <p:ext uri="{BB962C8B-B14F-4D97-AF65-F5344CB8AC3E}">
        <p14:creationId xmlns:p14="http://schemas.microsoft.com/office/powerpoint/2010/main" val="173144840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12850C-4286-47C9-92AB-57B34677A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38CC91-3AA0-423C-B6E6-4BF22022BD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GIS architecture: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AC8D31-ABE4-4274-84A7-C53ACF2E9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30F771-E467-40BA-97CE-59A6E93B7F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9572BDE-B314-43AF-9B4A-C3672B397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8ea92b781a544ff"/>
          <a:stretch xmlns:a="http://schemas.openxmlformats.org/drawingml/2006/main"/>
        </p:blipFill>
        <p:spPr>
          <a:xfrm xmlns:a="http://schemas.openxmlformats.org/drawingml/2006/main">
            <a:off x="1058990" y="1066800"/>
            <a:ext cx="10035920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8091839-8EE2-4171-A1F6-AE898230B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C387DA9-CA45-497B-8E72-83EED9FE03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The client, service, and data layers work together over the network</a:t>
            </a:r>
          </a:p>
        </p:txBody>
      </p:sp>
    </p:spTree>
    <p:extLst>
      <p:ext uri="{BB962C8B-B14F-4D97-AF65-F5344CB8AC3E}">
        <p14:creationId xmlns:p14="http://schemas.microsoft.com/office/powerpoint/2010/main" val="571557873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27FF3C-02AB-4601-A6B1-4282B8DB9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1C3736-E7AB-4B25-9213-DF3C71C786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7A9BA93-7AE3-4CAA-95F6-7FB2DDE9A2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Web map and layer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24F52A-A358-4E8B-ABB6-0C232C5D2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Symbol, pop-up, and visibility settings are stored within the web map</a:t>
            </a:r>
          </a:p>
        </p:txBody>
      </p:sp>
    </p:spTree>
    <p:extLst>
      <p:ext uri="{BB962C8B-B14F-4D97-AF65-F5344CB8AC3E}">
        <p14:creationId xmlns:p14="http://schemas.microsoft.com/office/powerpoint/2010/main" val="202883775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5AC2AB0-6125-4B42-A298-D778443FB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0E334E2-41BB-4361-B314-7A8EC3585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map and layer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0DA6DF0-791D-4388-8741-AC5B6DDE7D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9361AF-D356-4BD3-994A-92FCBB66D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1F5622A-85C9-4758-9EE6-57A61245F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D8BFD4F-B581-40AA-BF8A-50436C8A8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BEC7427-8E30-4F51-AC61-89CCF4E5E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6A572C-8461-4F55-8455-6C7B3A7CA2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Feature layer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8A111AA-F59B-4FDE-BCDD-22177758D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Sorgulanabilir nesneler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D642F9D-E24E-4318-B128-90E86AB85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087DB5-77D3-4C37-8A53-9051A9E10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7033D64-625C-45A6-820B-1816A5EFB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Tile layer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E7C7D93-1C42-4A74-8727-33E761D707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Fast rendering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299A862-9DE3-4778-8C12-662382F503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5B50FF8-DA31-49D4-BF0C-8444962A82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1B092AC-500A-43BB-ABD9-F54BFB613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Image layer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C9D259-F4B8-4E15-839B-20FECEBC0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Raster and imagery</a:t>
            </a:r>
          </a:p>
        </p:txBody>
      </p:sp>
    </p:spTree>
    <p:extLst>
      <p:ext uri="{BB962C8B-B14F-4D97-AF65-F5344CB8AC3E}">
        <p14:creationId xmlns:p14="http://schemas.microsoft.com/office/powerpoint/2010/main" val="28277877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5FAC499-E985-46D2-B284-0AC6DB7B1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05F84F-90A1-41AE-8A40-F5D414EF42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map and layer: concepts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4FFB1A-0BF0-4CC1-A50E-EFC16718CE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A741E8-DE86-43E8-92B3-09971AFBF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F45E2C4-FD94-4646-BBF0-DAFED7BA3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D6B869-7C7F-40C6-8D92-D0BBE8E4A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E914315-F1C3-486E-A899-AF2C9C01B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45AB49-8065-4284-8522-9468E87BA2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F7F8C68-4792-434E-8557-9DF75C328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B65A7C-965B-489B-951A-5608085F5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B562A67-4B26-43C5-85F0-652CEA10EE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Feature layer: Sorgulanabilir nesneler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933EF50-DB59-4824-9F51-493839140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D0E146C-FF01-4145-86AC-94F346BAB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Tile layer: Fast rendering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0EE2816-D242-4448-AFDA-86F56A935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E391515-028E-4B67-8C89-6AD7CBCC4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Image layer: Raster and imagery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78401CE-3FD3-428F-8B66-8FB13B4CE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E5B0FC9-5A9C-4388-9091-9D38336FB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 Viewer, Layers, and Properties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CE7BD55-75C2-4FAD-9987-BEE9893AD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5573E57-DA17-4234-84EF-7973D3317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A7000F9-C98C-48E3-8E70-C57386D19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0581201-4169-452B-8CCD-E70FD756D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287768393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2EB475E-09E3-4CC0-9B53-FB7DB6B5D3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19685A-12CE-4D89-837F-9FDCB59860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map and layer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CAE9B7-6092-4AC7-8C9D-CDFED65DF9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F3D9C0-58C3-4654-A0A7-BE33A36BB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69D039-D99B-469D-83B2-DD92DC4F76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A9EDDF-EEE6-434E-9457-B36489A00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341D4F-D3B3-4C15-9093-FE8A25C67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152B65-CB1A-4748-BFFD-A5855E6F8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112912-68E6-4D42-A27A-70759FDFC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877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Symbol, pop-up, and visibility settings are stored within the web map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173DFB-00AA-4F22-A4A3-A1E12A7A53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82BA00-3460-4562-B10D-6C2778313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98FFB91-CF51-476C-B2D3-ADA9FE03C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1387736-5357-40D2-9700-39422EE71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Feature layer and Tile layer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4B684E-C81C-4F24-B4AA-C748149AC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32795B-5D56-4D3D-AEF4-E0BE3741E1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0F1234-2015-4162-8A33-922F01E17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7BC4D5-9F81-4CEB-8EE1-E46C66C28C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Map Viewer, Layers, and Properties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79D715-B10D-42E4-B643-BD68D05946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C2E0761-AC55-4280-A468-D7D869EEF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BB8967-70A5-4921-9BBB-AF86FA8773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213B446-47ED-4B92-8B64-31802BB49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6389F66-B84F-4BC6-A361-1EE2A715B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481FC0D-C890-4D01-B8F5-D6E12D913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607D8BB-7960-469B-844A-2B8CF7BEF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418002E-7DC2-4868-AB82-4667E017D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71463063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2DF6C80-860C-4446-9982-0527F8A2A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DA5E36-4481-46D7-BC97-4C5C3284F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web maps and layers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7FC64FC-4EFB-4013-935A-EBB03266CF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2CD7E8-1A12-4C24-AB6E-C95A005A4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7D9F57-2AC1-4842-A015-73972AD3DB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D4543C-DFD7-4266-AEDC-1B7A97EA7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78671E-A83F-4A26-9B20-7B74455AB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C5C68B3-4670-4D17-820B-4E2434E343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4F21CCE-180F-4E8C-90A4-C61E4ABD58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feature layer requirements?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906E12-5CC9-41B0-99F3-11BF5E53DB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E4C88A-A635-4CE0-8FB7-39A2BC647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9A6F6B0-96BF-46BD-AC66-E287B180C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0B01993-58D2-49AB-BAC3-538C81281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8CE521A-AB3D-4D8E-9B8B-AB436CF77C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451746-6C53-4DA7-8816-86CB58762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98BD6CB-8073-4490-9B20-0339FDCB4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F0EC35-3AFC-4ACF-A4EB-9AB65ADD1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Map Viewer, Layers, and Properties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A6D4C18-B689-4A51-8D87-FFF8AF5F3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73BE47C-88F5-4AB4-9DC4-CD99BA721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13A28AA-8532-4720-B4E2-D586CAAEA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8F4C200-BC64-454C-8618-0FF0CED4DE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 shared view does not modify the source data</a:t>
            </a:r>
          </a:p>
        </p:txBody>
      </p:sp>
    </p:spTree>
    <p:extLst>
      <p:ext uri="{BB962C8B-B14F-4D97-AF65-F5344CB8AC3E}">
        <p14:creationId xmlns:p14="http://schemas.microsoft.com/office/powerpoint/2010/main" val="191126266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1B1F901-F7D5-43F4-928A-58A484860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6A9478-4279-4FFB-AC93-3181405647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map and layer: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FF79D05-133E-428E-8B9B-984CC3749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ABFADE-086B-4147-867D-ECC35D842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A960999-691F-4863-8D42-0750882DF7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90642b36e2f48f1"/>
          <a:stretch xmlns:a="http://schemas.openxmlformats.org/drawingml/2006/main"/>
        </p:blipFill>
        <p:spPr>
          <a:xfrm xmlns:a="http://schemas.openxmlformats.org/drawingml/2006/main">
            <a:off x="2985303" y="1066800"/>
            <a:ext cx="6183294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48C7E3-90C3-4394-8DCE-E3D7B8F57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93B4C14-FFFF-4ECA-B651-A537D07AF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Symbol, pop-up, and visibility settings are stored within the web map</a:t>
            </a:r>
          </a:p>
        </p:txBody>
      </p:sp>
    </p:spTree>
    <p:extLst>
      <p:ext uri="{BB962C8B-B14F-4D97-AF65-F5344CB8AC3E}">
        <p14:creationId xmlns:p14="http://schemas.microsoft.com/office/powerpoint/2010/main" val="344193361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1710FF-E2A9-4E90-A93D-81AE625F33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68769C-04BE-4D26-93F3-39B6BE3FE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SECTION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382BE4-52AD-409E-8E04-D938F75525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Sharing and security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13DB87F-5F0D-41F5-8E25-7FA1392C96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Content owner manages access levels and user permissions</a:t>
            </a:r>
          </a:p>
        </p:txBody>
      </p:sp>
    </p:spTree>
    <p:extLst>
      <p:ext uri="{BB962C8B-B14F-4D97-AF65-F5344CB8AC3E}">
        <p14:creationId xmlns:p14="http://schemas.microsoft.com/office/powerpoint/2010/main" val="60987891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ED1FE82-21F3-4C6F-BAE3-AFDF4E4371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6639D7-0F13-488C-9FB7-E6816B5B53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Sharing and security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6950C45-312B-4A2B-9DC1-6D3D73D8E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4BB996-AF94-412D-955D-17B1E733B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AFBBA4-550B-4DFF-BB2C-3CD34901C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BE2701-DCF2-439B-BC9E-1F99DEC8B5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D43D97-3604-479F-8A71-F913FF718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E7A8C1-3C6C-474A-82CF-0475ABAA7C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Private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0DA470-29C3-40AE-81C3-CEDEBC33D6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Owner only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8970FD7-8E24-4469-8407-81977E13D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F7B256D-B53B-4A32-8740-5E5D5F0AB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53E1FB-4AE0-4D76-9EC1-59762FFE4C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Group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4334FD-1947-40F3-B0CE-8D9200059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Specific workgroup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473ACE-658D-4303-BE5E-FD8EB6219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86604B-ECDD-4FC0-B008-4F3165BAD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39C3059-3005-430C-97ED-57247CED0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Public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A1BABE-B2DD-4822-A329-419FEF322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Public</a:t>
            </a:r>
          </a:p>
        </p:txBody>
      </p:sp>
    </p:spTree>
    <p:extLst>
      <p:ext uri="{BB962C8B-B14F-4D97-AF65-F5344CB8AC3E}">
        <p14:creationId xmlns:p14="http://schemas.microsoft.com/office/powerpoint/2010/main" val="74546693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82919B-44E5-46CF-ADBC-6F413FBDD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E5A8045-7973-4A57-AFDD-C822F814E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Sharing and security: concepts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A76D90-2FE2-47BD-B8AA-065AED5F71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9EC8308-5D0A-4B75-BD62-442C43827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27C7546-D728-49C3-BF71-B8EF5730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7D3969-BD53-4843-8336-D8B4847F0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7A515DD-6AE2-436F-9523-133B4DC1B0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1C736A-9BF5-4178-9D15-D44E73E60A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D31758E-2FA7-4D3A-8418-4AA408466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59C4761-97C7-44ED-B223-5CDED1B4FB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418E70C-342E-4A19-A11F-76753B354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Private: Owner only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26A230-0BA3-4540-9CDE-A6AE78C1BC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06FC849-152C-472C-B382-E1A922B54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Group: Specific workgroup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038380A-2D37-4762-BB83-3B0A98DBA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2F729F-89BC-4836-AF79-F5D2BB8F4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Public: Public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C64B8F-8028-4E89-8064-49F6ACD4A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73D45E9-F473-460B-92DC-D395A02F6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Share, Groups, and hosted feature layer views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199C2B1-78F1-4262-AE61-E7802B622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F1A94B5-26A4-4E02-BB97-0497482CA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66477AD-2B40-4FAF-BFB1-1AE96FAD46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38E4438-47A1-4EE0-AC29-646C3CF49C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10336193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2B3E67BA-F144-458C-BB3D-DB82035E2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E872C2-148E-4CB3-9228-88024D287A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Sharing and security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A69A1E-5804-4ACE-BE8C-21A2DCAEE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7FE5E9-CFDD-4C1A-8FCD-EB055F5FE6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E92106-26CA-4FD2-B57A-AF6970AEA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36BCAD1-218C-4D7C-B3E7-EF1D5C937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D94C2B5-1AE5-4AE5-A4AE-827983FB4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CD9992-EA42-4B7C-AFBD-C8505ACA2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9745CD-47C6-47D6-8A05-6FDAAAE8D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6983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Content owner manages access levels and user permissions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DBFA3E8-BB42-4204-A07D-9F93C4B70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FAE2DAD-EA18-4AB5-9085-F31BBB9F2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B0F8C8-33B0-4412-9BB2-7DA902A23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B13EAA1-60D8-430F-BD15-BED71BE82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Private and Group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AA604B9-2AEC-4F84-9924-D8BC853B0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8523AD6-D192-4416-8465-2539741EE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3BC7882-09DF-45CE-AEFF-38826A928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5FDFE4B-D12C-4D60-83C8-68172D1BCB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Share, Groups, and hosted feature layer views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2DD0D8D-A31A-4987-B680-DA7409DBF8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34E515-BE2A-49B4-B334-984FD3E11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EF62389-5534-48C5-B5FF-687E701FC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77FE80-8E6D-4BAE-8657-126F14952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BFFD3B7-1D7C-446D-B850-D0A517F8F7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C63E0A-DD7D-4476-A804-6A17F3A3E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6000F28-B176-4C5E-A50F-3F2280582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36F1A1E-E65B-4D48-B6A0-E6B9B341C8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1960516146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3A22DFA-01B1-41C0-9CA8-8323F1C4A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B66491-6E57-4860-B018-609C0BBEA5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controls for sharing and security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BC61A2C-4B5A-4D3E-9921-85290682DF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7E4FC54-C587-4D1E-9EA5-688B717817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74872B-35FB-4741-B232-D11E6D488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52EFBE-4858-45CB-9720-538C318E6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A5342C-D953-449B-93BA-89773BDB1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DFEB90-39F6-4928-8C63-906EEF336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0B0EA3-492E-4DA4-A343-503340C71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private requirement?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47BD91-DC34-4A82-9CBE-826DDB3F4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25214E-9952-4E35-B194-E3713138D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1059723-377B-4C7F-A67A-FC5B49FAF4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2367F1F-CD4E-4622-904A-31B142576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515A0B-72A3-455C-936C-0708B3A8A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290BA79-2FB5-43AA-8844-4535052064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AA6C634-2BF7-4A46-B07B-6CEA73060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1834BE2-91BE-4B8E-8635-AC97EAB8F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Share, Groups, and hosted feature layer views parameters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0221BAB-3243-4F92-B39F-145A8AE57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77DADE-2D16-4F70-8656-08CE9D3D52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C94B58-171D-4903-A5FC-5BDA54DCD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BAE9A1-EE08-47EA-A2BD-005A32C91E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Sensitive attributes should not be published in the public-facing layer</a:t>
            </a:r>
          </a:p>
        </p:txBody>
      </p:sp>
    </p:spTree>
    <p:extLst>
      <p:ext uri="{BB962C8B-B14F-4D97-AF65-F5344CB8AC3E}">
        <p14:creationId xmlns:p14="http://schemas.microsoft.com/office/powerpoint/2010/main" val="879809282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C7B7A55-DD36-47FF-B242-4676FAF2A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5585C2-4915-430F-A146-D44667A5DE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Sharing and security: visual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87DB43-923F-4154-AAD9-116E75241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80F61F-345C-4689-A1CB-7EACAF8F1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027862-9A40-4228-9541-EE503A113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47222b0a2a4aef"/>
          <a:stretch xmlns:a="http://schemas.openxmlformats.org/drawingml/2006/main"/>
        </p:blipFill>
        <p:spPr>
          <a:xfrm xmlns:a="http://schemas.openxmlformats.org/drawingml/2006/main">
            <a:off x="2678297" y="1066800"/>
            <a:ext cx="6797307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115B39-DAD3-49D5-A231-8C7F2F940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BB21EA3-EB45-4579-977E-EF09B6A1C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Content owner manages access levels and user permissions</a:t>
            </a:r>
          </a:p>
        </p:txBody>
      </p:sp>
    </p:spTree>
    <p:extLst>
      <p:ext uri="{BB962C8B-B14F-4D97-AF65-F5344CB8AC3E}">
        <p14:creationId xmlns:p14="http://schemas.microsoft.com/office/powerpoint/2010/main" val="1752357456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5A5252-1522-42C8-9228-04CBFD4A0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536BC6B-5065-46E5-B7CB-B02EE27BF6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2519C2F-6705-408F-9334-061551EEE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Web applications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6408DF0-0EE8-4406-AA81-A56FD66C5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The map is transformed into an application for different user tasks</a:t>
            </a:r>
          </a:p>
        </p:txBody>
      </p:sp>
    </p:spTree>
    <p:extLst>
      <p:ext uri="{BB962C8B-B14F-4D97-AF65-F5344CB8AC3E}">
        <p14:creationId xmlns:p14="http://schemas.microsoft.com/office/powerpoint/2010/main" val="1433721106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DBE2D2-EC39-4C9C-BF62-7C6D7B1236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F6940A-438D-48AC-96D2-9DF6149C1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applications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686CE5-9CA8-4B52-8BA2-B78EFC7FCD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8F53EB8-7ACE-43D8-867B-BD508EE8D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12DE74-B549-484B-B6A0-90BA85EBD3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9F0E18E-C004-4566-AE31-B796E3DA6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D85FD73-D085-48BB-BFDD-28EC1D06D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3681FB6-6D9F-4EF2-AF8A-8B433BD0A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Dashboard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7C9E523-4EA7-46E1-96D5-F8C68B293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Operational indicators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97ACDF-72F0-425C-9F0D-D69962C3B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3574D90-88BB-4F99-A85E-AC4A08BCF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BC8BC16-B198-4CB0-8DC4-C61877B3B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StoryMaps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2344E0-2574-4DCE-9A8C-80E398817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Narrative and context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923CFD4-CA65-44E8-A3C7-C0F0133CA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AC86048-519A-44DE-88BE-1507A2B955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6239C00-578F-455C-AA5A-7ED0644EF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Experience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A8111D3-6A41-434B-AA29-AA0FB9823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Custom interface</a:t>
            </a:r>
          </a:p>
        </p:txBody>
      </p:sp>
    </p:spTree>
    <p:extLst>
      <p:ext uri="{BB962C8B-B14F-4D97-AF65-F5344CB8AC3E}">
        <p14:creationId xmlns:p14="http://schemas.microsoft.com/office/powerpoint/2010/main" val="145681583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C9ABB34-2FC5-4B03-BC7E-60B3A5147A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26F9AFF-0E56-45CC-A678-2A31CF93C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applications: concept and implementation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0FC470-754F-4167-B1EB-42BAF2AE5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FECE7A-68E3-4279-B0EC-956EAC5632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EDBB073-7A40-4523-BA41-02BA832E2E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28588AA-621D-462C-8DFC-CDDFA5248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3F5F1F6-EAF9-4DC0-AD4C-4F8151FF9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660E37-BEF9-42AC-8246-7100F00E1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1A7436-863F-4856-856F-F4743E5CC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BBA201-41C4-44DA-820E-4E182B974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92BABF3-18D9-42DA-A70C-79C84D8FA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Dashboard: Operational indicators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43E6BCB-B783-42D3-9736-474891421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BBE627-9728-4762-8BA0-1B63DADD1A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StoryMaps: Narrative and context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F085820-CE4A-4844-8B2A-2E7ABFAC8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11E55CF-ED43-4154-A3E6-643D40325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Experience: Custom interface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A07E5D7-3D12-4FA4-A9AF-0D5566DB6A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75CA8EC-2406-4801-B1C7-2FAF3A7A8C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Dashboards, StoryMaps, and Experience Builder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C3F533-EBB0-4801-BDBC-C1F070372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E44FFF-F856-472E-B7D4-BFA8D3930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173A39-37DF-49E8-BF7F-654ADDC0A6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6D19AF-0674-4EB5-8CDD-53C5DD18B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113185497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CF4A807-B674-4AC0-8AAA-D1DCC369DF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831AF21-3096-4BAD-9B1F-AFD176B8E7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applications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6B4C8AB-4466-4005-A282-CBDE4BEC1C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AFDAA47-8CE7-468B-8B1D-71A8CECC9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5C8537-FF33-44D8-B8A0-E854E5BB4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89E7DC-F437-4716-88FA-B76270F16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0983AFE-E43B-4BAE-8B9A-B578C2EF0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C7C34A-4C20-4BF1-B190-790DFFD66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59A94FC-22F8-4532-A4A7-931658003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997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The map is transformed into an application for different user tasks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C280168-904A-4ADC-A37D-72530221D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B749185-7CBC-43C0-9667-5F144FC9FA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DD7BF68-3A5D-47E2-A188-0D79A09A4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AE6EB24-50EA-4030-859D-E06A5A48FF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Dashboards and StoryMaps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F15EEAB-DED7-48DD-A3A8-EADFA40F5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6B8A63-D1D1-4789-931F-21DAA6261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C28A8F1-2125-4544-8C6A-2F09037EF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8F236A4-93C9-48ED-8B8F-A31ADFE20E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Dashboards, StoryMaps, and Experience Builder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0086E3-BD8E-4781-9139-ABFCB8B30E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068F40B-2FEF-4E8A-A863-4FEF08C24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792F362-97AD-4641-948C-C740CB1766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5AAB3E8-3EB6-43F5-A68B-29206B140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FE06DA2-10CA-4A78-A011-BFF6A28FD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B5F6A2B-AA22-42A7-9889-88FE2027F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274E2D-38D8-4DAA-AD3E-80CE30101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8BFEA12-9A90-4242-B8FB-D75B7BE4D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899130175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0B53F5-3ACB-4507-924D-0B75F3FB0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2202C5-808B-4EC8-81FA-D355EEF54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web applications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A160B6D-5A76-4ECD-8E87-FCD5E59A5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0DE88BB-C5F6-4C0A-BBBF-A29EE0865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4D103D-EFE5-41A1-93D5-E818D9235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023515-F6C7-47EA-8CCD-80A28657F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08089B-D187-406D-B131-F3232A194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EC427E-9428-4322-BDA1-A9BB531CD0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CF03E6-104A-40A7-8E32-ED013F770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dashboard requirements?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E6743EB-7476-4CB3-AB0D-B5DB3C6A9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159C2FF-D394-4CE7-97A6-FAE35B1B2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374D687-DB95-4D46-BFDF-5DAF5FC1FF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0C0E502-A3F9-451B-B269-8E9C6BB8E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051E5B-D0A0-4487-AD55-9D55D23B2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CBBD02-2946-48A6-AAF6-8030D9AFCE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984BE48-E204-46E7-9A58-AEAAD362E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F08AD40-9195-47AA-8180-477C48103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parameters for Dashboards, StoryMaps, and Experience Builder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1A68D3C-92EB-462D-9D4C-C77F2962B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30C307-0559-4D50-A138-8F349B7427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4EDD652-AC50-49DD-A0AF-8D27E6C55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1AAE605-D73B-427C-8EB7-270E3E8D1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decision message may weaken as the number of indicators increases</a:t>
            </a:r>
          </a:p>
        </p:txBody>
      </p:sp>
    </p:spTree>
    <p:extLst>
      <p:ext uri="{BB962C8B-B14F-4D97-AF65-F5344CB8AC3E}">
        <p14:creationId xmlns:p14="http://schemas.microsoft.com/office/powerpoint/2010/main" val="834178702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2601AF9-772A-49FB-B685-E41C6BBB0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1DDC58-1E2A-4564-97B4-BC2E4202EC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Web applications: visual implementation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43CE1C-B5AF-47D3-A643-2BD88D0E1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341438-130E-4126-AD4A-DDD116E03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21D351-1AE2-4F1E-AA5A-2AB5BC446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6e93b980c024042"/>
          <a:stretch xmlns:a="http://schemas.openxmlformats.org/drawingml/2006/main"/>
        </p:blipFill>
        <p:spPr>
          <a:xfrm xmlns:a="http://schemas.openxmlformats.org/drawingml/2006/main">
            <a:off x="1829019" y="1066800"/>
            <a:ext cx="8495862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26051E-A271-4786-A6E8-F7B2C3468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2CA767F-1991-44DB-9980-178B7FAD0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The map is transformed into an application for different user tasks</a:t>
            </a:r>
          </a:p>
        </p:txBody>
      </p:sp>
    </p:spTree>
    <p:extLst>
      <p:ext uri="{BB962C8B-B14F-4D97-AF65-F5344CB8AC3E}">
        <p14:creationId xmlns:p14="http://schemas.microsoft.com/office/powerpoint/2010/main" val="1358006953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0A3DAB5-DE42-4F52-9B84-013C56448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AC56997-ADF8-45D3-8DA6-26CF50CCB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CHAPTER 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F54CBD-FCA9-49B2-B863-3EB428A6C9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Midterm review framework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3885331-B2C1-4442-8814-121337776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Concepts from the first seven weeks are integrated into the data, analysis, and presentation chain</a:t>
            </a:r>
          </a:p>
        </p:txBody>
      </p:sp>
    </p:spTree>
    <p:extLst>
      <p:ext uri="{BB962C8B-B14F-4D97-AF65-F5344CB8AC3E}">
        <p14:creationId xmlns:p14="http://schemas.microsoft.com/office/powerpoint/2010/main" val="1376702309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3703E0-8C22-49D2-A426-D7EFBC58F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B012E72-813F-4719-9FD8-FD6BC23ED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Midterm review framework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B774609-F5ED-49BA-A440-778A4368B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A801580-424A-4235-B69A-653FEEF77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15A601F-ACB6-4873-AF89-00EEB56F92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18E0E1-2B7E-4547-8D5C-750EFE4C1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F547CF-0C65-485C-BE44-99D00FA3E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F84773-22F5-49DD-9C95-610012D3A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4F879B1-447A-4CA8-8867-40B438DDD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Model and coordinate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C7F503-116C-4B09-A5E4-47063D212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205C2A-1659-4980-BAD3-5C418F264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86EEEC3-7EDC-4322-A466-F6E4FC486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Analysis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D125F3-674F-4DA5-B0AE-8682C7867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Tool appropriate for the question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E11869-8980-481F-AE3B-D502A3168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18BDC85-D5FA-4634-AC57-9DCCCCD7B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99A9903-2BD8-4454-B324-3866DFE399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Sunum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6E3C0F3-5960-4BB2-BC63-E4472AF60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Correct symbol and source</a:t>
            </a:r>
          </a:p>
        </p:txBody>
      </p:sp>
    </p:spTree>
    <p:extLst>
      <p:ext uri="{BB962C8B-B14F-4D97-AF65-F5344CB8AC3E}">
        <p14:creationId xmlns:p14="http://schemas.microsoft.com/office/powerpoint/2010/main" val="1646897856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ECD4E12-5DD1-4B6D-BB86-81640CC03C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1D5790-F651-44D0-AA4C-4FBB8B3F1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Midterm review framework: concept and application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A60748A-786F-4649-B641-D9A7E6F58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C099D8D-03D1-48F3-A180-060492946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CC2D857-BD49-47E5-8198-7F6573D45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869277E-0EF3-4378-9918-E2125AC14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0B84A5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94D6D2-5576-44B5-83CB-D7A787D19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143000"/>
            <a:ext cx="5143500" cy="495300"/>
          </a:xfrm>
          <a:prstGeom xmlns:a="http://schemas.openxmlformats.org/drawingml/2006/main" prst="roundRect">
            <a:avLst>
              <a:gd name="adj" fmla="val 15385"/>
            </a:avLst>
          </a:prstGeom>
          <a:solidFill xmlns:a="http://schemas.openxmlformats.org/drawingml/2006/main">
            <a:srgbClr val="149B6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45E93C-648E-4824-8D0E-15484C3FD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Kavramsal anlam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44A452-1614-4DF4-894C-24FB82138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238250"/>
            <a:ext cx="4762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>
              <a:buNone/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ArcGIS Pro equivalent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07BF80-B959-4A65-83DD-AD8227289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AF92B2-70BC-4EC0-915E-0A4CE1FCF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Data: Model and coordinate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8668E7A-BB4D-464C-B25F-0C496A790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290216-567B-414A-B1EA-80042B349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Analysis: Tool appropriate for the question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EA3A74-F604-4250-8B43-8164BB789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EB7165-E8A5-461D-B642-893621256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Presentation: Correct symbol and source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A35F4DE-423B-46A9-955A-078B4636F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1952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70EADF-C51F-4C82-9898-E69C9ABED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18573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Geoprocessing History and project review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CCE71BC-FB05-4F8D-B8BF-196CA8798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771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AE3484F-E0FE-4018-9119-7D5019492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267652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The output is examined together in the map and table.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52C8D87-355D-48BF-B28C-6DF7070A0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590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E032C99-0B52-4327-B29B-CE576479B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34200" y="3495675"/>
            <a:ext cx="4667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are saved.</a:t>
            </a:r>
          </a:p>
        </p:txBody>
      </p:sp>
    </p:spTree>
    <p:extLst>
      <p:ext uri="{BB962C8B-B14F-4D97-AF65-F5344CB8AC3E}">
        <p14:creationId xmlns:p14="http://schemas.microsoft.com/office/powerpoint/2010/main" val="44611173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FD3A170-8B2C-4030-90F6-6315597EB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CC47A06-E69D-4711-A807-C6497CB46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Midterm review framework workflow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4D89FE6-4A0D-4402-9F05-976586859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114AE0-C621-4420-A570-E768B3403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E55D06-D5BE-4C49-82B2-ECC96C961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EFEB8F-EF77-4B09-81F1-FA350EF9B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00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C717198-3F84-48C9-9385-7A145A6A7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D3F84B-7885-4BC1-A898-D6CAFD111B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Question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4B3E375-A7AE-4A42-A6E4-19BA7E518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6944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Concepts from the first seven weeks are integrated into the data, analysis, and presentation chain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3AE59C3-CCC2-44E1-A947-341ABCD13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51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1F9516-EA96-4C5E-9FEA-B4EBE87C8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FDCF829-5231-4B1E-A17D-DFEFB2E59E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F5C3C55-03B8-4137-8133-E3D59EC900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765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Data and Analysis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0BB0CAE-F702-4720-AD43-87795357B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101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771FB35-D002-4B35-A716-CB709E62D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E9FA5AB-59BA-449F-BAC4-17F20A77B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88101E-6B63-4BD4-8B38-69C7D63381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816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Geoprocessing History and project review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6E027CA-CE3F-49D5-8967-FC2B5047A0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520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AB1CFA-835A-406E-8B51-A13C626D6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A1A1512-C6A1-4C19-A11C-44F900737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Kontrol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DC97F6-1549-43AC-A9F7-A0BF45AC7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8665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Parameters and output quality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D392C69-D9B4-45BB-AC13-1158D35B8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047875"/>
            <a:ext cx="1952625" cy="2095500"/>
          </a:xfrm>
          <a:prstGeom xmlns:a="http://schemas.openxmlformats.org/drawingml/2006/main" prst="roundRect">
            <a:avLst>
              <a:gd name="adj" fmla="val 6829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62768670-5F69-4996-AAC5-379E9A4B7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238375"/>
            <a:ext cx="476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05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E671ED0-3EAC-442E-9732-B9314D15B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762250"/>
            <a:ext cx="1619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75DB1A3-181A-4D50-9A9A-15E1E30D12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333750"/>
            <a:ext cx="161925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125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Decision context and constraints</a:t>
            </a:r>
          </a:p>
        </p:txBody>
      </p:sp>
    </p:spTree>
    <p:extLst>
      <p:ext uri="{BB962C8B-B14F-4D97-AF65-F5344CB8AC3E}">
        <p14:creationId xmlns:p14="http://schemas.microsoft.com/office/powerpoint/2010/main" val="856589990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DD39A90-427C-42BB-847F-F06F99C2C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8E8DAF-DDCF-441D-8630-BB25758A9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Critical checks for the midterm review framework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2A07BFC-29E9-482D-B374-2FB6EBA5B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2A9EB1B-E72D-4D45-B57B-E5C4CBCE3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D738461-67D8-4BF5-AF58-AB654CD86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0E07500-7BCD-458D-B42F-137F3D16D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96437A-DA21-42C0-B89F-11F437074A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C571987-FB93-40F4-8821-5496D14E67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Data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82DB51-4D09-4CAB-A1A9-7AA023179C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3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Does the input data meet the data requirements?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8AF5DDD-1DDA-445A-9BD8-1BC01008C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81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D76A57-5464-4D43-8950-F4E84E3BA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4596B5-865A-4B5C-97A6-12291B54FA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Scale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38D0B68-85DB-4D0A-8AEE-646E2AB0F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90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Are the unit of analysis and resolution appropriate for the question?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B3E8D0A-A59B-4D5F-AAB1-C94D6FB810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6CBA67F-E4AA-4B5D-83B1-CCEAE24A8F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203A487-F284-4C36-90C8-034589E83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Method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AB77947-AA5A-4F24-9F16-B0A771315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Have the parameters for Geoprocessing History and project review been justified?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F73F74D-6F63-4FA9-B0F4-9BCF54D692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96375" y="1619250"/>
            <a:ext cx="2619375" cy="3429000"/>
          </a:xfrm>
          <a:prstGeom xmlns:a="http://schemas.openxmlformats.org/drawingml/2006/main" prst="roundRect">
            <a:avLst>
              <a:gd name="adj" fmla="val 5091"/>
            </a:avLst>
          </a:prstGeom>
          <a:solidFill xmlns:a="http://schemas.openxmlformats.org/drawingml/2006/main">
            <a:srgbClr val="FBEAEA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32EACDB-AFF6-4858-BD65-C5E1D9411C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1857375"/>
            <a:ext cx="428625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00" b="1">
                <a:solidFill>
                  <a:srgbClr val="C33D3D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33D3D"/>
                </a:solidFill>
                <a:latin typeface="Aptos"/>
                <a:ea typeface="Aptos"/>
                <a:cs typeface="Aptos"/>
              </a:rPr>
              <a:t>!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A2BED34-8B1F-4241-9E02-04D67A88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247650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Risk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7AE52B7E-19FF-4BB6-B38C-13BBF125D6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05925" y="3095625"/>
            <a:ext cx="2190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27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Memorizing the tool does not prevent conceptual errors</a:t>
            </a:r>
          </a:p>
        </p:txBody>
      </p:sp>
    </p:spTree>
    <p:extLst>
      <p:ext uri="{BB962C8B-B14F-4D97-AF65-F5344CB8AC3E}">
        <p14:creationId xmlns:p14="http://schemas.microsoft.com/office/powerpoint/2010/main" val="714989110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04102ED-473A-41E5-B0BC-420031BD6E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376E5E-DBA3-442D-A6A2-904137B3C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Midterm review framework: visual exercise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69AADB6-AD92-47EC-A688-3D7E6F9CF6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99236EA-A880-45E1-BB4B-748F24E6C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4988909-17C2-4D0E-9604-BBF6F28DB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ef53730574445c"/>
          <a:stretch xmlns:a="http://schemas.openxmlformats.org/drawingml/2006/main"/>
        </p:blipFill>
        <p:spPr>
          <a:xfrm xmlns:a="http://schemas.openxmlformats.org/drawingml/2006/main">
            <a:off x="2700149" y="1066800"/>
            <a:ext cx="6753602" cy="4762500"/>
          </a:xfrm>
          <a:prstGeom xmlns:a="http://schemas.openxmlformats.org/drawingml/2006/main" prst="roundRect">
            <a:avLst>
              <a:gd name="adj" fmla="val 2400"/>
            </a:avLst>
          </a:prstGeom>
        </p:spPr>
      </p:pic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38B428-600F-4498-8E27-88769A0D9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5553075"/>
            <a:ext cx="110490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111111">
              <a:alpha val="80000"/>
            </a:srgbClr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975009-04D7-42B2-BEC7-EF6DC909D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56197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1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Concepts from the first seven weeks are integrated into the data, analysis, and presentation chain</a:t>
            </a:r>
          </a:p>
        </p:txBody>
      </p:sp>
    </p:spTree>
    <p:extLst>
      <p:ext uri="{BB962C8B-B14F-4D97-AF65-F5344CB8AC3E}">
        <p14:creationId xmlns:p14="http://schemas.microsoft.com/office/powerpoint/2010/main" val="727902053"/>
      </p:ext>
    </p:extLst>
  </p:cSld>
</p:sld>
</file>

<file path=ppt/slides/slide34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21F1B4F-A87E-4D73-8C38-1C25F30B5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0D806B-740C-4B88-9872-B64568D87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906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9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9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LAB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7282C99-0CEF-4EEC-90E9-44E0F9693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09750"/>
            <a:ext cx="9810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Guided exercise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24AFE6-738E-42EE-8FB7-3A3345F2B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43250"/>
            <a:ext cx="97155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D5DADD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D5DADD"/>
                </a:solidFill>
                <a:latin typeface="Aptos"/>
                <a:ea typeface="Aptos"/>
                <a:cs typeface="Aptos"/>
              </a:rPr>
              <a:t>Creating a web map, sharing layers, and designing a simple dashboard on ArcGIS Online</a:t>
            </a:r>
          </a:p>
        </p:txBody>
      </p:sp>
    </p:spTree>
    <p:extLst>
      <p:ext uri="{BB962C8B-B14F-4D97-AF65-F5344CB8AC3E}">
        <p14:creationId xmlns:p14="http://schemas.microsoft.com/office/powerpoint/2010/main" val="1892051425"/>
      </p:ext>
    </p:extLst>
  </p:cSld>
</p:sld>
</file>

<file path=ppt/slides/slide3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E1C3F6-8189-42C3-992B-0D7FB16AF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0697F5-99E9-47BE-B93C-E4DC55072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Laboratory procedure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D1B241-6582-4635-B0C3-E68D8D62C5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22DF2AB-C613-4AEC-AE37-ABC2C4BD5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548677-7598-4330-8ADB-B4B1C8FE9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C474D07-50CE-492E-9C98-2E7DD77245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1906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6E3786-F209-4550-9305-CA96F10570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0953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Prepare the working folder and the geodatabase.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6756D0-C8FF-4FB1-AA15-DA0086A64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0097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A00B24E-B5DB-48AB-8280-CDBD883F51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9145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Creating a web map, sharing layers, and designing a simple dashboard on ArcGIS Online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E842F98-3253-47A9-8681-EBCA4451B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8289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95278C-14E2-41D1-B448-CE770FC64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7336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Check intermediate results using the map and table.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3C33AA-94D8-4007-8C54-4FD123F44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6480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BF1A922-6914-4479-A1AA-5836590AA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55282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Record the processing history and parameters.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2FEA12A-7E71-4B39-A634-00B163890E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46722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4C7CBF9-D4CD-449F-95A4-A4958A0FD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371975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a note regarding the methodology and limitations to the final map.</a:t>
            </a:r>
          </a:p>
        </p:txBody>
      </p:sp>
    </p:spTree>
    <p:extLst>
      <p:ext uri="{BB962C8B-B14F-4D97-AF65-F5344CB8AC3E}">
        <p14:creationId xmlns:p14="http://schemas.microsoft.com/office/powerpoint/2010/main" val="1725308794"/>
      </p:ext>
    </p:extLst>
  </p:cSld>
</p:sld>
</file>

<file path=ppt/slides/slide3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C608D62-9B82-42A8-952E-E63B2BA549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721323D-2F3C-45A6-A90D-8AB62FA0B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Lab submission package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C82C959-22D5-4F63-9A82-CC40A08EAE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79BB21A-657D-4E16-9B5B-234B56222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17D287-3453-4A97-B32B-31D17F91D9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E60C6E7-E27F-48C4-AD75-98A59B21A8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440F29A-1C98-4305-A6B8-7C9AAA66E9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B386B79-71EB-4F01-AB78-256A0274BB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Map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F868AA9-3F7D-465B-8B08-25D16A91C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Title, legend, scale, and source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0410E7-F1D4-4CC6-B14A-FD365E797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96ECFCF-D04C-433F-8F2D-464C1764FA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F1CA73-76B6-480D-BDA6-B1A1B0485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Evidence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1752AC6-6E44-44F8-AFD4-CCD1B3170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Tool parameters or notebook output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EA72CE7-3D4A-440E-A95B-BDBC3011BE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5525B2-C0E0-4188-BBF7-928AFCA7F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5F1557-CA7F-444E-9822-D68C946EB8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Yorum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44B8CF-50B9-477F-838E-FA6223AA06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150–200-word summary of findings and limitations</a:t>
            </a:r>
          </a:p>
        </p:txBody>
      </p:sp>
    </p:spTree>
    <p:extLst>
      <p:ext uri="{BB962C8B-B14F-4D97-AF65-F5344CB8AC3E}">
        <p14:creationId xmlns:p14="http://schemas.microsoft.com/office/powerpoint/2010/main" val="1031303254"/>
      </p:ext>
    </p:extLst>
  </p:cSld>
</p:sld>
</file>

<file path=ppt/slides/slide3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58AF50-FF43-4392-BA7C-83F11DF180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7EF020-5610-4F5C-A41B-4DC2A8D5B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Implementation checklist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6AD969F-845F-49F9-8FED-94A58D15EE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4798E1-C9FA-4165-9822-98BFD22F4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4C4912-2425-4314-B8E7-AE62FE7F7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57A99B-6790-4F96-B0BC-6C17A360D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8F3F7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7691AD-81AD-4EB4-89AC-C35CDDFF4A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0B84A5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0B84A5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80C8461-B11A-4ECC-88B7-E80BF08A2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Input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0A1AA82-0580-4017-9ECC-263872412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Correct layer, area, and coordinate system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EAC571-12C6-4A5C-B71B-7591A2F536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990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C94C6C-EB4C-41DD-877D-F8FF28E0E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F6A8A81-8B0D-4957-967E-90924CF9C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Process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9010580-54D0-452F-B43C-D0C4AB5AE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945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Parameters and environment settings saved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264B4BA-3240-4C6C-B964-EF85D7737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428750"/>
            <a:ext cx="3498850" cy="3619500"/>
          </a:xfrm>
          <a:prstGeom xmlns:a="http://schemas.openxmlformats.org/drawingml/2006/main" prst="roundRect">
            <a:avLst>
              <a:gd name="adj" fmla="val 3811"/>
            </a:avLst>
          </a:prstGeom>
          <a:solidFill xmlns:a="http://schemas.openxmlformats.org/drawingml/2006/main">
            <a:srgbClr val="FFF6D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28F85A-53E1-4B3C-812F-6EF35882B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1666875"/>
            <a:ext cx="523875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500" b="1">
                <a:solidFill>
                  <a:srgbClr val="C88900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C88900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F066EF-6FCC-4ADF-BDC7-CF117ACD9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286000"/>
            <a:ext cx="30797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Output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EE65532-48BD-47E0-9F47-BE56C62767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000375"/>
            <a:ext cx="3079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Map, table, and interpretation are consistent with each other</a:t>
            </a:r>
          </a:p>
        </p:txBody>
      </p:sp>
    </p:spTree>
    <p:extLst>
      <p:ext uri="{BB962C8B-B14F-4D97-AF65-F5344CB8AC3E}">
        <p14:creationId xmlns:p14="http://schemas.microsoft.com/office/powerpoint/2010/main" val="1540022272"/>
      </p:ext>
    </p:extLst>
  </p:cSld>
</p:sld>
</file>

<file path=ppt/slides/slide3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3AE5A1E-BB8C-4D7E-BCF7-331E0B14CC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0CBBB98-00CE-4E4C-897A-569EA1AD58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Connection to the term project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B3E4FA-51B8-4181-A4A3-42A969ED5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F01C92-33E2-46AB-93DA-93A47A986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2E30DA-5560-4AA9-93D0-E5FDC3F7BF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8F2429F-8D99-4B30-B95D-5754D3486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61925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2AB6862-4FB3-4A96-B3A3-5137A524BF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52400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Which of this week's concepts is essential for your project problem?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4F1EC68-C733-4991-A49D-71CB325A4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619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577DB85-7896-4F2D-BAC2-962B862497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524125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Which data or method could most significantly influence your decision?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845047E-9958-4CE2-8651-4BF6C3D6DB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619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60D4E0-2E92-4701-98D6-0140E624A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3524250"/>
            <a:ext cx="99060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Add a quality control item related to this week to your project log.</a:t>
            </a:r>
          </a:p>
        </p:txBody>
      </p:sp>
    </p:spTree>
    <p:extLst>
      <p:ext uri="{BB962C8B-B14F-4D97-AF65-F5344CB8AC3E}">
        <p14:creationId xmlns:p14="http://schemas.microsoft.com/office/powerpoint/2010/main" val="1216984667"/>
      </p:ext>
    </p:extLst>
  </p:cSld>
</p:sld>
</file>

<file path=ppt/slides/slide3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039384-5EFB-423B-9A28-F7D7E2442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A0BBCAA-5628-4190-AEFC-50825B95B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2446A47-949A-4678-AA55-7C9F9F0FDF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BD3AD31-CAC6-4399-867E-42A409E8C6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906C84-A8E9-47D9-830E-41BD3D5DC5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228476-6596-4608-8718-DE791DEA8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What is the most important initial decision regarding Web GIS architecture?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60FFE52-9858-4678-A6EE-CE128C1FF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2CC5884-099C-4C5D-993D-685B29144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57C497-10DE-4592-91BE-5F28A985B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Simply choosing a color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69208E2-2A7B-4DE8-AB4D-5C6A22C015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74FB7EF-8F05-4611-A55E-BF2E892AD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9011689-3533-426C-A0A0-8906E7E33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Defining the problem and data requirements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164D65-2455-4C7E-ADF4-2DA413764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1A13445-EA4C-47FD-9BA5-CC5B9DE6D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9AAB248-1C81-4DAB-B460-E157C51D17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Using the most complex tool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22BE7F9-02AC-4761-9305-27D17D87E4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EAB5B89-AA77-4DB5-B5E3-9D5797A24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20DEAB0-CAE5-4775-9C7B-DF3B01326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Sharing the output without checking it</a:t>
            </a:r>
          </a:p>
        </p:txBody>
      </p:sp>
    </p:spTree>
    <p:extLst>
      <p:ext uri="{BB962C8B-B14F-4D97-AF65-F5344CB8AC3E}">
        <p14:creationId xmlns:p14="http://schemas.microsoft.com/office/powerpoint/2010/main" val="1071932760"/>
      </p:ext>
    </p:extLst>
  </p:cSld>
</p:sld>
</file>

<file path=ppt/slides/slide4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3D67BB8-DCEA-4330-AB96-B289A70AB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60811BF-1010-48D2-8D73-6F4747159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B28D01F-940A-48F0-B31A-4A07D8133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892A849-C8C2-4F35-AABC-DE0472819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9EE8D5-1047-43DF-B391-0799E37501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39DB656-0711-4E35-AC88-951248F8C1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Which of the following most strengthens quality in sharing and security operations?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80A93B3-A395-4571-AB61-57631EE5FD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8279B9C-894D-442C-9832-0C8AC35987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9E68634-AC6D-42DA-A7CC-A95E933FD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Saving parameters and validating the result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B5DEADF-17FA-4316-9999-B76C99B503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91DB3E8-F9CC-4CF0-8508-ABF4F71D38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DEDF63D-9CD5-4BDD-BC20-C45501BD21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Not changing layer names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F452BBA-BE8B-4776-AF02-E7EAC2F63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96AEE9C-A16F-4900-B646-B88548C2C6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5C4E782-9B7B-4C24-91D6-FBF0F214C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Using only a single criterion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7565F8-BA35-43A2-BFFE-898F9FCA3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A1EF51-C600-4A4D-9131-4CDE7EC94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35F58D7-9798-4AD8-9A34-FAFD26E41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Making the map as colorful as possible</a:t>
            </a:r>
          </a:p>
        </p:txBody>
      </p:sp>
    </p:spTree>
    <p:extLst>
      <p:ext uri="{BB962C8B-B14F-4D97-AF65-F5344CB8AC3E}">
        <p14:creationId xmlns:p14="http://schemas.microsoft.com/office/powerpoint/2010/main" val="60351721"/>
      </p:ext>
    </p:extLst>
  </p:cSld>
</p:sld>
</file>

<file path=ppt/slides/slide4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EA4AD6-C2A9-4CA7-B38A-207FC1B1E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C42640-3BD4-4EC6-9142-2BF399B9F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End-of-lesson check 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52E5F0E-4EE3-410E-A063-847EC213E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F31E39-7E28-4244-B419-B4F2976510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7511186-6F16-4763-8894-2BE23E68E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312ABA-67D8-4AED-95DB-D15FBC69D8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066800"/>
            <a:ext cx="10763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Why is the mere execution of an ArcGIS Pro tool not proof of a correct result?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711B444-C257-4858-9FAE-BD69D337EA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0955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DC05B7-4363-4366-A9E5-413AB168F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1907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81EA89D-607B-4FA6-B02F-51BE4591C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1812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tools work only with raster data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FE2D12-1209-43EC-B7F1-3B5B73070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194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1B2E776-B38C-4E37-80E2-1574A30BA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29146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1AA49D-3FBE-49FD-AEF3-315A250278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9051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the output file can be very large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0A6ED54-8F63-4006-93C9-40C564C5C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433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EAF5F1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090E783-D356-4207-985D-47CE166D4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36385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149B67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49B67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B764499-F2EA-457E-BE7A-1F1A74582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6290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data, scale, parameters, and validation affect the result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7DD7212-C317-4B2B-9A81-1989F05AB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67200"/>
            <a:ext cx="10287000" cy="533400"/>
          </a:xfrm>
          <a:prstGeom xmlns:a="http://schemas.openxmlformats.org/drawingml/2006/main" prst="roundRect">
            <a:avLst>
              <a:gd name="adj" fmla="val 17857"/>
            </a:avLst>
          </a:prstGeom>
          <a:solidFill xmlns:a="http://schemas.openxmlformats.org/drawingml/2006/main">
            <a:srgbClr val="F5F6F7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93D975-6BD8-4143-8B8C-762526F0FE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362450"/>
            <a:ext cx="3619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D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CA70569-64DD-40D5-B906-5F206D5C83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352925"/>
            <a:ext cx="9048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Because the map lacks a north arrow</a:t>
            </a:r>
          </a:p>
        </p:txBody>
      </p:sp>
    </p:spTree>
    <p:extLst>
      <p:ext uri="{BB962C8B-B14F-4D97-AF65-F5344CB8AC3E}">
        <p14:creationId xmlns:p14="http://schemas.microsoft.com/office/powerpoint/2010/main" val="92755571"/>
      </p:ext>
    </p:extLst>
  </p:cSld>
</p:sld>
</file>

<file path=ppt/slides/slide42.xml><?xml version="1.0" encoding="utf-8"?>
<p:sld xmlns:p="http://schemas.openxmlformats.org/presentationml/2006/main">
  <p:cSld>
    <p:bg>
      <p:bgPr>
        <a:solidFill xmlns:a="http://schemas.openxmlformats.org/drawingml/2006/main">
          <a:srgbClr val="11111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B8DA0D-275E-492D-AF26-3228BD40B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27FFB86-3E40-4AE1-83AB-2E450AA8F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7620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0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 SUMMARY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4375431-E4C6-4F3D-8488-EC87FC9AC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85875"/>
            <a:ext cx="93345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30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0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Web GIS, Cloud, and Midterm Review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C7DB242-DFE0-4C5E-8265-60F7A15519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2667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7C7F00D-B594-4437-B53B-4A8D5ABF8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71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Web GIS architecture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D59F1DB-9147-4E1B-9379-D5937FC92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238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DC3427-CE17-4C4E-8888-FC1ACD426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Web map and layer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C01D6F-09E3-4CEF-808C-0EB72D014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3810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F0D0425-4247-440D-BD2D-52D37DBABB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714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Sharing and security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6D4BB0D-8000-4DBA-B20D-4879247D8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3815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B11634-F36F-4EDA-A10F-23B098182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2862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Web applications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6656BE-C48D-455D-81F4-EA23AC0D4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4953000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CAD38B3-20C8-4DD6-969F-EDA5065E1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8572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350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Midterm review framework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697BB3-A21A-4133-8D54-560A4B9BDD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6191250"/>
            <a:ext cx="100012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0392"/>
          </a:bodyPr>
          <a:lstStyle xmlns:a="http://schemas.openxmlformats.org/drawingml/2006/main"/>
          <a:p xmlns:a="http://schemas.openxmlformats.org/drawingml/2006/main">
            <a:pPr>
              <a:buNone/>
              <a:defRPr sz="1275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Preparation for next week: review the concepts in your exercise file</a:t>
            </a:r>
          </a:p>
        </p:txBody>
      </p:sp>
    </p:spTree>
    <p:extLst>
      <p:ext uri="{BB962C8B-B14F-4D97-AF65-F5344CB8AC3E}">
        <p14:creationId xmlns:p14="http://schemas.microsoft.com/office/powerpoint/2010/main" val="1811061723"/>
      </p:ext>
    </p:extLst>
  </p:cSld>
</p:sld>
</file>

<file path=ppt/slides/slide4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2AF31F-E219-4147-89D2-130E4A6E1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143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5BF4430-B2D5-49F7-A0B1-BF6AB494B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28600"/>
            <a:ext cx="102870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11111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11111"/>
                </a:solidFill>
                <a:latin typeface="Aptos"/>
                <a:ea typeface="Aptos"/>
                <a:cs typeface="Aptos"/>
              </a:rPr>
              <a:t>Resources and further reading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B09B513-87DF-4F1D-B21F-2C76CA56D5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58500" y="238125"/>
            <a:ext cx="90487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750" b="1">
                <a:solidFill>
                  <a:srgbClr val="F4B400"/>
                </a:solidFill>
                <a:latin typeface="Aptos"/>
                <a:ea typeface="Aptos"/>
                <a:cs typeface="Aptos"/>
              </a:defRPr>
            </a:pPr>
            <a:r>
              <a:rPr sz="750" b="1">
                <a:solidFill>
                  <a:srgbClr val="F4B400"/>
                </a:solidFill>
                <a:latin typeface="Aptos"/>
                <a:ea typeface="Aptos"/>
                <a:cs typeface="Aptos"/>
              </a:rPr>
              <a:t>WEEK 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6EED8CA-0A0A-4687-925B-77A2B980D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543675"/>
            <a:ext cx="952500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1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1">
                <a:solidFill>
                  <a:srgbClr val="66727A"/>
                </a:solidFill>
                <a:latin typeface="Aptos"/>
                <a:ea typeface="Aptos"/>
                <a:cs typeface="Aptos"/>
              </a:rPr>
              <a:t>MIS 369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A8DA43-7BB8-46B8-887F-693FC794D4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6543675"/>
            <a:ext cx="2143125" cy="142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56250"/>
          </a:bodyPr>
          <a:lstStyle xmlns:a="http://schemas.openxmlformats.org/drawingml/2006/main"/>
          <a:p xmlns:a="http://schemas.openxmlformats.org/drawingml/2006/main">
            <a:pPr>
              <a:buNone/>
              <a:defRPr sz="600" b="0">
                <a:solidFill>
                  <a:srgbClr val="66727A"/>
                </a:solidFill>
                <a:latin typeface="Aptos"/>
                <a:ea typeface="Aptos"/>
                <a:cs typeface="Aptos"/>
              </a:defRPr>
            </a:pPr>
            <a:r>
              <a:rPr sz="600" b="0">
                <a:solidFill>
                  <a:srgbClr val="66727A"/>
                </a:solidFill>
                <a:latin typeface="Aptos"/>
                <a:ea typeface="Aptos"/>
                <a:cs typeface="Aptos"/>
              </a:rPr>
              <a:t>Dr. Murat BAŞEĞMEZ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04398EB-75FB-46D4-BCC8-5314B81E2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14763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A7C2FAE-4918-4651-A489-C9DDBC3CE6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13811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https://doc.arcgis.com/en/arcgis-online/get-started/what-is-agol.htm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C02CF94-E50C-4F14-8FC9-D0D40C89D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23526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7143900-2643-4ADE-9D57-22025B010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2574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ArcGIS Pro 3.5 Documentation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9DB4A9C-E904-4839-8C66-0A91F68E3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32289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603AC2-2BB1-4170-9296-BE0760660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1337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User-provided GIS Instructor notes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FC5CFD1-4141-4EEF-839C-4EB558F2B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4375" y="4105275"/>
            <a:ext cx="142875" cy="142875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4B400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5111862-33E4-4572-A093-8EAD3CDC8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010025"/>
            <a:ext cx="10382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>
              <a:buNone/>
              <a:defRPr sz="1425" b="0">
                <a:solidFill>
                  <a:srgbClr val="263238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63238"/>
                </a:solidFill>
                <a:latin typeface="Aptos"/>
                <a:ea typeface="Aptos"/>
                <a:cs typeface="Aptos"/>
              </a:rPr>
              <a:t>In-class exercise data and instructor notes</a:t>
            </a:r>
          </a:p>
        </p:txBody>
      </p:sp>
    </p:spTree>
    <p:extLst>
      <p:ext uri="{BB962C8B-B14F-4D97-AF65-F5344CB8AC3E}">
        <p14:creationId xmlns:p14="http://schemas.microsoft.com/office/powerpoint/2010/main" val="125989895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2026-09-20T17:33:51.3260000Z</dcterms:created>
  <dcterms:modified xsi:type="dcterms:W3CDTF">2026-09-20T17:33:51.3260000Z</dcterms:modified>
</coreProperties>
</file>