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28fe3642dba4920" /><Relationship Type="http://schemas.openxmlformats.org/officeDocument/2006/relationships/extended-properties" Target="/docProps/app.xml" Id="Rcaff2f515a064a20" /><Relationship Type="http://schemas.openxmlformats.org/officeDocument/2006/relationships/officeDocument" Target="/ppt/presentation.xml" Id="R8c46814ac400466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87afcbd5e99432a"/>
  </p:sldMasterIdLst>
  <p:notesMasterIdLst>
    <p:notesMasterId xmlns:r="http://schemas.openxmlformats.org/officeDocument/2006/relationships" r:id="R5719ed83ebe64b0f"/>
  </p:notesMasterIdLst>
  <p:sldIdLst>
    <p:sldId xmlns:r="http://schemas.openxmlformats.org/officeDocument/2006/relationships" id="256" r:id="R180eb59142964a22"/>
    <p:sldId xmlns:r="http://schemas.openxmlformats.org/officeDocument/2006/relationships" id="257" r:id="R265a2073ce9649c2"/>
    <p:sldId xmlns:r="http://schemas.openxmlformats.org/officeDocument/2006/relationships" id="258" r:id="R6d3b53405e854c10"/>
    <p:sldId xmlns:r="http://schemas.openxmlformats.org/officeDocument/2006/relationships" id="259" r:id="R214eb2ee78b34cfd"/>
    <p:sldId xmlns:r="http://schemas.openxmlformats.org/officeDocument/2006/relationships" id="260" r:id="Rf8257d1665784916"/>
    <p:sldId xmlns:r="http://schemas.openxmlformats.org/officeDocument/2006/relationships" id="261" r:id="Red74705e2e6046a9"/>
    <p:sldId xmlns:r="http://schemas.openxmlformats.org/officeDocument/2006/relationships" id="262" r:id="R478f2ac79eb841f3"/>
    <p:sldId xmlns:r="http://schemas.openxmlformats.org/officeDocument/2006/relationships" id="263" r:id="R64a4418b6eab4010"/>
    <p:sldId xmlns:r="http://schemas.openxmlformats.org/officeDocument/2006/relationships" id="264" r:id="Rba7b873f54654fba"/>
    <p:sldId xmlns:r="http://schemas.openxmlformats.org/officeDocument/2006/relationships" id="265" r:id="R108357100eb14628"/>
    <p:sldId xmlns:r="http://schemas.openxmlformats.org/officeDocument/2006/relationships" id="266" r:id="Re045836bd0d4480b"/>
    <p:sldId xmlns:r="http://schemas.openxmlformats.org/officeDocument/2006/relationships" id="267" r:id="R4585c3ab885a4f6e"/>
    <p:sldId xmlns:r="http://schemas.openxmlformats.org/officeDocument/2006/relationships" id="268" r:id="R750d671e1a8c427f"/>
    <p:sldId xmlns:r="http://schemas.openxmlformats.org/officeDocument/2006/relationships" id="269" r:id="Rb64bf5b649bb4271"/>
    <p:sldId xmlns:r="http://schemas.openxmlformats.org/officeDocument/2006/relationships" id="270" r:id="Rc166463b533c47fc"/>
    <p:sldId xmlns:r="http://schemas.openxmlformats.org/officeDocument/2006/relationships" id="271" r:id="Rfcf72be7bbc04e4f"/>
    <p:sldId xmlns:r="http://schemas.openxmlformats.org/officeDocument/2006/relationships" id="272" r:id="R5e23ced29c4e45c9"/>
    <p:sldId xmlns:r="http://schemas.openxmlformats.org/officeDocument/2006/relationships" id="273" r:id="Rfb82e6fe3e7d4407"/>
    <p:sldId xmlns:r="http://schemas.openxmlformats.org/officeDocument/2006/relationships" id="274" r:id="Red505e1ba2ed461f"/>
    <p:sldId xmlns:r="http://schemas.openxmlformats.org/officeDocument/2006/relationships" id="275" r:id="R5df5ff33a6494ed3"/>
    <p:sldId xmlns:r="http://schemas.openxmlformats.org/officeDocument/2006/relationships" id="276" r:id="Rcf20ca3be7ed412b"/>
    <p:sldId xmlns:r="http://schemas.openxmlformats.org/officeDocument/2006/relationships" id="277" r:id="Ra512838e65434a19"/>
    <p:sldId xmlns:r="http://schemas.openxmlformats.org/officeDocument/2006/relationships" id="278" r:id="Rd8668bf4fe0940a8"/>
    <p:sldId xmlns:r="http://schemas.openxmlformats.org/officeDocument/2006/relationships" id="279" r:id="Rdad23046c36f4ac1"/>
    <p:sldId xmlns:r="http://schemas.openxmlformats.org/officeDocument/2006/relationships" id="280" r:id="Reb2f5f4085524210"/>
    <p:sldId xmlns:r="http://schemas.openxmlformats.org/officeDocument/2006/relationships" id="281" r:id="Rc12b0f55df71460e"/>
    <p:sldId xmlns:r="http://schemas.openxmlformats.org/officeDocument/2006/relationships" id="282" r:id="Rd6725eeed7fd44ff"/>
    <p:sldId xmlns:r="http://schemas.openxmlformats.org/officeDocument/2006/relationships" id="283" r:id="Rbd643ac16c4a4bcf"/>
    <p:sldId xmlns:r="http://schemas.openxmlformats.org/officeDocument/2006/relationships" id="284" r:id="R18470a5085c74f1a"/>
    <p:sldId xmlns:r="http://schemas.openxmlformats.org/officeDocument/2006/relationships" id="285" r:id="Rb8cd4de4cae64bef"/>
    <p:sldId xmlns:r="http://schemas.openxmlformats.org/officeDocument/2006/relationships" id="286" r:id="Rc9d6c52af7fa461f"/>
    <p:sldId xmlns:r="http://schemas.openxmlformats.org/officeDocument/2006/relationships" id="287" r:id="R6b1d765eb8ab45cd"/>
    <p:sldId xmlns:r="http://schemas.openxmlformats.org/officeDocument/2006/relationships" id="288" r:id="R4dc67d964c8d44f0"/>
    <p:sldId xmlns:r="http://schemas.openxmlformats.org/officeDocument/2006/relationships" id="289" r:id="R08b53c1c40ea48b3"/>
    <p:sldId xmlns:r="http://schemas.openxmlformats.org/officeDocument/2006/relationships" id="290" r:id="Rb2bfce529f964b10"/>
    <p:sldId xmlns:r="http://schemas.openxmlformats.org/officeDocument/2006/relationships" id="291" r:id="Rb9c0df39e7744327"/>
    <p:sldId xmlns:r="http://schemas.openxmlformats.org/officeDocument/2006/relationships" id="292" r:id="R658e13d6173d45c6"/>
    <p:sldId xmlns:r="http://schemas.openxmlformats.org/officeDocument/2006/relationships" id="293" r:id="R07cd078e462c4e25"/>
    <p:sldId xmlns:r="http://schemas.openxmlformats.org/officeDocument/2006/relationships" id="294" r:id="R936f15382e714af2"/>
    <p:sldId xmlns:r="http://schemas.openxmlformats.org/officeDocument/2006/relationships" id="295" r:id="R6558c23ed0de433d"/>
    <p:sldId xmlns:r="http://schemas.openxmlformats.org/officeDocument/2006/relationships" id="296" r:id="R07bda5ea1c5e4321"/>
    <p:sldId xmlns:r="http://schemas.openxmlformats.org/officeDocument/2006/relationships" id="297" r:id="R041fa97b5ccf46a8"/>
    <p:sldId xmlns:r="http://schemas.openxmlformats.org/officeDocument/2006/relationships" id="298" r:id="R43c962761c5347c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556bf99b01d4db1" /><Relationship Type="http://schemas.openxmlformats.org/officeDocument/2006/relationships/slideMaster" Target="/ppt/slideMasters/slideMaster1.xml" Id="Ra87afcbd5e99432a" /><Relationship Type="http://schemas.openxmlformats.org/officeDocument/2006/relationships/notesMaster" Target="/ppt/notesMasters/notesMaster1.xml" Id="R5719ed83ebe64b0f" /><Relationship Type="http://schemas.openxmlformats.org/officeDocument/2006/relationships/presProps" Target="/ppt/presProps.xml" Id="Rf132d833cc7445e4" /><Relationship Type="http://schemas.openxmlformats.org/officeDocument/2006/relationships/tableStyles" Target="/ppt/tableStyles.xml" Id="R44d45159f55447bd" /><Relationship Type="http://schemas.openxmlformats.org/officeDocument/2006/relationships/slide" Target="/ppt/slides/slide1.xml" Id="R180eb59142964a22" /><Relationship Type="http://schemas.openxmlformats.org/officeDocument/2006/relationships/slide" Target="/ppt/slides/slide2.xml" Id="R265a2073ce9649c2" /><Relationship Type="http://schemas.openxmlformats.org/officeDocument/2006/relationships/slide" Target="/ppt/slides/slide3.xml" Id="R6d3b53405e854c10" /><Relationship Type="http://schemas.openxmlformats.org/officeDocument/2006/relationships/slide" Target="/ppt/slides/slide4.xml" Id="R214eb2ee78b34cfd" /><Relationship Type="http://schemas.openxmlformats.org/officeDocument/2006/relationships/slide" Target="/ppt/slides/slide5.xml" Id="Rf8257d1665784916" /><Relationship Type="http://schemas.openxmlformats.org/officeDocument/2006/relationships/slide" Target="/ppt/slides/slide6.xml" Id="Red74705e2e6046a9" /><Relationship Type="http://schemas.openxmlformats.org/officeDocument/2006/relationships/slide" Target="/ppt/slides/slide7.xml" Id="R478f2ac79eb841f3" /><Relationship Type="http://schemas.openxmlformats.org/officeDocument/2006/relationships/slide" Target="/ppt/slides/slide8.xml" Id="R64a4418b6eab4010" /><Relationship Type="http://schemas.openxmlformats.org/officeDocument/2006/relationships/slide" Target="/ppt/slides/slide9.xml" Id="Rba7b873f54654fba" /><Relationship Type="http://schemas.openxmlformats.org/officeDocument/2006/relationships/slide" Target="/ppt/slides/slide10.xml" Id="R108357100eb14628" /><Relationship Type="http://schemas.openxmlformats.org/officeDocument/2006/relationships/slide" Target="/ppt/slides/slide11.xml" Id="Re045836bd0d4480b" /><Relationship Type="http://schemas.openxmlformats.org/officeDocument/2006/relationships/slide" Target="/ppt/slides/slide12.xml" Id="R4585c3ab885a4f6e" /><Relationship Type="http://schemas.openxmlformats.org/officeDocument/2006/relationships/slide" Target="/ppt/slides/slide13.xml" Id="R750d671e1a8c427f" /><Relationship Type="http://schemas.openxmlformats.org/officeDocument/2006/relationships/slide" Target="/ppt/slides/slide14.xml" Id="Rb64bf5b649bb4271" /><Relationship Type="http://schemas.openxmlformats.org/officeDocument/2006/relationships/slide" Target="/ppt/slides/slide15.xml" Id="Rc166463b533c47fc" /><Relationship Type="http://schemas.openxmlformats.org/officeDocument/2006/relationships/slide" Target="/ppt/slides/slide16.xml" Id="Rfcf72be7bbc04e4f" /><Relationship Type="http://schemas.openxmlformats.org/officeDocument/2006/relationships/slide" Target="/ppt/slides/slide17.xml" Id="R5e23ced29c4e45c9" /><Relationship Type="http://schemas.openxmlformats.org/officeDocument/2006/relationships/slide" Target="/ppt/slides/slide18.xml" Id="Rfb82e6fe3e7d4407" /><Relationship Type="http://schemas.openxmlformats.org/officeDocument/2006/relationships/slide" Target="/ppt/slides/slide19.xml" Id="Red505e1ba2ed461f" /><Relationship Type="http://schemas.openxmlformats.org/officeDocument/2006/relationships/slide" Target="/ppt/slides/slide20.xml" Id="R5df5ff33a6494ed3" /><Relationship Type="http://schemas.openxmlformats.org/officeDocument/2006/relationships/slide" Target="/ppt/slides/slide21.xml" Id="Rcf20ca3be7ed412b" /><Relationship Type="http://schemas.openxmlformats.org/officeDocument/2006/relationships/slide" Target="/ppt/slides/slide22.xml" Id="Ra512838e65434a19" /><Relationship Type="http://schemas.openxmlformats.org/officeDocument/2006/relationships/slide" Target="/ppt/slides/slide23.xml" Id="Rd8668bf4fe0940a8" /><Relationship Type="http://schemas.openxmlformats.org/officeDocument/2006/relationships/slide" Target="/ppt/slides/slide24.xml" Id="Rdad23046c36f4ac1" /><Relationship Type="http://schemas.openxmlformats.org/officeDocument/2006/relationships/slide" Target="/ppt/slides/slide25.xml" Id="Reb2f5f4085524210" /><Relationship Type="http://schemas.openxmlformats.org/officeDocument/2006/relationships/slide" Target="/ppt/slides/slide26.xml" Id="Rc12b0f55df71460e" /><Relationship Type="http://schemas.openxmlformats.org/officeDocument/2006/relationships/slide" Target="/ppt/slides/slide27.xml" Id="Rd6725eeed7fd44ff" /><Relationship Type="http://schemas.openxmlformats.org/officeDocument/2006/relationships/slide" Target="/ppt/slides/slide28.xml" Id="Rbd643ac16c4a4bcf" /><Relationship Type="http://schemas.openxmlformats.org/officeDocument/2006/relationships/slide" Target="/ppt/slides/slide29.xml" Id="R18470a5085c74f1a" /><Relationship Type="http://schemas.openxmlformats.org/officeDocument/2006/relationships/slide" Target="/ppt/slides/slide30.xml" Id="Rb8cd4de4cae64bef" /><Relationship Type="http://schemas.openxmlformats.org/officeDocument/2006/relationships/slide" Target="/ppt/slides/slide31.xml" Id="Rc9d6c52af7fa461f" /><Relationship Type="http://schemas.openxmlformats.org/officeDocument/2006/relationships/slide" Target="/ppt/slides/slide32.xml" Id="R6b1d765eb8ab45cd" /><Relationship Type="http://schemas.openxmlformats.org/officeDocument/2006/relationships/slide" Target="/ppt/slides/slide33.xml" Id="R4dc67d964c8d44f0" /><Relationship Type="http://schemas.openxmlformats.org/officeDocument/2006/relationships/slide" Target="/ppt/slides/slide34.xml" Id="R08b53c1c40ea48b3" /><Relationship Type="http://schemas.openxmlformats.org/officeDocument/2006/relationships/slide" Target="/ppt/slides/slide35.xml" Id="Rb2bfce529f964b10" /><Relationship Type="http://schemas.openxmlformats.org/officeDocument/2006/relationships/slide" Target="/ppt/slides/slide36.xml" Id="Rb9c0df39e7744327" /><Relationship Type="http://schemas.openxmlformats.org/officeDocument/2006/relationships/slide" Target="/ppt/slides/slide37.xml" Id="R658e13d6173d45c6" /><Relationship Type="http://schemas.openxmlformats.org/officeDocument/2006/relationships/slide" Target="/ppt/slides/slide38.xml" Id="R07cd078e462c4e25" /><Relationship Type="http://schemas.openxmlformats.org/officeDocument/2006/relationships/slide" Target="/ppt/slides/slide39.xml" Id="R936f15382e714af2" /><Relationship Type="http://schemas.openxmlformats.org/officeDocument/2006/relationships/slide" Target="/ppt/slides/slide40.xml" Id="R6558c23ed0de433d" /><Relationship Type="http://schemas.openxmlformats.org/officeDocument/2006/relationships/slide" Target="/ppt/slides/slide41.xml" Id="R07bda5ea1c5e4321" /><Relationship Type="http://schemas.openxmlformats.org/officeDocument/2006/relationships/slide" Target="/ppt/slides/slide42.xml" Id="R041fa97b5ccf46a8" /><Relationship Type="http://schemas.openxmlformats.org/officeDocument/2006/relationships/slide" Target="/ppt/slides/slide43.xml" Id="R43c962761c5347c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ab067e78db94ac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32c83d00ace41f6" /><Relationship Type="http://schemas.openxmlformats.org/officeDocument/2006/relationships/notesMaster" Target="/ppt/notesMasters/notesMaster1.xml" Id="Re8ead6e8587648a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316c99169c949a3" /><Relationship Type="http://schemas.openxmlformats.org/officeDocument/2006/relationships/notesMaster" Target="/ppt/notesMasters/notesMaster1.xml" Id="R975603f641a74cc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3fa40b36630419f" /><Relationship Type="http://schemas.openxmlformats.org/officeDocument/2006/relationships/notesMaster" Target="/ppt/notesMasters/notesMaster1.xml" Id="Rb5c26f15c3f1410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3d041ffa1f147c5" /><Relationship Type="http://schemas.openxmlformats.org/officeDocument/2006/relationships/notesMaster" Target="/ppt/notesMasters/notesMaster1.xml" Id="Rc2d603311f91477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338759ab03b4056" /><Relationship Type="http://schemas.openxmlformats.org/officeDocument/2006/relationships/notesMaster" Target="/ppt/notesMasters/notesMaster1.xml" Id="R5a37e4b6e3594d4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2c1d3610e774b8a" /><Relationship Type="http://schemas.openxmlformats.org/officeDocument/2006/relationships/notesMaster" Target="/ppt/notesMasters/notesMaster1.xml" Id="R4669401e705e46b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fd6600c5c614efd" /><Relationship Type="http://schemas.openxmlformats.org/officeDocument/2006/relationships/notesMaster" Target="/ppt/notesMasters/notesMaster1.xml" Id="R3e3f815cfeb6406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6cca0e845c94903" /><Relationship Type="http://schemas.openxmlformats.org/officeDocument/2006/relationships/notesMaster" Target="/ppt/notesMasters/notesMaster1.xml" Id="Rfdc0f6d2b4d8462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362e93ddf4e47ee" /><Relationship Type="http://schemas.openxmlformats.org/officeDocument/2006/relationships/notesMaster" Target="/ppt/notesMasters/notesMaster1.xml" Id="R995d53e3e5374f7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82569d633a924c3c" /><Relationship Type="http://schemas.openxmlformats.org/officeDocument/2006/relationships/notesMaster" Target="/ppt/notesMasters/notesMaster1.xml" Id="R7a6cec39df47430f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a52792485ad4a6d" /><Relationship Type="http://schemas.openxmlformats.org/officeDocument/2006/relationships/notesMaster" Target="/ppt/notesMasters/notesMaster1.xml" Id="R6f8095359c1640a4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b4f332ac293d4881" /><Relationship Type="http://schemas.openxmlformats.org/officeDocument/2006/relationships/notesMaster" Target="/ppt/notesMasters/notesMaster1.xml" Id="R0b1b3cef0f5d43b3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23f09c407bd8476e" /><Relationship Type="http://schemas.openxmlformats.org/officeDocument/2006/relationships/notesMaster" Target="/ppt/notesMasters/notesMaster1.xml" Id="R006824e1aaa640b0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0fd3530b0fdb405f" /><Relationship Type="http://schemas.openxmlformats.org/officeDocument/2006/relationships/notesMaster" Target="/ppt/notesMasters/notesMaster1.xml" Id="Ra6a4ca88d144466c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27ca27ecb2764ffa" /><Relationship Type="http://schemas.openxmlformats.org/officeDocument/2006/relationships/notesMaster" Target="/ppt/notesMasters/notesMaster1.xml" Id="R37682483808d4eb1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4e78745d76be4244" /><Relationship Type="http://schemas.openxmlformats.org/officeDocument/2006/relationships/notesMaster" Target="/ppt/notesMasters/notesMaster1.xml" Id="R736cd4adcf4c4021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0637f62a85644cc5" /><Relationship Type="http://schemas.openxmlformats.org/officeDocument/2006/relationships/notesMaster" Target="/ppt/notesMasters/notesMaster1.xml" Id="R837ef821c917475a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3f96198efc0c44cd" /><Relationship Type="http://schemas.openxmlformats.org/officeDocument/2006/relationships/notesMaster" Target="/ppt/notesMasters/notesMaster1.xml" Id="R13efa15ce1e0455c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73107e68b4c3421f" /><Relationship Type="http://schemas.openxmlformats.org/officeDocument/2006/relationships/notesMaster" Target="/ppt/notesMasters/notesMaster1.xml" Id="R9b03bfd68a01422d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f4d169fdeb694254" /><Relationship Type="http://schemas.openxmlformats.org/officeDocument/2006/relationships/notesMaster" Target="/ppt/notesMasters/notesMaster1.xml" Id="Ra5d9400012e04622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7f55c96187874d8b" /><Relationship Type="http://schemas.openxmlformats.org/officeDocument/2006/relationships/notesMaster" Target="/ppt/notesMasters/notesMaster1.xml" Id="Rc96920aa8b644354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9704d7f6198d4f4b" /><Relationship Type="http://schemas.openxmlformats.org/officeDocument/2006/relationships/notesMaster" Target="/ppt/notesMasters/notesMaster1.xml" Id="R97b13b5637ab49f8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0d6a466131484c35" /><Relationship Type="http://schemas.openxmlformats.org/officeDocument/2006/relationships/notesMaster" Target="/ppt/notesMasters/notesMaster1.xml" Id="R86b005cbcc994c37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9f293a9bc6d941da" /><Relationship Type="http://schemas.openxmlformats.org/officeDocument/2006/relationships/notesMaster" Target="/ppt/notesMasters/notesMaster1.xml" Id="R70eefaf4b7de470e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30bfc6ca75204a67" /><Relationship Type="http://schemas.openxmlformats.org/officeDocument/2006/relationships/notesMaster" Target="/ppt/notesMasters/notesMaster1.xml" Id="Rb69c0a8d40de424f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bf6cc17facfb4492" /><Relationship Type="http://schemas.openxmlformats.org/officeDocument/2006/relationships/notesMaster" Target="/ppt/notesMasters/notesMaster1.xml" Id="R09818b2de9f249ef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e47ed975113241b0" /><Relationship Type="http://schemas.openxmlformats.org/officeDocument/2006/relationships/notesMaster" Target="/ppt/notesMasters/notesMaster1.xml" Id="Rd240266910d243a6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db8ad3d4ab1e42bb" /><Relationship Type="http://schemas.openxmlformats.org/officeDocument/2006/relationships/notesMaster" Target="/ppt/notesMasters/notesMaster1.xml" Id="R8ec69808e0944474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3d3a569042684602" /><Relationship Type="http://schemas.openxmlformats.org/officeDocument/2006/relationships/notesMaster" Target="/ppt/notesMasters/notesMaster1.xml" Id="R58832cec901d46fc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434b947a22634a18" /><Relationship Type="http://schemas.openxmlformats.org/officeDocument/2006/relationships/notesMaster" Target="/ppt/notesMasters/notesMaster1.xml" Id="R0dd8d3868f01467d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6f36f6d53e574c98" /><Relationship Type="http://schemas.openxmlformats.org/officeDocument/2006/relationships/notesMaster" Target="/ppt/notesMasters/notesMaster1.xml" Id="R7fac921564a94b6e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ec7172f35de740c4" /><Relationship Type="http://schemas.openxmlformats.org/officeDocument/2006/relationships/notesMaster" Target="/ppt/notesMasters/notesMaster1.xml" Id="Rfcbc29de564f49a4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30e05c41f9b94fac" /><Relationship Type="http://schemas.openxmlformats.org/officeDocument/2006/relationships/notesMaster" Target="/ppt/notesMasters/notesMaster1.xml" Id="R57b72785e30d46ca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631539a90c1b49c3" /><Relationship Type="http://schemas.openxmlformats.org/officeDocument/2006/relationships/notesMaster" Target="/ppt/notesMasters/notesMaster1.xml" Id="Rd9ecfd55c1694d3d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43be6e6a94c64cb4" /><Relationship Type="http://schemas.openxmlformats.org/officeDocument/2006/relationships/notesMaster" Target="/ppt/notesMasters/notesMaster1.xml" Id="R65f27be5403d402f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46f711e844294236" /><Relationship Type="http://schemas.openxmlformats.org/officeDocument/2006/relationships/notesMaster" Target="/ppt/notesMasters/notesMaster1.xml" Id="R8aa4b74b43a042c5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6793cd9975284f5c" /><Relationship Type="http://schemas.openxmlformats.org/officeDocument/2006/relationships/notesMaster" Target="/ppt/notesMasters/notesMaster1.xml" Id="R25c61e55a49742a5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379d54c709544a4d" /><Relationship Type="http://schemas.openxmlformats.org/officeDocument/2006/relationships/notesMaster" Target="/ppt/notesMasters/notesMaster1.xml" Id="R92d541990cca474a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9d2ec95abd2a4e96" /><Relationship Type="http://schemas.openxmlformats.org/officeDocument/2006/relationships/notesMaster" Target="/ppt/notesMasters/notesMaster1.xml" Id="R7fb2f9e7f60a4022" /></Relationships>
</file>

<file path=ppt/notesSlides/_rels/notesSlide40.xml.rels>&#65279;<?xml version="1.0" encoding="utf-8"?><Relationships xmlns="http://schemas.openxmlformats.org/package/2006/relationships"><Relationship Type="http://schemas.openxmlformats.org/officeDocument/2006/relationships/slide" Target="/ppt/slides/slide40.xml" Id="R7121d848385c4173" /><Relationship Type="http://schemas.openxmlformats.org/officeDocument/2006/relationships/notesMaster" Target="/ppt/notesMasters/notesMaster1.xml" Id="R1233303548f2488e" /></Relationships>
</file>

<file path=ppt/notesSlides/_rels/notesSlide41.xml.rels>&#65279;<?xml version="1.0" encoding="utf-8"?><Relationships xmlns="http://schemas.openxmlformats.org/package/2006/relationships"><Relationship Type="http://schemas.openxmlformats.org/officeDocument/2006/relationships/slide" Target="/ppt/slides/slide41.xml" Id="R59e440880eb8443b" /><Relationship Type="http://schemas.openxmlformats.org/officeDocument/2006/relationships/notesMaster" Target="/ppt/notesMasters/notesMaster1.xml" Id="R9ff68d00cfaf4e8f" /></Relationships>
</file>

<file path=ppt/notesSlides/_rels/notesSlide42.xml.rels>&#65279;<?xml version="1.0" encoding="utf-8"?><Relationships xmlns="http://schemas.openxmlformats.org/package/2006/relationships"><Relationship Type="http://schemas.openxmlformats.org/officeDocument/2006/relationships/slide" Target="/ppt/slides/slide42.xml" Id="R2601d857198c4ace" /><Relationship Type="http://schemas.openxmlformats.org/officeDocument/2006/relationships/notesMaster" Target="/ppt/notesMasters/notesMaster1.xml" Id="R94cbbbf1a1494ce0" /></Relationships>
</file>

<file path=ppt/notesSlides/_rels/notesSlide43.xml.rels>&#65279;<?xml version="1.0" encoding="utf-8"?><Relationships xmlns="http://schemas.openxmlformats.org/package/2006/relationships"><Relationship Type="http://schemas.openxmlformats.org/officeDocument/2006/relationships/slide" Target="/ppt/slides/slide43.xml" Id="R456aacd7a86f470b" /><Relationship Type="http://schemas.openxmlformats.org/officeDocument/2006/relationships/notesMaster" Target="/ppt/notesMasters/notesMaster1.xml" Id="Rf2ef109812d841d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Introduce the week's topic by connecting it to the previous lesson.</a:t>
            </a:r>
          </a:p>
          <a:p xmlns:a="http://schemas.openxmlformats.org/drawingml/2006/main">
            <a:r>
              <a:t>Source: https://pro.arcgis.com/en/pro-app/3.5/help/mapping/layer-properties/symbolize-feature-layers.htm;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Explain the concepts using an example.</a:t>
            </a:r>
          </a:p>
          <a:p xmlns:a="http://schemas.openxmlformats.org/drawingml/2006/main">
            <a:r>
              <a:t>Source: https://pro.arcgis.com/en/pro-app/3.5/help/mapping/layer-properties/symbolize-feature-layers.htm;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Explain the small output to be submitted at the end of the lesson at the beginning.</a:t>
            </a:r>
          </a:p>
          <a:p xmlns:a="http://schemas.openxmlformats.org/drawingml/2006/main">
            <a:r>
              <a:t>Source: https://pro.arcgis.com/en/pro-app/3.5/help/mapping/layer-properties/symbolize-feature-layers.htm;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The map is designed for a specific user and decision-making context</a:t>
            </a:r>
          </a:p>
          <a:p xmlns:a="http://schemas.openxmlformats.org/drawingml/2006/main">
            <a:r>
              <a:t>Source: Lesson plan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Explain the concepts using an example.</a:t>
            </a:r>
          </a:p>
          <a:p xmlns:a="http://schemas.openxmlformats.org/drawingml/2006/main">
            <a:r>
              <a:t>Source: https://pro.arcgis.com/en/pro-app/3.5/help/mapping/layer-properties/symbolize-feature-layers.htm;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Relate the concept to the software tool; do not use the tool name in place of the concept.</a:t>
            </a:r>
          </a:p>
          <a:p xmlns:a="http://schemas.openxmlformats.org/drawingml/2006/main">
            <a:r>
              <a:t>Source: https://pro.arcgis.com/en/pro-app/3.5/help/mapping/layer-properties/symbolize-feature-layers.htm;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Ask students to adapt the workflow to their own project questions.</a:t>
            </a:r>
          </a:p>
          <a:p xmlns:a="http://schemas.openxmlformats.org/drawingml/2006/main">
            <a:r>
              <a:t>Source: https://pro.arcgis.com/en/pro-app/3.5/help/mapping/layer-properties/symbolize-feature-layers.htm;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Use these checks as a quick checklist before implementation.</a:t>
            </a:r>
          </a:p>
          <a:p xmlns:a="http://schemas.openxmlformats.org/drawingml/2006/main">
            <a:r>
              <a:t>Source: https://pro.arcgis.com/en/pro-app/3.5/help/mapping/layer-properties/symbolize-feature-layers.htm;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Have students identify the data layers, analysis inputs, and potential outputs shown in the visual.</a:t>
            </a:r>
          </a:p>
          <a:p xmlns:a="http://schemas.openxmlformats.org/drawingml/2006/main">
            <a:r>
              <a:t>Source: https://pro.arcgis.com/en/pro-app/3.5/help/mapping/layer-properties/symbolize-feature-layers.htm;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Note: Color, size, shape, and texture encode the meaning of the data</a:t>
            </a:r>
          </a:p>
          <a:p xmlns:a="http://schemas.openxmlformats.org/drawingml/2006/main">
            <a:r>
              <a:t>Source: Lesson plan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Explain the concepts using an example.</a:t>
            </a:r>
          </a:p>
          <a:p xmlns:a="http://schemas.openxmlformats.org/drawingml/2006/main">
            <a:r>
              <a:t>Source: https://pro.arcgis.com/en/pro-app/3.5/help/mapping/layer-properties/symbolize-feature-layers.htm;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Relate the concept to the software tool; do not use the tool name in place of the concept.</a:t>
            </a:r>
          </a:p>
          <a:p xmlns:a="http://schemas.openxmlformats.org/drawingml/2006/main">
            <a:r>
              <a:t>Source: https://pro.arcgis.com/en/pro-app/3.5/help/mapping/layer-properties/symbolize-feature-layers.htm;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Ask students to adapt the workflow to their own project questions.</a:t>
            </a:r>
          </a:p>
          <a:p xmlns:a="http://schemas.openxmlformats.org/drawingml/2006/main">
            <a:r>
              <a:t>Source: https://pro.arcgis.com/en/pro-app/3.5/help/mapping/layer-properties/symbolize-feature-layers.htm;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Use these checks as a quick checklist before implementation.</a:t>
            </a:r>
          </a:p>
          <a:p xmlns:a="http://schemas.openxmlformats.org/drawingml/2006/main">
            <a:r>
              <a:t>Source: https://pro.arcgis.com/en/pro-app/3.5/help/mapping/layer-properties/symbolize-feature-layers.htm;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Have students identify the data layers, analysis inputs, and potential outputs shown in the visual.</a:t>
            </a:r>
          </a:p>
          <a:p xmlns:a="http://schemas.openxmlformats.org/drawingml/2006/main">
            <a:r>
              <a:t>Source: https://pro.arcgis.com/en/pro-app/3.5/help/mapping/layer-properties/symbolize-feature-layers.htm;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Explanatory note: Class breaks alter the pattern shown on the map</a:t>
            </a:r>
          </a:p>
          <a:p xmlns:a="http://schemas.openxmlformats.org/drawingml/2006/main">
            <a:r>
              <a:t>Source: Lesson plan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Explain the concepts using an example.</a:t>
            </a:r>
          </a:p>
          <a:p xmlns:a="http://schemas.openxmlformats.org/drawingml/2006/main">
            <a:r>
              <a:t>Source: https://pro.arcgis.com/en/pro-app/3.5/help/mapping/layer-properties/symbolize-feature-layers.htm;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Relate the concept to the software tool; do not use the tool name in place of the concept.</a:t>
            </a:r>
          </a:p>
          <a:p xmlns:a="http://schemas.openxmlformats.org/drawingml/2006/main">
            <a:r>
              <a:t>Source: https://pro.arcgis.com/en/pro-app/3.5/help/mapping/layer-properties/symbolize-feature-layers.htm;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Ask students to adapt the workflow to their own project questions.</a:t>
            </a:r>
          </a:p>
          <a:p xmlns:a="http://schemas.openxmlformats.org/drawingml/2006/main">
            <a:r>
              <a:t>Source: https://pro.arcgis.com/en/pro-app/3.5/help/mapping/layer-properties/symbolize-feature-layers.htm;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Use these checks as a quick checklist before implementation.</a:t>
            </a:r>
          </a:p>
          <a:p xmlns:a="http://schemas.openxmlformats.org/drawingml/2006/main">
            <a:r>
              <a:t>Source: https://pro.arcgis.com/en/pro-app/3.5/help/mapping/layer-properties/symbolize-feature-layers.htm;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Have students identify the data layers, analysis inputs, and potential outputs shown in the visual.</a:t>
            </a:r>
          </a:p>
          <a:p xmlns:a="http://schemas.openxmlformats.org/drawingml/2006/main">
            <a:r>
              <a:t>Source: https://pro.arcgis.com/en/pro-app/3.5/help/mapping/layer-properties/symbolize-feature-layers.htm;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Note: Text hierarchy determines map readability</a:t>
            </a:r>
          </a:p>
          <a:p xmlns:a="http://schemas.openxmlformats.org/drawingml/2006/main">
            <a:r>
              <a:t>Source: Lesson plan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Explain the concepts using an example.</a:t>
            </a:r>
          </a:p>
          <a:p xmlns:a="http://schemas.openxmlformats.org/drawingml/2006/main">
            <a:r>
              <a:t>Source: https://pro.arcgis.com/en/pro-app/3.5/help/mapping/layer-properties/symbolize-feature-layers.htm;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Relate the concept to the software tool; do not use the tool name in place of the concept.</a:t>
            </a:r>
          </a:p>
          <a:p xmlns:a="http://schemas.openxmlformats.org/drawingml/2006/main">
            <a:r>
              <a:t>Source: https://pro.arcgis.com/en/pro-app/3.5/help/mapping/layer-properties/symbolize-feature-layers.htm;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Ask students to adapt the workflow to their own project questions.</a:t>
            </a:r>
          </a:p>
          <a:p xmlns:a="http://schemas.openxmlformats.org/drawingml/2006/main">
            <a:r>
              <a:t>Source: https://pro.arcgis.com/en/pro-app/3.5/help/mapping/layer-properties/symbolize-feature-layers.htm;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Use these checks as a quick checklist before implementation.</a:t>
            </a:r>
          </a:p>
          <a:p xmlns:a="http://schemas.openxmlformats.org/drawingml/2006/main">
            <a:r>
              <a:t>Source: https://pro.arcgis.com/en/pro-app/3.5/help/mapping/layer-properties/symbolize-feature-layers.htm;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Have students identify the data layers, analysis inputs, and potential outputs shown in the visual.</a:t>
            </a:r>
          </a:p>
          <a:p xmlns:a="http://schemas.openxmlformats.org/drawingml/2006/main">
            <a:r>
              <a:t>Source: https://pro.arcgis.com/en/pro-app/3.5/help/mapping/layer-properties/symbolize-feature-layers.htm;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Explanatory note: Title, scale, and source information complete the map</a:t>
            </a:r>
          </a:p>
          <a:p xmlns:a="http://schemas.openxmlformats.org/drawingml/2006/main">
            <a:r>
              <a:t>Source: Lesson plan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Explain the concepts using an example.</a:t>
            </a:r>
          </a:p>
          <a:p xmlns:a="http://schemas.openxmlformats.org/drawingml/2006/main">
            <a:r>
              <a:t>Source: https://pro.arcgis.com/en/pro-app/3.5/help/mapping/layer-properties/symbolize-feature-layers.htm;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Relate the concept to the software tool; do not use the tool name in place of the concept.</a:t>
            </a:r>
          </a:p>
          <a:p xmlns:a="http://schemas.openxmlformats.org/drawingml/2006/main">
            <a:r>
              <a:t>Source: https://pro.arcgis.com/en/pro-app/3.5/help/mapping/layer-properties/symbolize-feature-layers.htm;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Ask students to adapt the workflow to their own project questions.</a:t>
            </a:r>
          </a:p>
          <a:p xmlns:a="http://schemas.openxmlformats.org/drawingml/2006/main">
            <a:r>
              <a:t>Source: https://pro.arcgis.com/en/pro-app/3.5/help/mapping/layer-properties/symbolize-feature-layers.htm;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Use these checks as a quick checklist before implementation.</a:t>
            </a:r>
          </a:p>
          <a:p xmlns:a="http://schemas.openxmlformats.org/drawingml/2006/main">
            <a:r>
              <a:t>Source: https://pro.arcgis.com/en/pro-app/3.5/help/mapping/layer-properties/symbolize-feature-layers.htm;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Have students identify the data layers, analysis inputs, and potential outputs shown in the visual.</a:t>
            </a:r>
          </a:p>
          <a:p xmlns:a="http://schemas.openxmlformats.org/drawingml/2006/main">
            <a:r>
              <a:t>Source: https://pro.arcgis.com/en/pro-app/3.5/help/mapping/layer-properties/symbolize-feature-layers.htm;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Generating and comparing categorical, graduated color, and proportional symbol maps using the same population data</a:t>
            </a:r>
          </a:p>
          <a:p xmlns:a="http://schemas.openxmlformats.org/drawingml/2006/main">
            <a:r>
              <a:t>Source: Lesson plan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Break the exercise down into small steps and check students' screens at each step.</a:t>
            </a:r>
          </a:p>
          <a:p xmlns:a="http://schemas.openxmlformats.org/drawingml/2006/main">
            <a:r>
              <a:t>Source: https://pro.arcgis.com/en/pro-app/3.5/help/mapping/layer-properties/symbolize-feature-layers.htm;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Explain the concepts using an example.</a:t>
            </a:r>
          </a:p>
          <a:p xmlns:a="http://schemas.openxmlformats.org/drawingml/2006/main">
            <a:r>
              <a:t>Source: https://pro.arcgis.com/en/pro-app/3.5/help/mapping/layer-properties/symbolize-feature-layers.htm;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Explain the concepts using an example.</a:t>
            </a:r>
          </a:p>
          <a:p xmlns:a="http://schemas.openxmlformats.org/drawingml/2006/main">
            <a:r>
              <a:t>Source: https://pro.arcgis.com/en/pro-app/3.5/help/mapping/layer-properties/symbolize-feature-layers.htm;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Ask students to make a brief addition to their project log.</a:t>
            </a:r>
          </a:p>
          <a:p xmlns:a="http://schemas.openxmlformats.org/drawingml/2006/main">
            <a:r>
              <a:t>Source: https://pro.arcgis.com/en/pro-app/3.5/help/mapping/layer-properties/symbolize-feature-layers.htm;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The correct answer is option B.</a:t>
            </a:r>
          </a:p>
          <a:p xmlns:a="http://schemas.openxmlformats.org/drawingml/2006/main">
            <a:r>
              <a:t>Source: https://pro.arcgis.com/en/pro-app/3.5/help/mapping/layer-properties/symbolize-feature-layers.htm;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The correct answer is option A.</a:t>
            </a:r>
          </a:p>
          <a:p xmlns:a="http://schemas.openxmlformats.org/drawingml/2006/main">
            <a:r>
              <a:t>Source: https://pro.arcgis.com/en/pro-app/3.5/help/mapping/layer-properties/symbolize-feature-layers.htm;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The correct answer is option C.</a:t>
            </a:r>
          </a:p>
          <a:p xmlns:a="http://schemas.openxmlformats.org/drawingml/2006/main">
            <a:r>
              <a:t>Source: https://pro.arcgis.com/en/pro-app/3.5/help/mapping/layer-properties/symbolize-feature-layers.htm;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Ask students to review the week's five main concepts using examples.</a:t>
            </a:r>
          </a:p>
          <a:p xmlns:a="http://schemas.openxmlformats.org/drawingml/2006/main">
            <a:r>
              <a:t>Source: https://pro.arcgis.com/en/pro-app/3.5/help/mapping/layer-properties/symbolize-feature-layers.htm;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Share the resources with students after the lesson.</a:t>
            </a:r>
          </a:p>
          <a:p xmlns:a="http://schemas.openxmlformats.org/drawingml/2006/main">
            <a:r>
              <a:t>Source: https://pro.arcgis.com/en/pro-app/3.5/help/mapping/layer-properties/symbolize-feature-layers.htm;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89e30354fa24d2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b439d83b8be492b" /><Relationship Type="http://schemas.openxmlformats.org/officeDocument/2006/relationships/slideLayout" Target="/ppt/slideLayouts/slideLayout1.xml" Id="R6e025b23e07842d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e025b23e07842d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deface182b649a1" /><Relationship Type="http://schemas.openxmlformats.org/officeDocument/2006/relationships/image" Target="/ppt/media/image.jpeg" Id="R1a0536df516b4564" /><Relationship Type="http://schemas.openxmlformats.org/officeDocument/2006/relationships/notesSlide" Target="/ppt/notesSlides/notesSlide1.xml" Id="R2be630249081483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aa92ded21a54cd8" /><Relationship Type="http://schemas.openxmlformats.org/officeDocument/2006/relationships/notesSlide" Target="/ppt/notesSlides/notesSlide2.xml" Id="R2c729906012c47e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7ea3d3b4ad54e9f" /><Relationship Type="http://schemas.openxmlformats.org/officeDocument/2006/relationships/notesSlide" Target="/ppt/notesSlides/notesSlide3.xml" Id="R91e34403ffbc481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4c3234cbb5345cd" /><Relationship Type="http://schemas.openxmlformats.org/officeDocument/2006/relationships/notesSlide" Target="/ppt/notesSlides/notesSlide4.xml" Id="R002a157c19d44ac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f3f3e283764959" /><Relationship Type="http://schemas.openxmlformats.org/officeDocument/2006/relationships/notesSlide" Target="/ppt/notesSlides/notesSlide5.xml" Id="Rdb00faf0626d42f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cf27b1a3cbb47b9" /><Relationship Type="http://schemas.openxmlformats.org/officeDocument/2006/relationships/notesSlide" Target="/ppt/notesSlides/notesSlide6.xml" Id="R0e934a7842e94f8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c4f808cae7d42ce" /><Relationship Type="http://schemas.openxmlformats.org/officeDocument/2006/relationships/notesSlide" Target="/ppt/notesSlides/notesSlide7.xml" Id="R88421b3644ea4b6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2284bb795424735" /><Relationship Type="http://schemas.openxmlformats.org/officeDocument/2006/relationships/notesSlide" Target="/ppt/notesSlides/notesSlide8.xml" Id="Rc7270e8a34ec437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196f76761ed4de4" /><Relationship Type="http://schemas.openxmlformats.org/officeDocument/2006/relationships/image" Target="/ppt/media/image.png" Id="R1ea1c975e44148aa" /><Relationship Type="http://schemas.openxmlformats.org/officeDocument/2006/relationships/notesSlide" Target="/ppt/notesSlides/notesSlide9.xml" Id="Rfefc046d120c4640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5aea67bd4234850" /><Relationship Type="http://schemas.openxmlformats.org/officeDocument/2006/relationships/notesSlide" Target="/ppt/notesSlides/notesSlide10.xml" Id="Ra5db2d88bb5f4d1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dcdf2cc63a94377" /><Relationship Type="http://schemas.openxmlformats.org/officeDocument/2006/relationships/notesSlide" Target="/ppt/notesSlides/notesSlide11.xml" Id="R1d9c12fdccd14372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34ab1ac8c8b4424" /><Relationship Type="http://schemas.openxmlformats.org/officeDocument/2006/relationships/notesSlide" Target="/ppt/notesSlides/notesSlide12.xml" Id="Rd0ec7ad6534542be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a55d8743aa6480b" /><Relationship Type="http://schemas.openxmlformats.org/officeDocument/2006/relationships/notesSlide" Target="/ppt/notesSlides/notesSlide13.xml" Id="R0c31b4ce5c67487e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d1dabea339468a" /><Relationship Type="http://schemas.openxmlformats.org/officeDocument/2006/relationships/notesSlide" Target="/ppt/notesSlides/notesSlide14.xml" Id="R27699cd8eb9b4cc1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846d7a5a3744ac" /><Relationship Type="http://schemas.openxmlformats.org/officeDocument/2006/relationships/image" Target="/ppt/media/image2.png" Id="Rdf67152cbd0b4448" /><Relationship Type="http://schemas.openxmlformats.org/officeDocument/2006/relationships/notesSlide" Target="/ppt/notesSlides/notesSlide15.xml" Id="R735f774bb8b64f80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1418934b1eb40a2" /><Relationship Type="http://schemas.openxmlformats.org/officeDocument/2006/relationships/notesSlide" Target="/ppt/notesSlides/notesSlide16.xml" Id="R7a4326d7a3974edc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9cfff797a924ed8" /><Relationship Type="http://schemas.openxmlformats.org/officeDocument/2006/relationships/notesSlide" Target="/ppt/notesSlides/notesSlide17.xml" Id="R3d619ea2ae794ad1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c44484709af4262" /><Relationship Type="http://schemas.openxmlformats.org/officeDocument/2006/relationships/notesSlide" Target="/ppt/notesSlides/notesSlide18.xml" Id="Ra327ec999b14492c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36d379529ab41a6" /><Relationship Type="http://schemas.openxmlformats.org/officeDocument/2006/relationships/notesSlide" Target="/ppt/notesSlides/notesSlide19.xml" Id="R398eef80375941f9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30baa6c5d70493f" /><Relationship Type="http://schemas.openxmlformats.org/officeDocument/2006/relationships/notesSlide" Target="/ppt/notesSlides/notesSlide20.xml" Id="R8c09bfb33d0d4e09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396a0203b53482d" /><Relationship Type="http://schemas.openxmlformats.org/officeDocument/2006/relationships/image" Target="/ppt/media/image3.png" Id="R39a7540e03e34247" /><Relationship Type="http://schemas.openxmlformats.org/officeDocument/2006/relationships/notesSlide" Target="/ppt/notesSlides/notesSlide21.xml" Id="R8a1e4f04f8ba4d63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a079b9616c64ec4" /><Relationship Type="http://schemas.openxmlformats.org/officeDocument/2006/relationships/notesSlide" Target="/ppt/notesSlides/notesSlide22.xml" Id="Rbb4ef5eaef274405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f8928cb6d484a0e" /><Relationship Type="http://schemas.openxmlformats.org/officeDocument/2006/relationships/notesSlide" Target="/ppt/notesSlides/notesSlide23.xml" Id="R95245bcb07234bcd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3449ebf71a146bf" /><Relationship Type="http://schemas.openxmlformats.org/officeDocument/2006/relationships/notesSlide" Target="/ppt/notesSlides/notesSlide24.xml" Id="R197882efdf554eb9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643100bb0bb4a3f" /><Relationship Type="http://schemas.openxmlformats.org/officeDocument/2006/relationships/notesSlide" Target="/ppt/notesSlides/notesSlide25.xml" Id="Re84f9a6c03514bbd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44927bcd3614bc5" /><Relationship Type="http://schemas.openxmlformats.org/officeDocument/2006/relationships/notesSlide" Target="/ppt/notesSlides/notesSlide26.xml" Id="R112dd72706d54c15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bdd5e21044e416f" /><Relationship Type="http://schemas.openxmlformats.org/officeDocument/2006/relationships/image" Target="/ppt/media/image4.png" Id="R16bfb01fecf245da" /><Relationship Type="http://schemas.openxmlformats.org/officeDocument/2006/relationships/notesSlide" Target="/ppt/notesSlides/notesSlide27.xml" Id="R81d0ef710a124ffb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03a18f1c93f40c7" /><Relationship Type="http://schemas.openxmlformats.org/officeDocument/2006/relationships/notesSlide" Target="/ppt/notesSlides/notesSlide28.xml" Id="R4440561ba97b48c1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a16827a1fb64054" /><Relationship Type="http://schemas.openxmlformats.org/officeDocument/2006/relationships/notesSlide" Target="/ppt/notesSlides/notesSlide29.xml" Id="R9a5a85d0411441dd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5e28dadfbb04ad6" /><Relationship Type="http://schemas.openxmlformats.org/officeDocument/2006/relationships/notesSlide" Target="/ppt/notesSlides/notesSlide30.xml" Id="R314bdf75ec9e492f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f23fb64868a4222" /><Relationship Type="http://schemas.openxmlformats.org/officeDocument/2006/relationships/notesSlide" Target="/ppt/notesSlides/notesSlide31.xml" Id="R9800a5621d754bff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556540640d241ab" /><Relationship Type="http://schemas.openxmlformats.org/officeDocument/2006/relationships/notesSlide" Target="/ppt/notesSlides/notesSlide32.xml" Id="Ra34d233c14c54a1f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65712b2f65945fc" /><Relationship Type="http://schemas.openxmlformats.org/officeDocument/2006/relationships/image" Target="/ppt/media/image5.png" Id="Re9fd47025a2b447f" /><Relationship Type="http://schemas.openxmlformats.org/officeDocument/2006/relationships/notesSlide" Target="/ppt/notesSlides/notesSlide33.xml" Id="R527c8c2cac7f47b2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5640bde81094940" /><Relationship Type="http://schemas.openxmlformats.org/officeDocument/2006/relationships/notesSlide" Target="/ppt/notesSlides/notesSlide34.xml" Id="Rab2c0be9d9f44f2f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993adfe1a3e480f" /><Relationship Type="http://schemas.openxmlformats.org/officeDocument/2006/relationships/notesSlide" Target="/ppt/notesSlides/notesSlide35.xml" Id="R840fbeb0dd6e451a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719171a914d4bf4" /><Relationship Type="http://schemas.openxmlformats.org/officeDocument/2006/relationships/notesSlide" Target="/ppt/notesSlides/notesSlide36.xml" Id="R9a771095b24f4c64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c19dea9076c48b6" /><Relationship Type="http://schemas.openxmlformats.org/officeDocument/2006/relationships/notesSlide" Target="/ppt/notesSlides/notesSlide37.xml" Id="R0e517ab621954b08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2df2f40b8fd4c31" /><Relationship Type="http://schemas.openxmlformats.org/officeDocument/2006/relationships/notesSlide" Target="/ppt/notesSlides/notesSlide38.xml" Id="R72c83fa94f0149e4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a93a1c970ee489a" /><Relationship Type="http://schemas.openxmlformats.org/officeDocument/2006/relationships/notesSlide" Target="/ppt/notesSlides/notesSlide39.xml" Id="Rb420090a0e1c405c" /></Relationships>
</file>

<file path=ppt/slides/_rels/slide4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ca7299feac04f58" /><Relationship Type="http://schemas.openxmlformats.org/officeDocument/2006/relationships/notesSlide" Target="/ppt/notesSlides/notesSlide40.xml" Id="R2258d20afb9c4908" /></Relationships>
</file>

<file path=ppt/slides/_rels/slide4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4ce0f262b154d72" /><Relationship Type="http://schemas.openxmlformats.org/officeDocument/2006/relationships/notesSlide" Target="/ppt/notesSlides/notesSlide41.xml" Id="Ra14f26a21f7843f5" /></Relationships>
</file>

<file path=ppt/slides/_rels/slide4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225e633d7dc4dc3" /><Relationship Type="http://schemas.openxmlformats.org/officeDocument/2006/relationships/notesSlide" Target="/ppt/notesSlides/notesSlide42.xml" Id="Rb237daf28b8f4800" /></Relationships>
</file>

<file path=ppt/slides/_rels/slide4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1c6edcdb844c77" /><Relationship Type="http://schemas.openxmlformats.org/officeDocument/2006/relationships/notesSlide" Target="/ppt/notesSlides/notesSlide43.xml" Id="R4ed778772752461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9880727-6B08-4275-8089-E5874E734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" y="457200"/>
            <a:ext cx="76200" cy="5905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345C270-5038-4609-BE56-93BD5896D1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685800"/>
            <a:ext cx="5334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72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AI-ENHANCED</a:t>
            </a:r>
          </a:p>
          <a:p xmlns:a="http://schemas.openxmlformats.org/drawingml/2006/main">
            <a:pPr>
              <a:buNone/>
              <a:defRPr sz="172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GEOGRAPHIC INFORMATION SYSTEMS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A2A8AA1-0DF8-49D0-893E-60977FC11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095500"/>
            <a:ext cx="1619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050" b="1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D5DADD"/>
                </a:solidFill>
                <a:latin typeface="Aptos"/>
                <a:ea typeface="Aptos"/>
                <a:cs typeface="Aptos"/>
              </a:rPr>
              <a:t>WEEK 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30ED17D-1AF0-4A33-B800-E3BD9F60B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619375"/>
            <a:ext cx="5143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30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Map Design and Spatial Visualization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6100495-DF85-4B86-985A-38A648C25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219700"/>
            <a:ext cx="428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0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MIS 369 · Ankara Science University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9E86E0E-E5F4-4843-8212-07DAFE24C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600700"/>
            <a:ext cx="3143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0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a0536df516b4564"/>
          <a:srcRect xmlns:a="http://schemas.openxmlformats.org/drawingml/2006/main" l="19659" t="0" r="19659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334125" y="838200"/>
            <a:ext cx="5095875" cy="4762500"/>
          </a:xfrm>
          <a:prstGeom xmlns:a="http://schemas.openxmlformats.org/drawingml/2006/main" prst="roundRect">
            <a:avLst>
              <a:gd name="adj" fmla="val 2400"/>
            </a:avLst>
          </a:prstGeom>
        </p:spPr>
      </p:pic>
    </p:spTree>
    <p:extLst>
      <p:ext uri="{BB962C8B-B14F-4D97-AF65-F5344CB8AC3E}">
        <p14:creationId xmlns:p14="http://schemas.microsoft.com/office/powerpoint/2010/main" val="73280510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7D7EAD9-B5A1-4B08-917E-4C4C2E0B16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5E86E9-F8EB-4977-9E2A-5C48CA44A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This week's learning outcomes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0C90D8E-AA01-41CF-9A64-68B012B0E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ED36708-65A7-405D-93AF-B003CEB54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13A3920-1E9E-4281-BACC-C9BEF3030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FFA9FC1-70EB-4C6F-9022-1E8C273E8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D5B8AD6-CF55-488F-BEFF-FAD721F70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7FF8BD0-4615-4F03-8073-B1F7504CB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Concept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0298055-51BD-4D48-BE15-9047E4452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Uses key terms correctly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47C196E-4E3E-43B3-A948-B9708F464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90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435FD3E-B89F-4949-B655-D0BD3C75A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79F1849-449D-4735-A3F5-3C638EE0C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Application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77FC01D-32E5-429B-9C30-97BAE17F3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Executes the ArcGIS Pro workflow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7E67F11-94E3-4753-9BCD-16B0B86CC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FFF6D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B19E7C5-038E-4718-98EA-9B7F3AD17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C889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C88900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72B6977-9692-4730-98AA-DFBAFE8E07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Critique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BC841C5-51D5-447D-9445-B3F197557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Explains data and method limitations</a:t>
            </a:r>
          </a:p>
        </p:txBody>
      </p:sp>
    </p:spTree>
    <p:extLst>
      <p:ext uri="{BB962C8B-B14F-4D97-AF65-F5344CB8AC3E}">
        <p14:creationId xmlns:p14="http://schemas.microsoft.com/office/powerpoint/2010/main" val="105529090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E8A9247-9797-4669-8F81-15EB766EE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4EDE4C6-D19D-4749-B5B9-E2079D808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Three-hour lesson flow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DD802D5-AF6F-4CBF-AB0C-DCF66E463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8F64429-34F8-48BA-967D-54525A87A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624C6CA-0F3F-49AD-867C-A7EBEBC28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1F4C5B4-BA59-48D3-98B6-8170F754F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571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2EBBB9F-F51F-4A3D-B326-C47F62DA2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1476375"/>
            <a:ext cx="9810750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Part one: conceptual foundation and visual examples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5B1E586-EF49-43FB-AE4B-1E80B0433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571750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4713A1A-E589-486A-AE80-7F167E3C48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2476500"/>
            <a:ext cx="9810750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Part two: step-by-step demonstration in ArcGIS Pro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4378258-A73F-4033-B33D-F393D5091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5718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0ED1F27-89F8-4193-93BD-B0920C908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3476625"/>
            <a:ext cx="9810750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Part three: guided lab and assessment</a:t>
            </a:r>
          </a:p>
        </p:txBody>
      </p:sp>
    </p:spTree>
    <p:extLst>
      <p:ext uri="{BB962C8B-B14F-4D97-AF65-F5344CB8AC3E}">
        <p14:creationId xmlns:p14="http://schemas.microsoft.com/office/powerpoint/2010/main" val="104113903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0400D2A-7693-41B4-92DA-1753E825B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0C0F267-EA0C-4E12-B259-A521EE6FE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906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9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SECTION 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ADCEC9-46C1-4CB8-BDF3-85B9EA2B21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9810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Purpose of the map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750973A-C82C-46A7-9100-6AB584D11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43250"/>
            <a:ext cx="971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The map is designed for a specific user and decision-making context</a:t>
            </a:r>
          </a:p>
        </p:txBody>
      </p:sp>
    </p:spTree>
    <p:extLst>
      <p:ext uri="{BB962C8B-B14F-4D97-AF65-F5344CB8AC3E}">
        <p14:creationId xmlns:p14="http://schemas.microsoft.com/office/powerpoint/2010/main" val="151247147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0894696-725D-4D15-AC22-140B46538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826B1A4-0261-49A2-A8BF-094C87654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Purpose of the 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E308397-A855-43AE-9020-A172641B5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DC7EE49-3CAD-43A9-A1FF-798CA3F52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C524AE9-F6ED-442E-9E8F-2A8D54436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59242DA-F268-4222-8EF1-9E3B7B0D5E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1043050-4AC7-4A04-8B77-4A622517F4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D675319-29B2-4AFE-8DBA-EA0BBB841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Purpose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F4E45D9-ADAF-4B8F-9EB4-A9BD8637C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The question the map answers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6933851-9E8E-403E-9B7B-7A83C8AFE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90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A5721AC-441D-4628-B9A7-62CE1E6FC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58A2688-AC28-4CE8-A375-DB73F943D8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Target audience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F4FA84F-43DE-423A-88A2-7B0A476FC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Reading level and needs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064F374-969B-425E-A1E8-E99CCA28F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FFF6D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A802E6C-78C2-4CD3-91E8-CA03E6D2C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C889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C88900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E923982-3123-4D5A-86D1-3C84E62FBB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Ortam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B7C042C-B74A-4CBB-B2C5-5D67E17AE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Screen, print, or mobile</a:t>
            </a:r>
          </a:p>
        </p:txBody>
      </p:sp>
    </p:spTree>
    <p:extLst>
      <p:ext uri="{BB962C8B-B14F-4D97-AF65-F5344CB8AC3E}">
        <p14:creationId xmlns:p14="http://schemas.microsoft.com/office/powerpoint/2010/main" val="148370162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D13D65C-8AAB-401B-8C05-BB63B4111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88796E2-ECF0-4678-A49A-0896A10EE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Purpose of the map: concept and application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97D1B52-F595-48AB-B6A1-FCA5A41E0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6FD6C0F-47A3-4CAD-B7F1-536873124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72F5FE7-7DD2-4382-A9AE-18CC7A953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0788E3A-548C-4A79-AA9A-0A207CB8D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43000"/>
            <a:ext cx="5143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0B84A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D832C02-FCDC-4628-BA6D-80EBA541E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143000"/>
            <a:ext cx="5143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149B67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DA88014-CA13-4423-AC1F-9ED40E864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2382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246"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Kavramsal anlam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E10B79C-9A20-4F63-8115-2DA187638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2382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246"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ArcGIS Pro equivalent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BC37881-4DD0-4D8A-802F-0424AC236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52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16E2465-DB8E-4194-A925-C16FE9364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18573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Purpose: The question the map answers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23D1516-E37C-4000-9612-ACAB7B8B5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771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71B4255-B30B-4D3C-AE4F-B8CA0B087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67652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Target audience: Reading level and needs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25B9646-73AE-4DD4-A2BB-95D9A9F8A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590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2B8B330-13C2-4DBA-AC4B-87763F31D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4956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Medium: Screen, print, or mobile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5FD59FD-4BFC-45B1-B87C-65F30960C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952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375E19F-CD2B-4C2E-A6C8-E6CF344AD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18573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Map, Layout, and sharing size settings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3A5E2FA-59FE-4525-920C-98D7DBBC1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771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C6C92E3-7080-4014-9F32-759CDF7E3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267652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The output is examined together in the map and table.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9A1942F-BA93-4393-88B9-A9B37BE09D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590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B1E6D93-58BD-431B-AF18-DDEC61E6E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34956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Parameters and environment settings are saved.</a:t>
            </a:r>
          </a:p>
        </p:txBody>
      </p:sp>
    </p:spTree>
    <p:extLst>
      <p:ext uri="{BB962C8B-B14F-4D97-AF65-F5344CB8AC3E}">
        <p14:creationId xmlns:p14="http://schemas.microsoft.com/office/powerpoint/2010/main" val="144508074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F12BAC7-59F1-4ECC-BA5D-55BC01F17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9B95BF2-D86B-476D-A225-E9772FB2C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Map purpose workflow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B638AB6-D358-439C-AC41-850434DA3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58171CC-F346-4CBA-855E-B32B5582E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2AB3F43-FC99-419A-905E-0AD6CBB30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1C5F660-7BFF-457A-B47D-01CE2A66CF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C4157B0-D2A9-47D3-B355-4393BC6C6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A41D5EE-C4ED-4C57-A258-AA8796663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Question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DDE3AFA-C36D-45C8-ACAE-97F5C84D2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3963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The map is designed for a specific user and decision-making context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121AAEC-ED73-4C7E-B3F0-3CE9AD1ED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510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69032BB-FE82-41E6-84D3-48065B7D2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C3FFBE5-AEEC-4835-BFE0-77FDFE6CE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Data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58A4E5B-B6E6-48B1-A7FC-D5550DC42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Purpose and target audience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B402F01-63B1-46B3-A0F8-B5DB46496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1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D4258E9-376D-4FF4-B310-F45D81686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EAB8D6B-B887-43F1-8284-6C623E749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Process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70E4F51-7855-4DD4-8803-286DD5AB7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Map, Layout, and sharing size settings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8522061-F5A2-4B9E-BE5E-4F5EB1DB3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C8A580B-EE7E-4DA9-9D91-61F548624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347912C-CCA3-4DE3-90EE-72E41CAB3C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Kontrol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AFE74BA-EB09-473A-9DE9-8E61DD194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Parameters and output quality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F602D2A-B9A9-46D0-B0F7-D7D26B130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E8F054F-3E49-4F26-9273-DD02983FF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BC73C3F-5EFF-4F9D-B99C-50B12A2EC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Yorum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87D4EA1-2AF7-46C9-98B6-702A8C35E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Decision context and constraints</a:t>
            </a:r>
          </a:p>
        </p:txBody>
      </p:sp>
    </p:spTree>
    <p:extLst>
      <p:ext uri="{BB962C8B-B14F-4D97-AF65-F5344CB8AC3E}">
        <p14:creationId xmlns:p14="http://schemas.microsoft.com/office/powerpoint/2010/main" val="48766595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DFB1DB9-AAB7-4C7D-B0DA-550D0A328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C85530F-82BF-41A2-B52F-57DDE5071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Critical checks for map purpose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5FECD96-5059-4B4B-A28C-A6265B1ED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1169D5B-D0FF-418F-A5E7-A351CA7BFC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B7E443B-FA09-4902-A82E-417FA8941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20A8B11-8AFF-4DC5-B967-7BD20B3C5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E6FB3DA-5D9F-47D9-943F-ABF957B92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5112183-1AA6-48FF-BA36-7228B7321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Data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E6B0096-D092-4C61-BE0E-C07551D19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Does the input data meet the purpose requirements?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5EB7982-06B4-4FC8-9018-E539CA87D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3D5A6E0-333C-4129-AD2A-92A51F2EC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07917B4-BE18-4754-A459-4DDB903CA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Scale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3596E2D-1969-4DD7-B5A1-C494BD3A07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Are the unit of analysis and resolution appropriate for the question?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FDE8F6B-329C-417B-B9F0-8E0115CC2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E52A0FC-EBC4-4CBF-89EB-CC08F2D5D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873B3A1-02AA-4730-A3D8-BA9B41F24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Method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FD1458F-B321-45A5-A18C-782E69791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Have the Map, Layout, and sharing size settings/parameters been justified?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F2E6D9C-11EE-4467-A1A0-14D47F768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BEAEA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C07C996-E376-4AB5-AC05-5CF0A0571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C33D3D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C33D3D"/>
                </a:solidFill>
                <a:latin typeface="Aptos"/>
                <a:ea typeface="Aptos"/>
                <a:cs typeface="Aptos"/>
              </a:rPr>
              <a:t>!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23E8808-558A-4909-AD2B-72678D01C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Risk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5EF0D1D-BB4C-4291-ADCC-5B973364AC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 single map is not suitable for every user</a:t>
            </a:r>
          </a:p>
        </p:txBody>
      </p:sp>
    </p:spTree>
    <p:extLst>
      <p:ext uri="{BB962C8B-B14F-4D97-AF65-F5344CB8AC3E}">
        <p14:creationId xmlns:p14="http://schemas.microsoft.com/office/powerpoint/2010/main" val="24690394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0158481-F085-4D4F-A8BE-6B03FE1BC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CAF2EA7-CBEC-4EE4-9DE3-B10A6BD29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Map purpose: visual application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589654E-5C0B-4783-9D2C-0D8B86075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EE5FAEA-23DF-417C-B5A8-6538CBF89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4B1A11F-7D21-4564-85A5-BAB71073A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ea1c975e44148aa"/>
          <a:stretch xmlns:a="http://schemas.openxmlformats.org/drawingml/2006/main"/>
        </p:blipFill>
        <p:spPr>
          <a:xfrm xmlns:a="http://schemas.openxmlformats.org/drawingml/2006/main">
            <a:off x="1887478" y="1066800"/>
            <a:ext cx="8378944" cy="4762500"/>
          </a:xfrm>
          <a:prstGeom xmlns:a="http://schemas.openxmlformats.org/drawingml/2006/main" prst="roundRect">
            <a:avLst>
              <a:gd name="adj" fmla="val 2400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6F0A0A5-F4A0-4997-95D5-3F707C8BF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553075"/>
            <a:ext cx="1104900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111111">
              <a:alpha val="80000"/>
            </a:srgbClr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A5951AF-EE7E-4E44-8CD3-DAA6A0AF7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6197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The map is designed for a specific user and decision-making context</a:t>
            </a:r>
          </a:p>
        </p:txBody>
      </p:sp>
    </p:spTree>
    <p:extLst>
      <p:ext uri="{BB962C8B-B14F-4D97-AF65-F5344CB8AC3E}">
        <p14:creationId xmlns:p14="http://schemas.microsoft.com/office/powerpoint/2010/main" val="184153471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8298E99-1567-4857-A9D9-B17DF8368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469912D-E2F8-47C8-9EB7-667D4B570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906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9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CHAPTER 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0BE8945-BDD9-4251-AD7D-FBF7F092F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9810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Visual variables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868A927-1D9C-4291-9C92-2CFF12EA4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43250"/>
            <a:ext cx="971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Color, size, shape, and texture encode the meaning of the data</a:t>
            </a:r>
          </a:p>
        </p:txBody>
      </p:sp>
    </p:spTree>
    <p:extLst>
      <p:ext uri="{BB962C8B-B14F-4D97-AF65-F5344CB8AC3E}">
        <p14:creationId xmlns:p14="http://schemas.microsoft.com/office/powerpoint/2010/main" val="83401130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061DE4E-FD0F-413E-ACAC-A057E59B8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C3EEE02-6460-4397-BDA5-55640207D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Visual variables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FAC1F8C-2AE1-498E-A9E7-CDCFB332F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C5C3A76-13E9-405B-9D5E-C41EFFB5D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CC8C12A-0735-4556-BC11-EC472EA5A6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6731DC9-41B8-4FEC-9439-FB872F937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2E109CE-A82A-4408-91D3-435AC538E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48CE453-E1B0-4B95-89A4-673B4B122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Renk tonu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A9CA168-64F4-44C0-BD7D-30CEC056C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Categorical distinction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0CC5DFE-25C7-49C7-93DC-2FE647F4D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90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360CF9D-E509-4D6B-B519-942E0E5E2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2AB022B-24A6-4CD7-BC2A-D6973D8FD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Lightness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1A8EA9B-0B51-42DC-B0D5-1B71451974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Numerical order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923DC4F-F963-4A5A-83EA-F8A71A045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FFF6D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53EA9E8-E8B6-492A-A813-52C5CCBDF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C889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C88900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461BCFA-242F-48A1-A64D-E522F3EB8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Boyut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92F372E-28FF-4EA5-B368-2FE6966D1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Quantitative comparison</a:t>
            </a:r>
          </a:p>
        </p:txBody>
      </p:sp>
    </p:spTree>
    <p:extLst>
      <p:ext uri="{BB962C8B-B14F-4D97-AF65-F5344CB8AC3E}">
        <p14:creationId xmlns:p14="http://schemas.microsoft.com/office/powerpoint/2010/main" val="1735486069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F04B31C-4597-4041-AADE-587207447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A6D92B2-F247-4CFC-9092-65A76EC96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Visual variables: concept and application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FEA6155-074C-4E48-8516-9E0039013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019035A-5B61-4D3C-B516-ED291F62B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3A2B1E7-CA9D-444B-8930-EF6FD16FB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195F088-EB1B-47E4-9670-0B02B6D77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43000"/>
            <a:ext cx="5143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0B84A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52923ED-EBE2-45F7-AEE0-501F8163C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143000"/>
            <a:ext cx="5143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149B67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9C3410B-5439-4229-9D26-9BFD7FD3E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2382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246"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Kavramsal anlam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2E300C9-A7D9-4418-9142-1113F0EB4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2382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246"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ArcGIS Pro equivalent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019B079-9072-41E3-861F-6309C3133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52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56040C5-6D02-4267-B334-02FE6A2A8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18573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Hue: Categorical distinction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61EAA7E-6295-43C3-B80B-BB54647E9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771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AB144AE-D784-4C24-9D23-1AEA0BF61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67652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Lightness: Numerical order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D0FA6B1-2FC2-4FA6-933D-8E9F3988E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590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168DE0D-C5C8-4601-ACC9-73BE22A41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4956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Size: Quantitative comparison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6A7183A-B721-4BE8-9963-0F9024D28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952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FB858E5-1E91-40AA-99E6-F8A8401B1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18573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Symbology pane and Gallery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3853FD6-CA15-4B62-BD38-111A09E64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771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04C29A8-9E55-4391-A28A-5AB77C914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267652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The output is examined together in the map and table.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6894661-6A0A-47E4-A92B-FC1AA50F50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590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2C0276C-5DB7-4F0B-B9FD-797B41DEEB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34956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Parameters and environment settings are saved.</a:t>
            </a:r>
          </a:p>
        </p:txBody>
      </p:sp>
    </p:spTree>
    <p:extLst>
      <p:ext uri="{BB962C8B-B14F-4D97-AF65-F5344CB8AC3E}">
        <p14:creationId xmlns:p14="http://schemas.microsoft.com/office/powerpoint/2010/main" val="7735070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D87BB24-7FC1-493C-961E-098EFA749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72ADC7B-AA9F-49BE-BB3A-C88BD01F4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Visual variables workflow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E21A1C1-E168-4B8F-ABF9-7316C1E3B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6709A0C-D42C-4358-8372-268D5E60D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57E1975-54FE-46FE-9223-2BA42AA05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C4CF718-3F23-4C28-ABE6-B2CD5D6E6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1944A25-4D18-4429-BCDC-83A0CE4EF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6D8182F-3F3A-4984-8005-54176AF85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Question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158E9AB-9319-4B64-9194-737999C01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437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Color, size, shape, and texture encode the meaning of the data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0532B7E-F677-41E3-A1D1-94310E8B7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510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11B70AA-77E1-4672-84B1-9249F534B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57A1CC7-E3C6-4413-B059-CEE2BE79E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Data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5080145-A826-464F-8D58-D056290F9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Hue and Lightness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852FE13-5671-4211-8A7B-FC3851825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1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2EBDC38-56E2-4099-980E-B7FC20DAD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0CC79E5-119B-4D52-982B-E76DAC6E3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Process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90E988E-6A7E-49C5-8CFF-AA8BA5729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Symbology pane and Gallery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5CCC33B-8154-4C8B-889C-7FD476F8E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428C767-776E-4BE6-99EB-08D651006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E48FFC9-4AB8-43F2-AFB9-590197070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Kontrol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618AA26-6F58-42E1-BC78-9C41628D4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Parameters and output quality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05325DD-A7DA-4ACE-A0F1-FAE6F2B6F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412D7EE-558F-4C1F-8612-1426CE8B40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84F3B9C-3291-4566-AF8D-840AE74B0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Yorum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53F3445-11DB-4E5D-90DA-9057A1E2F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Decision context and constraints</a:t>
            </a:r>
          </a:p>
        </p:txBody>
      </p:sp>
    </p:spTree>
    <p:extLst>
      <p:ext uri="{BB962C8B-B14F-4D97-AF65-F5344CB8AC3E}">
        <p14:creationId xmlns:p14="http://schemas.microsoft.com/office/powerpoint/2010/main" val="87700581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6E742C1-74B3-43E5-BC53-497E551F9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5D6C70B-E296-479F-B381-A18370301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Critical checks for visual variables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C5B52D8-F559-4DB1-9028-42E1BD607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29ADAEC-895D-46D3-B796-271132FD2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2247A27-3B09-403B-818F-53E10092C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38DFF2A-68A6-439D-AD04-1D61CA9D8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7B6577F-0920-40E9-BAAF-25B09A02D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629CB42-3E22-4280-A947-13ABE28F4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Data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202333E-13EE-4AAC-9DEB-20B66FAB6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Does the input data meet the hue requirement?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1FA194A-4A9C-4B35-8ED2-4D8389DF2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88FA7B4-65EB-406C-95AD-61E8B2E84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3CEC293-6957-4BD7-9CCF-022C74229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Scale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AD7E3F0-F68A-4188-9F63-7C4CF94F0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Are the unit of analysis and resolution appropriate for the question?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3C364DE-D8E1-4F0E-9C7B-41F72311F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DDD0AAD-867F-4019-8283-75DB5DA23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8899C24-9D3D-4FBC-A28F-54F0595DA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Method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92DBBAD-FB30-42CC-B76D-0E0CFBCC2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Are the Symbology pane and Gallery parameters justified?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302B020-5F21-4077-BC4E-D56F8537D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BEAEA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407AAD7-FF97-459A-B906-CC8F511FA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C33D3D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C33D3D"/>
                </a:solidFill>
                <a:latin typeface="Aptos"/>
                <a:ea typeface="Aptos"/>
                <a:cs typeface="Aptos"/>
              </a:rPr>
              <a:t>!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3AF8345-04E5-40F8-B048-CF2F97E96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Risk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8C7B7EC-AB5E-48B9-83D6-0D9EFFD84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An incorrect visual variable can make ordinal data appear categorical</a:t>
            </a:r>
          </a:p>
        </p:txBody>
      </p:sp>
    </p:spTree>
    <p:extLst>
      <p:ext uri="{BB962C8B-B14F-4D97-AF65-F5344CB8AC3E}">
        <p14:creationId xmlns:p14="http://schemas.microsoft.com/office/powerpoint/2010/main" val="1851920103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B25D1B6-2CBB-491C-807A-F5DAFEF9E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A62A581-CA1E-46E8-B652-E21AEC01D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Visual variables: visual application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D68C89A-9141-4838-ADFF-B1CE247DF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DEF78A-A989-4519-BD2E-14D182AC2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A8DD48D-0AA6-4E1A-8996-D05735ED1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f67152cbd0b4448"/>
          <a:stretch xmlns:a="http://schemas.openxmlformats.org/drawingml/2006/main"/>
        </p:blipFill>
        <p:spPr>
          <a:xfrm xmlns:a="http://schemas.openxmlformats.org/drawingml/2006/main">
            <a:off x="1843617" y="1066800"/>
            <a:ext cx="8466667" cy="4762500"/>
          </a:xfrm>
          <a:prstGeom xmlns:a="http://schemas.openxmlformats.org/drawingml/2006/main" prst="roundRect">
            <a:avLst>
              <a:gd name="adj" fmla="val 2400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78CA097-8564-49F3-9E20-F3C1F2176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553075"/>
            <a:ext cx="1104900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111111">
              <a:alpha val="80000"/>
            </a:srgbClr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144D5E6-3EF0-4775-8F3E-1A77A8767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6197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Color, size, shape, and texture encode the meaning of the data</a:t>
            </a:r>
          </a:p>
        </p:txBody>
      </p:sp>
    </p:spTree>
    <p:extLst>
      <p:ext uri="{BB962C8B-B14F-4D97-AF65-F5344CB8AC3E}">
        <p14:creationId xmlns:p14="http://schemas.microsoft.com/office/powerpoint/2010/main" val="1301799470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315E827-B426-4593-9089-218DFAB06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ADBFB05-4340-4149-BE65-3C20D84C8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906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9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SECTION 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CBDAB35-59F2-4DEE-B682-B36580286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9810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Classification methods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BD5718A-E179-460F-B104-01565D568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43250"/>
            <a:ext cx="971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Class breaks alter the pattern shown on the map</a:t>
            </a:r>
          </a:p>
        </p:txBody>
      </p:sp>
    </p:spTree>
    <p:extLst>
      <p:ext uri="{BB962C8B-B14F-4D97-AF65-F5344CB8AC3E}">
        <p14:creationId xmlns:p14="http://schemas.microsoft.com/office/powerpoint/2010/main" val="1014968126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5585D88-334B-4600-B712-994DF3928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468E8DB-2AAA-482E-B3C3-C220C3EF3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Classification methods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2AD2509-594C-45A9-964A-1D3E0F0F4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F303622-4E7D-442D-A1F5-9605D066A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A0B4AB2-1054-406D-AE9A-C96A2B668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5B8057A-1FF8-4DDB-8FF1-8A485B5D28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927F8EE-79EB-4C5B-8CD4-4A93C1CC7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5D38798-ECD7-4E7B-9990-AD5BF8F66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Natural Breaks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8C9080F-2DBE-41E2-9DA3-D304F29AD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Natural clusters in the data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A2194A1-5A25-4C3E-A2E8-912B64AA3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90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D85B82C-C8E2-4DF5-BE95-6EEEE0232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3F79FCD-DB56-4CC8-B833-26896DA92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Quantile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40ADD37-3694-4FFC-85BE-A55A53B36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Equal number of observations in each class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5A2A123-5392-4E85-BEE6-789EA033B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FFF6D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3574100-A753-4CE9-A3DF-A8B61021D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C889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C88900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FB513FE-F7BE-41EF-B495-E84383DD8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Equal Interval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FE5141D-AC1D-4B68-B3C0-A02EFA630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Equal value intervals</a:t>
            </a:r>
          </a:p>
        </p:txBody>
      </p:sp>
    </p:spTree>
    <p:extLst>
      <p:ext uri="{BB962C8B-B14F-4D97-AF65-F5344CB8AC3E}">
        <p14:creationId xmlns:p14="http://schemas.microsoft.com/office/powerpoint/2010/main" val="132076268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AA16FB5-377B-497B-AEC8-3AD05DAC0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833B0EE-B8E2-40F2-AE4F-B66333AD9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Classification methods: concept and application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877106A-A8B0-4300-A907-BF655BABB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B79255A-72AF-44A0-9E96-87930FF00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6E428DB-D24D-4A1E-893B-43C58DA79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0E5F4A8-9C7C-4163-BE27-FE5B8E5CC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43000"/>
            <a:ext cx="5143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0B84A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26AE07B-D3D7-4F57-9C99-85437889B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143000"/>
            <a:ext cx="5143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149B67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5E9F1D9-2A34-4838-BC7A-151C94866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2382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246"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Kavramsal anlam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4A915BD-4287-4A70-97EE-FD970899A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2382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246"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ArcGIS Pro equivalent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785DF69-6B61-445B-8862-C2EDC8DA6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52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67CE561-14CD-41ED-84CC-528414423E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18573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Natural Breaks: Natural clusters in the data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41BA3A5-3676-43F8-B6D4-D41111817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771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ED47D59-850E-4499-9510-A7D70017E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67652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Quantile: Equal number of observations in each class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6737625-A73A-4552-84B2-C83286DF3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590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2FA2E0D-745D-4277-B9A7-C41D0B36C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4956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Equal Interval: Equal value intervals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C5C7593-954A-4D87-8903-60878817A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952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A88D66E-A854-4FBA-B6A7-21B0BBB62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18573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Graduated Colors and histogram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9A4B63D-6C24-4B8D-8651-1C0471E7A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771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80FB9C4-6469-4755-B9E1-F296D52EF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267652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The output is examined together in the map and table.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0228FDE-D17B-4AFB-B96F-91AB30974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590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409FC89-A4B0-4A37-951D-9AB96F6F0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34956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Parameters and environment settings are saved.</a:t>
            </a:r>
          </a:p>
        </p:txBody>
      </p:sp>
    </p:spTree>
    <p:extLst>
      <p:ext uri="{BB962C8B-B14F-4D97-AF65-F5344CB8AC3E}">
        <p14:creationId xmlns:p14="http://schemas.microsoft.com/office/powerpoint/2010/main" val="1223278566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1326D9B-380E-4D8B-B275-902D202EE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723A4E1-5958-474C-A89F-BA214D440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Classification methods workflow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BF9BA03-ED38-4F37-A140-86B59951C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8DBEB4C-AA3A-4E9E-AA68-FD57E0E04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58FD8F8-CB7A-434C-8E21-A9AC67CB9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4F3BB54-F70E-4DE8-BA3B-063D131B5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1EB34F6-9CA1-478B-9C35-2ADE688B5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C91F747-EC86-428F-9FDE-C4CD7527D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Question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52B3E35-A7B6-4676-98A1-AF6367794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Class breaks alter the pattern shown on the map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7815468-2F3F-45F1-A7B1-3DA6C76E1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510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CF208BF-95D5-409B-9C65-F80630A87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2AD59B2-87BE-4617-A04F-C39FC60EF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Data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A928EF9-8714-4794-81BD-680FF6740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Natural Breaks and Quantile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8CBA8FF-A88E-4F30-8C40-2EBF5276C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1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F63AAA9-027E-4CD9-A234-635CA8D78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55CB657-666B-4E79-876D-E477B7CC9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Process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83CF0B6-6FE7-4871-B755-E16AD6DF0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Graduated Colors and histogram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E8CB91C-431B-42CF-8FA6-C725643C4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D6B17CB-C515-4B80-BDA1-5292DCCB6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B085803-ACA6-49E8-81A5-C08ED3206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Kontrol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113FC68-3EED-4DE5-AA24-C98B09F11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Parameters and output quality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9DDC9BB-D636-4138-B2CB-02E55D470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8E113F5-27A1-4F38-B060-823D54BD8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013BF2B-3D9D-42E5-8A8B-97EE142C7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Yorum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82E14B1-A202-4457-A3F5-31F13DC19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Decision context and constraints</a:t>
            </a:r>
          </a:p>
        </p:txBody>
      </p:sp>
    </p:spTree>
    <p:extLst>
      <p:ext uri="{BB962C8B-B14F-4D97-AF65-F5344CB8AC3E}">
        <p14:creationId xmlns:p14="http://schemas.microsoft.com/office/powerpoint/2010/main" val="1969128819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7A1FE00-894C-4F39-8DF1-93BFBEDEC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6977821-AE46-4685-B12C-C556A8517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Critical checks for classification methods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117B7F0-0DEB-4E50-BF94-31589FBFF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4D0EF6E-4A09-4064-B76E-E1514DABE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1E9B02B-A0D0-470C-B9D7-B57ECFA35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73D0407-63BE-4999-AA59-1FA8320DD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6BA6E0B-9AB1-46E9-B893-FB706FE5B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03EB7E4-5F6F-4AFB-A302-467D30970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Data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B94CF79-7CEF-4BB7-853D-72D97CE43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Does the input data meet the requirements for Natural Breaks?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2E37C39-40F2-4046-A224-1F598C1F4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35D8CC1-2921-4363-B9B9-10654EA00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42C8419-C0B1-4278-8542-AC62FC69D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Scale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EC0FDC0-06C4-4A06-BA8C-72ECA5F6E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Are the unit of analysis and resolution appropriate for the question?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FFDFFDA-02DF-470D-AF9E-D03580A76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E41E7AA-5C28-4C33-BF9D-0B29C71A3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3B0C9F2-5DF8-434D-B4EC-FCA746694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Method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2E8498D-38EC-4BF7-997D-C8EA56FD6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Have the parameters for Graduated Colors and the histogram been justified?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17BBF32-A508-43F0-9903-20FAC3941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BEAEA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AB8FD11-72D3-4F97-A69A-B31975573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C33D3D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C33D3D"/>
                </a:solidFill>
                <a:latin typeface="Aptos"/>
                <a:ea typeface="Aptos"/>
                <a:cs typeface="Aptos"/>
              </a:rPr>
              <a:t>!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57682CB-DDE5-4DDD-863D-DDF2C6E425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Risk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14E99AB-AB81-4052-9127-E6D5268D4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 classified map without a specified method can be misleading</a:t>
            </a:r>
          </a:p>
        </p:txBody>
      </p:sp>
    </p:spTree>
    <p:extLst>
      <p:ext uri="{BB962C8B-B14F-4D97-AF65-F5344CB8AC3E}">
        <p14:creationId xmlns:p14="http://schemas.microsoft.com/office/powerpoint/2010/main" val="1505948104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855B9A0-B273-4A63-A612-F8FB0B90AD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28D26FF-93CA-4879-83D4-EFF3AE9A7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Classification methods: visual application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5BC7907-918C-47C4-B649-289EB4DFF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31666E8-0837-45CA-A31B-1029FC4F7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249AF2-2BAE-49BD-977B-704871727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9a7540e03e34247"/>
          <a:stretch xmlns:a="http://schemas.openxmlformats.org/drawingml/2006/main"/>
        </p:blipFill>
        <p:spPr>
          <a:xfrm xmlns:a="http://schemas.openxmlformats.org/drawingml/2006/main">
            <a:off x="2625418" y="1066800"/>
            <a:ext cx="6903065" cy="4762500"/>
          </a:xfrm>
          <a:prstGeom xmlns:a="http://schemas.openxmlformats.org/drawingml/2006/main" prst="roundRect">
            <a:avLst>
              <a:gd name="adj" fmla="val 2400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1F90288-C3A7-4FBB-97E1-9AFFF4F45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553075"/>
            <a:ext cx="1104900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111111">
              <a:alpha val="80000"/>
            </a:srgbClr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BE4394B-4C70-4CDF-923C-5A27B8329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6197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Class breaks alter the pattern shown on the map</a:t>
            </a:r>
          </a:p>
        </p:txBody>
      </p:sp>
    </p:spTree>
    <p:extLst>
      <p:ext uri="{BB962C8B-B14F-4D97-AF65-F5344CB8AC3E}">
        <p14:creationId xmlns:p14="http://schemas.microsoft.com/office/powerpoint/2010/main" val="2030034855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F8D5407-EAA2-4B96-8404-A214F5DD4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5223321-B1DA-47A9-A87C-0DA8CA84BC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906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9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CHAPTER 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757FF36-5FD8-4A72-A525-ED4A66DA1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9810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Labeling and annotation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BA8B213-D865-4087-85D7-23144E25E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43250"/>
            <a:ext cx="971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Text hierarchy determines map readability</a:t>
            </a:r>
          </a:p>
        </p:txBody>
      </p:sp>
    </p:spTree>
    <p:extLst>
      <p:ext uri="{BB962C8B-B14F-4D97-AF65-F5344CB8AC3E}">
        <p14:creationId xmlns:p14="http://schemas.microsoft.com/office/powerpoint/2010/main" val="137717091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091299E-FC36-465F-ADEA-1EE818A33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A1950D1-E7A1-4DB1-B654-50C63DFE3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Labeling and annotation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8903332-4EC3-4BD6-91D2-4CB46344C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63B119B-B08F-43AD-B1EC-63B9B95D0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A5595A6-E10C-4938-A029-713C7042B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20BD047-2D6F-4951-AC56-9E5496393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5E8DBBC-28A6-42DB-A9E0-520AE9679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47B4F2C-CAC0-439A-9A6B-83B63906C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Label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152B01E-2653-490A-A785-4F8FF1C15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Dinamik metin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9B39845-0D2A-4B3B-A3B6-B3BB046B9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90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043C259-B99F-4C58-84ED-3BD279D62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178E26F-9694-4CB4-A2CB-76078D7DA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Annotation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FDE8F76-5BA7-441C-8342-C9E7CBD34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Editable persistent text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3173ACB-580D-49F2-85DF-6B5C545FB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FFF6D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F2FA493-4CAD-4AC9-A409-0FA50A38A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C889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C88900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C8C9CF4-1840-4A1E-BCF8-43C7837D1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Lejant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00CE75F-096F-45D1-BDA2-A206EA7DD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Explanation of symbol meanings</a:t>
            </a:r>
          </a:p>
        </p:txBody>
      </p:sp>
    </p:spTree>
    <p:extLst>
      <p:ext uri="{BB962C8B-B14F-4D97-AF65-F5344CB8AC3E}">
        <p14:creationId xmlns:p14="http://schemas.microsoft.com/office/powerpoint/2010/main" val="666491930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B9ABCB8-A898-4B96-AE1E-68239A1F2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FCB2A40-7F48-4E69-BEF0-7EBB35771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Labeling and annotation: concepts and application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0BD7F99-3361-4AA9-B932-A2E90EB62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595F30C-40BA-4C42-A416-77BA4D975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920D699-DFD4-43A7-9D99-24EED5BC7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D908B45-BEE6-4D3F-A3AE-3DF01B327B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43000"/>
            <a:ext cx="5143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0B84A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E840D30-2C62-4AE8-9A6E-0010869DF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143000"/>
            <a:ext cx="5143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149B67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65FEB02-773D-4BBF-A3A4-D7944453C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2382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246"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Kavramsal anlam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7F369B6-63E1-4A1E-9C98-1CCC4CD65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2382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246"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ArcGIS Pro equivalent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BA41F2B-3227-44B8-A7DD-0EAB51A60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52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968FCB8-D47D-49FD-9512-75ED06C0AE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18573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Label: Dinamik metin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DEB8CEF-49DF-4E0B-8D43-42FD9FAB2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771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0FD2DA7-270C-42A0-BF42-8987F952D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67652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Annotation: Editable persistent text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C5323BE-577D-454E-9965-AC95D4500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590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DB72BB1-350E-4E86-B418-74FB71852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4956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Legend: Explanation of symbol meanings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E9975AA-928F-438A-BAF6-7E28C159B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952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1899B41-846C-435F-AFFC-E28C45702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18573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Labeling tab, Label Class, and Convert Labels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2C84D11-7170-499F-9F20-6460A86DF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771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9F01890-439A-4815-8CB9-15EEF9026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267652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The output is examined together in the map and table.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27C5864-7DB3-4A6C-B84B-DA73CE6BD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590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8D68D4F-25BF-43F5-9407-DA0014195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34956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Parameters and environment settings are saved.</a:t>
            </a:r>
          </a:p>
        </p:txBody>
      </p:sp>
    </p:spTree>
    <p:extLst>
      <p:ext uri="{BB962C8B-B14F-4D97-AF65-F5344CB8AC3E}">
        <p14:creationId xmlns:p14="http://schemas.microsoft.com/office/powerpoint/2010/main" val="1577281622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AD984A7-3185-4899-A83A-D96F06C2C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688874A-176A-46E7-B474-FFFBFD062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Labeling and annotation workflow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177BDB9-7608-4E5E-9459-591DE7633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C3FB106-809C-4857-BB93-2CD1330EF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877DCE-D9DC-446A-A847-DA48ACFCB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15D5592-48C5-4000-83F8-06C4027383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20985EA-7BBE-4B5A-8547-9DA95931A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90AFF0D-6DF2-4008-9B22-EBA762F15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Question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B0F406F-E9D4-4062-9657-C0EF0EC50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Text hierarchy determines map readability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7C19137-C9E6-4A46-9606-F72ABAD69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510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09ECE0B-FC10-4F9A-A8CD-2AFACD95E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B09FC59-3B25-4407-A9BA-6BA5DD3A6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Data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7BF9DDB-1D8F-40A7-A5DE-F6FF703AC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Labels and Annotation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4D672F7-A360-499C-A21C-0BAADE7F1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1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F0C615F-541C-4709-A833-36A380EC7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8233DCF-2BF9-431C-8B02-1A20EF323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Process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1EA47B4-9DA6-4F6D-AB50-6DEBAE09D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Labeling tab, Label Class, and Convert Labels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FBA1D21-E85C-4793-A5FB-5C4192534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F1073BE-8BDB-44E8-BFDB-A73E85070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57FC3B5-A0A6-4F2F-8E7D-8BB31A89A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Kontrol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924B40D-EA91-454F-B474-3C20A5AF8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Parameters and output quality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71A4510-D03C-4DA0-96F5-AFF67C792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C6753A5-F9A9-4D6F-8FDF-8E6EBEC78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ECA212C-D91F-42E1-B4FD-2ADB88AB7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Yorum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E221C19-90B2-43BC-8E5F-9E088607F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Decision context and constraints</a:t>
            </a:r>
          </a:p>
        </p:txBody>
      </p:sp>
    </p:spTree>
    <p:extLst>
      <p:ext uri="{BB962C8B-B14F-4D97-AF65-F5344CB8AC3E}">
        <p14:creationId xmlns:p14="http://schemas.microsoft.com/office/powerpoint/2010/main" val="2014764034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2E559DC-376E-4AC7-8569-93657D35FD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4AFE1BE-9496-414D-835C-101F1DB90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Critical checks for labeling and annotation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C069FC1-80D8-452A-B388-64E3B81C0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1D58140-5B35-4F62-908F-D9D4EF807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6BB603B-B779-4EBB-A33A-5E105F1A9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316AF27-A80E-47FC-B22B-2F8652ABF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437E9EE-4CF9-48AA-8C1B-1C78889AC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3FDECB9-5BCA-477A-B8BF-836C76D58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Data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CCD69CF-BC5C-49E2-A0E7-15CA07254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Does the input data meet labeling requirements?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E8334E2-8735-4423-892C-09D3E6337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304B70F-F36F-45EE-A708-93ADA79BDD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02C678D-F1FE-4FF2-A214-CBF0DA4CD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Scale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8F2B2AD-29E3-4674-8CD1-B84557652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Are the unit of analysis and resolution appropriate for the question?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B75E491-651B-4382-96ED-014D43AA5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61B6D80-C5EC-4F92-BB8D-F1D91DEE1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FED7F74-C253-4554-A263-E1072AC53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Method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96598BE-231F-4CA8-A2DF-64AE2B95B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Have the Labeling tab, Label Class, and Convert Labels parameters been justified?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EC6ECC2-4F77-4801-898C-064F254B2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BEAEA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B0C991B-D563-48F6-AA03-9AFA30C8C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C33D3D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C33D3D"/>
                </a:solidFill>
                <a:latin typeface="Aptos"/>
                <a:ea typeface="Aptos"/>
                <a:cs typeface="Aptos"/>
              </a:rPr>
              <a:t>!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AF6D10F-3EF8-456C-90D0-F986FA2EE8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Risk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4966268-FC40-465F-8F57-1F7FBA1EC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Too many labels create visual clutter</a:t>
            </a:r>
          </a:p>
        </p:txBody>
      </p:sp>
    </p:spTree>
    <p:extLst>
      <p:ext uri="{BB962C8B-B14F-4D97-AF65-F5344CB8AC3E}">
        <p14:creationId xmlns:p14="http://schemas.microsoft.com/office/powerpoint/2010/main" val="609493764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AF2C415-6F96-458C-82B4-B93BCAFF0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F8742AF-5C3F-4DB9-A9F9-62719E8D3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Labels and annotation: visual implementation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1061E86-7EAA-44D6-BD02-B1A176D25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AE5EB53-C52E-40A7-BFAC-99AB14617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9AFA10B-B688-4B86-B195-DC2C0F20B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6bfb01fecf245da"/>
          <a:stretch xmlns:a="http://schemas.openxmlformats.org/drawingml/2006/main"/>
        </p:blipFill>
        <p:spPr>
          <a:xfrm xmlns:a="http://schemas.openxmlformats.org/drawingml/2006/main">
            <a:off x="552450" y="1079012"/>
            <a:ext cx="11049000" cy="4738077"/>
          </a:xfrm>
          <a:prstGeom xmlns:a="http://schemas.openxmlformats.org/drawingml/2006/main" prst="roundRect">
            <a:avLst>
              <a:gd name="adj" fmla="val 2400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3256E90-EBC4-40C7-82F6-CCED373A6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553075"/>
            <a:ext cx="1104900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111111">
              <a:alpha val="80000"/>
            </a:srgbClr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B0670DE-6EC2-4F6E-9BB1-01F13A910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6197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Text hierarchy determines map readability</a:t>
            </a:r>
          </a:p>
        </p:txBody>
      </p:sp>
    </p:spTree>
    <p:extLst>
      <p:ext uri="{BB962C8B-B14F-4D97-AF65-F5344CB8AC3E}">
        <p14:creationId xmlns:p14="http://schemas.microsoft.com/office/powerpoint/2010/main" val="1862602341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72F3F22-E2D8-495C-9211-1B1D9BF47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6776A62-EEE2-4C09-9B99-7E3B7DC97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906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9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CHAPTER 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76C51BC-5233-46C9-871A-FF55044E6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9810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Layout and labeling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9EA6325-C26B-4393-B4BE-9929DF3DD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43250"/>
            <a:ext cx="971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Title, scale, and source information complete the map</a:t>
            </a:r>
          </a:p>
        </p:txBody>
      </p:sp>
    </p:spTree>
    <p:extLst>
      <p:ext uri="{BB962C8B-B14F-4D97-AF65-F5344CB8AC3E}">
        <p14:creationId xmlns:p14="http://schemas.microsoft.com/office/powerpoint/2010/main" val="1779689025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1B7853A-894B-4387-A4EF-ABC6E5685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27FE8B8-1882-4C61-B581-F394CDF51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Layout and labeling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6136172-9827-4B42-AF80-6E3B23523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3D324AA-8D31-4E6B-A43E-45D19F0B8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224EFAD-E783-4BD7-907C-88FC5922B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8D7B1DE-C153-4D86-B3E3-DF06D9A33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B907796-78A6-4089-A9E4-D2264C58B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A6E7CEF-6B33-470F-82FA-4EEFE18D8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Title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5CD9307-59FB-4F95-8890-1F495437A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Subject of the map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D1E1DF2-4525-4DAC-9CFA-2F8EB98E3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90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AE8482A-5E16-491B-BC25-415863310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D520D50-D195-414B-B643-603848637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Source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90DF943-5FFD-44E0-BD92-B92DED40D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Origin of the data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3286842-FD86-4E2A-9D86-5959498F4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FFF6D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C27B380-3AE3-486B-A3DB-36C89200E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C889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C88900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3E4F926-8E73-492A-9832-E5850920E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Accessibility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ED897EE-667C-4A01-8FCB-E1ADAFA88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Color blindness and readability</a:t>
            </a:r>
          </a:p>
        </p:txBody>
      </p:sp>
    </p:spTree>
    <p:extLst>
      <p:ext uri="{BB962C8B-B14F-4D97-AF65-F5344CB8AC3E}">
        <p14:creationId xmlns:p14="http://schemas.microsoft.com/office/powerpoint/2010/main" val="1774824152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E58BF6B-C901-4F62-AC7D-99266FC4D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E8FFAA9-6CF8-4973-9758-F65A8F4A5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Layout and labeling: concept and implementation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B60A67C-656C-4B63-95EE-6AB774EC9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F083E26-64EC-42BE-972D-99A6739CA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3D4FD8E-2967-4C83-927D-455BDAED6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C61DEAE-216B-4064-9220-CF0FF9C98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43000"/>
            <a:ext cx="5143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0B84A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39B3573-4A7B-4DB1-88FC-D031FD5F7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143000"/>
            <a:ext cx="5143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149B67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2C98625-DDB9-4C38-8978-28EFF6554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2382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246"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Kavramsal anlam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4B1E5C5-953D-483D-BB26-D82C97FEF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2382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246"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ArcGIS Pro equivalent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ABE0868-4F21-4819-A65D-7AE1052FF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52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B9D6EF9-60EA-4F56-A471-88B422AFA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18573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Title: Subject of the map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BDFB5C2-0667-4372-8087-C8A825A87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771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9A58A29-A9E1-4AB0-AE04-542FBDFF6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67652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Source: Origin of the data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3F2F272-999C-4443-A756-5692A1FC5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590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4451DC0-E166-46D4-8907-6BFD676FF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4956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Accessibility: Color blindness and readability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AF485A2-1C2D-4DB2-B515-38A9331B7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952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8070A3B-72BC-4381-A4A6-BD50E9B72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18573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Insert, Map Frame, Legend, and Export Layout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404F4C1-F00C-4B6D-858B-C94B757FCB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771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9584E01-6CA4-4925-8BAB-3343E0165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267652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The output is examined together in the map and table.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43B3EDB-CE60-4532-B464-A03D666F3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590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C04404B-866B-4A8B-AE04-A986A2A82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34956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Parameters and environment settings are saved.</a:t>
            </a:r>
          </a:p>
        </p:txBody>
      </p:sp>
    </p:spTree>
    <p:extLst>
      <p:ext uri="{BB962C8B-B14F-4D97-AF65-F5344CB8AC3E}">
        <p14:creationId xmlns:p14="http://schemas.microsoft.com/office/powerpoint/2010/main" val="1782762962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A20284B-C141-4AD8-AFA6-0313D4A48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E963389-3FCE-40AA-84BE-FC8DAD79A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Layout and labeling workflow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9B13826-5ECB-4726-B638-E5EE4BDF5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D3D3106-39BE-426D-9561-2E91F037E7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EF41AE5-0E21-42FA-8C6A-8F9C68753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6CD772F-46E6-4ABC-BBEF-040F86199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049471A-2C9B-4DEF-ACF9-968058878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D0DCD92-D99A-462B-963E-22B7EE795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Question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4AA658A-48E5-4D9A-A3AC-D9C8C9580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Title, scale, and source information complete the map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233FA55-BC83-404B-88C2-25F45BBA4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510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5A9CF72-9D23-4FC6-81B0-23D748C6E1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07DB6AE-D35F-4895-8DA7-A789B9823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Data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F6CFD6C-2E0F-4187-AA11-5AF9EAF1A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Title and Source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676E225-61E6-4159-89D7-90C8E5E78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1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A39CF34-EAA7-4329-B0A9-13F3637A3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46A9883-AF70-4338-8925-949DEA4AEB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Process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03DCE2D-4F0F-49B4-B45D-25FC3414F0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Insert, Map Frame, Legend, and Export Layout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1AFFEE1-01F4-40EC-90CF-6AA7010DB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B63EA68-1440-413B-ACAA-62A110A91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FB938BE-6137-4A7F-8CB1-070749484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Kontrol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3F0DC94-9F38-4D07-B597-F2D55FE973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Parameters and output quality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58D0A82-E275-4CD3-BD10-BC1B32408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C6CA276-6540-4D6D-A41C-661398A8C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A4E0315-58D2-4A2A-9ED3-9286FEBD2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Yorum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0D7BF64-62F1-48FE-8B52-478C1EF9D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Decision context and constraints</a:t>
            </a:r>
          </a:p>
        </p:txBody>
      </p:sp>
    </p:spTree>
    <p:extLst>
      <p:ext uri="{BB962C8B-B14F-4D97-AF65-F5344CB8AC3E}">
        <p14:creationId xmlns:p14="http://schemas.microsoft.com/office/powerpoint/2010/main" val="1751689942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E4A578E-CEC3-4B97-8671-43E25AEEC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C339A58-B738-44BE-9B45-DF47D85F2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Critical checks for layout and labeling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D0BC062-1385-469D-8BA9-B828A95DB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B5D72C0-FCAC-4C98-A090-7B24011C6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B04470E-8DEF-4666-A29A-0437CB534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C2BF698-0C05-4C1A-A519-95F9CB1F3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715997F-95B7-4F4F-B496-0970FAE23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C554E45-7916-4E93-AA49-F7DCADBDC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Data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A308BFC-F39A-49B7-91B7-D83DA9B43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Does the input data meet the title requirement?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DB5B172-A8C0-4B82-AF50-1872EFA8A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35B4A24-E71E-4E76-BAFB-66023D900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820A12A-ED6C-4200-AE33-443BA3723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Scale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82A60F8-8D71-41C3-B7F4-90F40A514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Are the unit of analysis and resolution appropriate for the question?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C8F0F43-76C3-409F-ADCC-8CA7604E1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009A97A-487C-4C26-99B2-0AA5B78AA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C89EE20-6DF1-4D37-903A-461743A32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Method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68FE3B5-0BCC-46F4-AFD3-2C65BF9B4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Have the Insert, Map Frame, Legend, and Export Layout parameters been justified?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231EA00-7BFD-4C24-9693-44B8846A1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BEAEA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795E834-B006-426B-BA54-102E7AAC3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C33D3D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C33D3D"/>
                </a:solidFill>
                <a:latin typeface="Aptos"/>
                <a:ea typeface="Aptos"/>
                <a:cs typeface="Aptos"/>
              </a:rPr>
              <a:t>!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03DE636-BB5B-4BAF-BE1C-8169A383B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Risk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3977AE0-E95B-4F27-9312-5D277C119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Color and class selection can subconsciously influence perception</a:t>
            </a:r>
          </a:p>
        </p:txBody>
      </p:sp>
    </p:spTree>
    <p:extLst>
      <p:ext uri="{BB962C8B-B14F-4D97-AF65-F5344CB8AC3E}">
        <p14:creationId xmlns:p14="http://schemas.microsoft.com/office/powerpoint/2010/main" val="265665819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5765D54-EE34-4201-BB56-BB9DB6459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C183A72-ED29-4AC0-A1A9-1B08FC58E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Layout and ethics: visual application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D673336-76F4-4705-819A-5D648AC46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974B7A8-FD47-48C9-A760-3E5E4678D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C6BEF6C-37F2-47E0-9740-955BB94D6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9fd47025a2b447f"/>
          <a:stretch xmlns:a="http://schemas.openxmlformats.org/drawingml/2006/main"/>
        </p:blipFill>
        <p:spPr>
          <a:xfrm xmlns:a="http://schemas.openxmlformats.org/drawingml/2006/main">
            <a:off x="1630840" y="1066800"/>
            <a:ext cx="8892220" cy="4762500"/>
          </a:xfrm>
          <a:prstGeom xmlns:a="http://schemas.openxmlformats.org/drawingml/2006/main" prst="roundRect">
            <a:avLst>
              <a:gd name="adj" fmla="val 2400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083CB7-24CE-4F1C-AEF0-10ADFCB72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553075"/>
            <a:ext cx="1104900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111111">
              <a:alpha val="80000"/>
            </a:srgbClr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0455E3D-A40B-4649-B772-40BF67BD1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6197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Title, scale, and source information complete the map</a:t>
            </a:r>
          </a:p>
        </p:txBody>
      </p:sp>
    </p:spTree>
    <p:extLst>
      <p:ext uri="{BB962C8B-B14F-4D97-AF65-F5344CB8AC3E}">
        <p14:creationId xmlns:p14="http://schemas.microsoft.com/office/powerpoint/2010/main" val="476160247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8DBDFCC-BBAC-4301-9CAF-E998B7CE8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E8E2CA7-AEFD-4F5A-A4D6-0DEB0272A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906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9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LAB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A7E2E23-7939-416B-9BD0-E495BE0CA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9810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Guided exercise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23F769-CB10-44C9-996D-8E8561598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43250"/>
            <a:ext cx="971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Generating and comparing categorical, graduated color, and proportional symbol maps using the same population data</a:t>
            </a:r>
          </a:p>
        </p:txBody>
      </p:sp>
    </p:spTree>
    <p:extLst>
      <p:ext uri="{BB962C8B-B14F-4D97-AF65-F5344CB8AC3E}">
        <p14:creationId xmlns:p14="http://schemas.microsoft.com/office/powerpoint/2010/main" val="1436496779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58853B8-BF3D-426F-9AEB-F2338EF36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F17D257-B8F4-4154-A7FA-3516645E8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Laboratory procedure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FA8A959-4BA0-4636-A1AD-1D20FF945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14CC032-4ECC-4567-96AE-786784FFB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C31B1CC-58D4-4A4D-A23D-9CFC78D32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E5340E6-DBF4-487A-8CC5-84B6902FE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190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C5AEA4D-F1F9-40F4-B652-F0EC714F9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1095375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Prepare the working folder and the geodatabase.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10DE99B-4E3D-494C-849A-2E9A987B8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009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C399C25-CB38-4DC9-B0CF-58EFAB678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1914525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Generating and comparing categorical, graduated color, and proportional symbol maps using the same population data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8876F15-1AF8-4BC1-9C3B-AC98F6EA9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828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ED02E5E-8811-41EC-8888-33AD0BB67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2733675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Check intermediate results using the map and table.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14B62C9-6083-40EB-A20D-4ED5430AF2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6480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1639CFC-EEE0-4FEF-A595-C409FD98E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3552825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Record the processing history and parameters.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F153CF6-FE5C-4853-9F76-75DE9395F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4672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D5E8B29-871C-4214-8761-116A11424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4371975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Add a note regarding the methodology and limitations to the final map.</a:t>
            </a:r>
          </a:p>
        </p:txBody>
      </p:sp>
    </p:spTree>
    <p:extLst>
      <p:ext uri="{BB962C8B-B14F-4D97-AF65-F5344CB8AC3E}">
        <p14:creationId xmlns:p14="http://schemas.microsoft.com/office/powerpoint/2010/main" val="776492751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5CA2FBB-0A89-4851-80E0-7CB68ADC9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915FDFD-9F19-494F-8961-ED176142E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Lab submission package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122348B-980A-441A-BBFD-3AE1C293C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F246539-C136-47EA-8B53-E3845A440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97805E4-C0BE-418F-B89B-FCFF91F99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4A0F1AD-A380-46D8-9A46-28628F2B9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603B105-DA51-41A7-9B11-0F77C529B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EE5ED5A-A122-463E-BBDE-D3C23790E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Map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6CA9AB6-DFE9-40D5-9713-D846ABD9D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Title, legend, scale, and source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147577D-7A1A-4822-BA23-04AE2EDA2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90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603BD49-1F91-43C8-AFA8-BDDD7B1D0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457D0F4-FC0A-4E19-BD7D-A34531A12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Evidence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D77F173-CC4B-47ED-8B16-AF452E28F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Tool parameters or notebook output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12B515D-88CB-457D-854D-5C318EE64B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FFF6D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2253C5D-65A7-4826-A6E7-A0EDDA07E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C889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C88900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DB7C463-6322-49B8-BA33-E690F6BA7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Yorum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8041575-7EB6-4522-AEA1-2A1923C02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150–200-word summary of findings and limitations</a:t>
            </a:r>
          </a:p>
        </p:txBody>
      </p:sp>
    </p:spTree>
    <p:extLst>
      <p:ext uri="{BB962C8B-B14F-4D97-AF65-F5344CB8AC3E}">
        <p14:creationId xmlns:p14="http://schemas.microsoft.com/office/powerpoint/2010/main" val="1472486487"/>
      </p:ext>
    </p:extLst>
  </p:cSld>
</p:sld>
</file>

<file path=ppt/slides/slide3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2FAD0DF-89DE-4D72-9EBD-3C28FB9C4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1092BB5-810C-4BBA-8410-B9584AE8F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Implementation checklist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0B1E124-F055-4BE3-9614-0CD0C2A77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4AAAEB-7D77-4BCB-BAD9-42D9CE4F7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1313363-70CB-41AF-BD47-81E98E2E1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D140F31-E5D5-4A63-8B37-D2520E427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440DEAA-DF22-4D72-8185-E5051D351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374CCE0-2B09-4326-80B1-CF06E8B7F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Input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26D3F12-CA44-4674-BD20-D86C0F041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Correct layer, area, and coordinate system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46B873B-7AA7-4BC2-9D2A-FE7162C33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90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46C6517-80A2-488D-8837-47FEDB33B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39B0B85-83CB-4679-B158-6F6C15678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Process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40617C3-F149-4858-9C37-A5FBE2D03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Parameters and environment settings saved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B390847-7BC1-49BD-B95A-55C0EC948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FFF6D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E3AE02A-236D-44C4-B8A3-2174E3CE2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C889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C88900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61714E6-3450-4EDB-9E51-DC505794E7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Output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B5ADBD9-A1F6-4FFC-AB8D-1FDB25B25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Map, table, and interpretation are consistent with each other</a:t>
            </a:r>
          </a:p>
        </p:txBody>
      </p:sp>
    </p:spTree>
    <p:extLst>
      <p:ext uri="{BB962C8B-B14F-4D97-AF65-F5344CB8AC3E}">
        <p14:creationId xmlns:p14="http://schemas.microsoft.com/office/powerpoint/2010/main" val="460413385"/>
      </p:ext>
    </p:extLst>
  </p:cSld>
</p:sld>
</file>

<file path=ppt/slides/slide3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7FF9784-D90B-40A4-9C18-A96DA6ECC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E023485-9016-4B67-A503-20B01BA96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Connection to the term project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1CF995B-01FE-40EB-8D53-CA158F9EB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5A33069-0B0A-4CBB-B4ED-1E1C26534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880FC1F-5A14-4334-A363-FF381C2AB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E71BC0B-E588-4D37-A377-CDC491709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619250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B4B2CF3-7875-4D57-900C-D48D198C83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1524000"/>
            <a:ext cx="9906000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Which of this week's concepts is essential for your project problem?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AC23FA7-5E9E-4613-BFB3-89A4C91DB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6193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469351B-D61E-4663-8C8C-4149DBFAB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524125"/>
            <a:ext cx="9906000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Which data or method could most significantly influence your decision?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B9EBF53-2D0D-497D-8DE4-F76625B38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619500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9B4039A-D659-49B5-B4CA-AEA8FBAE2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524250"/>
            <a:ext cx="9906000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Add a quality control item related to this week to your project log.</a:t>
            </a:r>
          </a:p>
        </p:txBody>
      </p:sp>
    </p:spTree>
    <p:extLst>
      <p:ext uri="{BB962C8B-B14F-4D97-AF65-F5344CB8AC3E}">
        <p14:creationId xmlns:p14="http://schemas.microsoft.com/office/powerpoint/2010/main" val="756444759"/>
      </p:ext>
    </p:extLst>
  </p:cSld>
</p:sld>
</file>

<file path=ppt/slides/slide3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4FC66A6-974E-4799-A7B3-EC0A9474F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2809A4E-D188-4BAF-938E-9193531F2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End-of-lesson check 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B37117E-C6CD-4BED-AD58-C66AE39125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13D0F3C-111D-4D05-8EE3-F250DFF58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2E144E7-65C3-45CC-B815-3A21EF494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4C494AC-2928-4B06-B704-E5B11F88C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66800"/>
            <a:ext cx="10763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What is the most important initial decision regarding the map's purpose?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1FE5662-3AC2-4785-8091-A9201CAE8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0955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B3B3B5F-5185-43C6-A3CA-99BFAFCCA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21907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308BF69-8383-40CD-A3BE-A27795636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1812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Simply choosing a color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8F3E707-4A6A-4B2F-8948-C48D25DED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8194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FFDB207-E8DA-4F9E-B4BE-477047AC3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29146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B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367C097-B435-4B27-BF5F-33CC40C560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9051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Defining the problem and data requirements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4F6E258-EF23-4974-851C-534A41566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5433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FA89280-5D9B-40EF-BED0-5E498A718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36385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C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9639836-2EFC-457E-A2D1-7C2CBF92B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36290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Using the most complex tool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D22A4D3-5B33-4ADA-A413-9451A3A18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672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981FE68-AF43-42FA-BE27-F0284FFF0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43624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E75B509-1B4B-42F6-8299-81B1FC660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43529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Sharing the output without checking it</a:t>
            </a:r>
          </a:p>
        </p:txBody>
      </p:sp>
    </p:spTree>
    <p:extLst>
      <p:ext uri="{BB962C8B-B14F-4D97-AF65-F5344CB8AC3E}">
        <p14:creationId xmlns:p14="http://schemas.microsoft.com/office/powerpoint/2010/main" val="1426002628"/>
      </p:ext>
    </p:extLst>
  </p:cSld>
</p:sld>
</file>

<file path=ppt/slides/slide4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2B90A73-4618-47F2-B5FF-6637D8B44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807E51D-700C-43AD-BD7C-3385DEE44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End-of-lesson check 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4094A1F-6544-463D-AD61-2541D677F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CB377E3-7D50-4854-8363-62FE9E9FD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0E7C2D6-C68A-47C5-B54D-88110279E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9E252EA-B149-4E02-BB33-E23EEBD58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66800"/>
            <a:ext cx="10763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Which of the following most enhances quality when working with classification methods?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B44B5E2-3AAF-48BE-A223-B706BD6EB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0955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AFB2A5F-8D50-415F-AB48-BBCE929EB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21907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5E8D5FF-3D07-4F93-8556-4B06D0097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1812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Saving parameters and validating the result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1214AEC-50D5-4122-B083-E6970F52F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8194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81D78DB-B72B-45CA-96A3-1BB3E363A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29146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B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9E95777-DE5C-4258-9C54-83C736223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9051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Not changing layer names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030B298-EE6E-495E-BD84-018591973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5433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C97DC76-ACB1-442D-BAD2-35B186568A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36385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C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20FFDC8-C3BA-446D-BDBD-0D1E0938E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36290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Using only a single criterion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FD7892C-9276-4BA1-9F8C-A600900C3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672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A61AED5-A8E1-403E-BDAD-E11A0542C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43624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135BBD8-634E-4995-ABBC-C17833FC1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43529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Making the map as colorful as possible</a:t>
            </a:r>
          </a:p>
        </p:txBody>
      </p:sp>
    </p:spTree>
    <p:extLst>
      <p:ext uri="{BB962C8B-B14F-4D97-AF65-F5344CB8AC3E}">
        <p14:creationId xmlns:p14="http://schemas.microsoft.com/office/powerpoint/2010/main" val="594239156"/>
      </p:ext>
    </p:extLst>
  </p:cSld>
</p:sld>
</file>

<file path=ppt/slides/slide4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275FB1E-EF8B-40DB-AE1C-CDE2A4B5C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3998345-B2F9-48FC-AC93-D303A57E4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End-of-lesson check 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050D6C9-279B-4397-808B-86CB26F27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6A6848D-4D7A-4264-8FEE-C6F060A364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1ED6C38-7F24-49FB-B731-78A0A61C6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4906C28-7D44-4933-AD42-47937B372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66800"/>
            <a:ext cx="10763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Why is the mere execution of an ArcGIS Pro tool not proof of a correct result?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2658823-28D1-482E-B2EC-27194BDEA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0955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511F9CE-09F8-4945-BE35-A946A177F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21907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7CFDBD0-8E18-4310-8B8E-DEE2F5043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1812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Because tools work only with raster data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A008BE3-FD18-4C56-83BF-F9616B512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8194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97B3907-164E-43C2-9B6A-50B176A2E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29146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B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DC10CBD-4060-4E40-99E5-8F2421543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9051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Because the output file can be very large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2A6E0EC-878D-4BDE-A429-C347F3AD0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5433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669A177-B06D-4BF1-B6BD-5A10DB97D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36385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C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1D9AD90-DAA9-46D8-BCDD-BD31CF7CC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36290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Because data, scale, parameters, and validation affect the result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4E48107-B6B4-4C9D-B717-880B682AE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672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47E4036-1481-4167-9E45-C00698910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43624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BE3F4AD-86CD-4754-8E57-FE9148D0A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43529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Because the map lacks a north arrow</a:t>
            </a:r>
          </a:p>
        </p:txBody>
      </p:sp>
    </p:spTree>
    <p:extLst>
      <p:ext uri="{BB962C8B-B14F-4D97-AF65-F5344CB8AC3E}">
        <p14:creationId xmlns:p14="http://schemas.microsoft.com/office/powerpoint/2010/main" val="1278857334"/>
      </p:ext>
    </p:extLst>
  </p:cSld>
</p:sld>
</file>

<file path=ppt/slides/slide42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6EE5607-BED4-4CDE-9E25-4AF34D92C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050D169-5F27-4A3C-AFE1-9BBCEF7C4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620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0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3 SUMMARY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6A99CF8-5018-4C69-AA2E-C5223E9274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85875"/>
            <a:ext cx="93345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30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Map Design and Spatial Visualization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FF69795-32DB-4D26-B549-A69505D5C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667000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A9A8A7D-E736-4371-8ED2-B77E16790F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71750"/>
            <a:ext cx="8572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Purpose of the map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2B308C8-899E-4C34-9BD4-83B9DE4D4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238500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4FD6699-222B-4D38-A4BB-47A75C149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8572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Visual variables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84AE32D-979B-4CF9-8BD5-10AB7496A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810000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14FA633-215F-4E47-A633-91ED88296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714750"/>
            <a:ext cx="8572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Classification methods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4335221-0B75-405D-9447-D1B43011A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381500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6C0FD36-4F8F-461D-A970-2A577783D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286250"/>
            <a:ext cx="8572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Labeling and annotation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C946EC9-5FC3-4950-B4C1-6B7BA3A21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953000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4F93FD2-2B3A-4E58-8E28-CB84976E0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8572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Layout and labeling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AD6D986-93C7-4D1E-AE07-931373794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6191250"/>
            <a:ext cx="10001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0392"/>
          </a:bodyPr>
          <a:lstStyle xmlns:a="http://schemas.openxmlformats.org/drawingml/2006/main"/>
          <a:p xmlns:a="http://schemas.openxmlformats.org/drawingml/2006/main">
            <a:pPr>
              <a:buNone/>
              <a:defRPr sz="12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Preparation for next week: review the concepts in your exercise file</a:t>
            </a:r>
          </a:p>
        </p:txBody>
      </p:sp>
    </p:spTree>
    <p:extLst>
      <p:ext uri="{BB962C8B-B14F-4D97-AF65-F5344CB8AC3E}">
        <p14:creationId xmlns:p14="http://schemas.microsoft.com/office/powerpoint/2010/main" val="1417045109"/>
      </p:ext>
    </p:extLst>
  </p:cSld>
</p:sld>
</file>

<file path=ppt/slides/slide4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F7BF8EB-A4D2-4AB8-8841-A03D87AA4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D2D767C-E79B-47ED-B9CC-E13CA0FBA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Resources and further reading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196682E-7979-427B-8AC2-552CE2A94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0714546-E875-45C5-BD9E-B56478805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7EE6D81-49BD-4504-A967-DFBBFDA23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8801354-0E9B-44E3-963F-2EBD4F060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4763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9A11B72-E9AB-4B3F-9CEC-4B428ACEA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1381125"/>
            <a:ext cx="1038225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https://pro.arcgis.com/en/pro-app/3.5/help/mapping/layer-properties/symbolize-feature-layers.htm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6520F16-2926-440B-98B4-F9D693EC4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3526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2B69BF8-AC06-4C78-990E-4513201F7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2257425"/>
            <a:ext cx="1038225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ArcGIS Pro 3.5 Documentation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B270AF3-A855-4CB1-A159-F2089166E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2289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1297162-C2EC-4E55-AE9A-555700226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3133725"/>
            <a:ext cx="1038225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User-provided GIS Instructor notes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C195E4C-3E4F-4BFB-B54C-18E5F5BF8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1052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A5DE931-256D-4536-B998-65B782779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4010025"/>
            <a:ext cx="1038225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In-class exercise data and instructor notes</a:t>
            </a:r>
          </a:p>
        </p:txBody>
      </p:sp>
    </p:spTree>
    <p:extLst>
      <p:ext uri="{BB962C8B-B14F-4D97-AF65-F5344CB8AC3E}">
        <p14:creationId xmlns:p14="http://schemas.microsoft.com/office/powerpoint/2010/main" val="149796518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2026-09-20T17:22:03.3660000Z</dcterms:created>
  <dcterms:modified xsi:type="dcterms:W3CDTF">2026-09-20T17:22:03.3660000Z</dcterms:modified>
</coreProperties>
</file>