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e2659cb8f443ae" /><Relationship Type="http://schemas.openxmlformats.org/officeDocument/2006/relationships/extended-properties" Target="/docProps/app.xml" Id="Rf4f7fde82a6c4ff2" /><Relationship Type="http://schemas.openxmlformats.org/officeDocument/2006/relationships/officeDocument" Target="/ppt/presentation.xml" Id="R382fff84efc24d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0e49b9d8e047f1"/>
  </p:sldMasterIdLst>
  <p:notesMasterIdLst>
    <p:notesMasterId xmlns:r="http://schemas.openxmlformats.org/officeDocument/2006/relationships" r:id="R5e698b9bcec945f9"/>
  </p:notesMasterIdLst>
  <p:sldIdLst>
    <p:sldId xmlns:r="http://schemas.openxmlformats.org/officeDocument/2006/relationships" id="256" r:id="Rdefd1214a8744892"/>
    <p:sldId xmlns:r="http://schemas.openxmlformats.org/officeDocument/2006/relationships" id="257" r:id="Rc814cca709064fde"/>
    <p:sldId xmlns:r="http://schemas.openxmlformats.org/officeDocument/2006/relationships" id="258" r:id="R69e58001c21b43bd"/>
    <p:sldId xmlns:r="http://schemas.openxmlformats.org/officeDocument/2006/relationships" id="259" r:id="Rbb20a7cf9fc043ee"/>
    <p:sldId xmlns:r="http://schemas.openxmlformats.org/officeDocument/2006/relationships" id="260" r:id="R48d0ad2031004aaf"/>
    <p:sldId xmlns:r="http://schemas.openxmlformats.org/officeDocument/2006/relationships" id="261" r:id="R6961ba19bd074da2"/>
    <p:sldId xmlns:r="http://schemas.openxmlformats.org/officeDocument/2006/relationships" id="262" r:id="Rc71152601da24d89"/>
    <p:sldId xmlns:r="http://schemas.openxmlformats.org/officeDocument/2006/relationships" id="263" r:id="R4c56dc17c99e4db3"/>
    <p:sldId xmlns:r="http://schemas.openxmlformats.org/officeDocument/2006/relationships" id="264" r:id="Rfb2b6d5faf2940cc"/>
    <p:sldId xmlns:r="http://schemas.openxmlformats.org/officeDocument/2006/relationships" id="265" r:id="R18ae6ee03e554601"/>
    <p:sldId xmlns:r="http://schemas.openxmlformats.org/officeDocument/2006/relationships" id="266" r:id="R01a6db78c6a54b38"/>
    <p:sldId xmlns:r="http://schemas.openxmlformats.org/officeDocument/2006/relationships" id="267" r:id="Rddbcb4442c414f21"/>
    <p:sldId xmlns:r="http://schemas.openxmlformats.org/officeDocument/2006/relationships" id="268" r:id="R96fe4ff79d9c4792"/>
    <p:sldId xmlns:r="http://schemas.openxmlformats.org/officeDocument/2006/relationships" id="269" r:id="Rd8dbb93ef0854b9a"/>
    <p:sldId xmlns:r="http://schemas.openxmlformats.org/officeDocument/2006/relationships" id="270" r:id="R6d7bc99af2e64d14"/>
    <p:sldId xmlns:r="http://schemas.openxmlformats.org/officeDocument/2006/relationships" id="271" r:id="Rcb2348c0d71e4cd0"/>
    <p:sldId xmlns:r="http://schemas.openxmlformats.org/officeDocument/2006/relationships" id="272" r:id="R2fd0dcbbf6494522"/>
    <p:sldId xmlns:r="http://schemas.openxmlformats.org/officeDocument/2006/relationships" id="273" r:id="R026094208bbf47bc"/>
    <p:sldId xmlns:r="http://schemas.openxmlformats.org/officeDocument/2006/relationships" id="274" r:id="R083784b5035b49fe"/>
    <p:sldId xmlns:r="http://schemas.openxmlformats.org/officeDocument/2006/relationships" id="275" r:id="Rb0837592aba043f3"/>
    <p:sldId xmlns:r="http://schemas.openxmlformats.org/officeDocument/2006/relationships" id="276" r:id="R086095e9cb684dc7"/>
    <p:sldId xmlns:r="http://schemas.openxmlformats.org/officeDocument/2006/relationships" id="277" r:id="Ra1076eddf35449ed"/>
    <p:sldId xmlns:r="http://schemas.openxmlformats.org/officeDocument/2006/relationships" id="278" r:id="Re524e3574f3d4c25"/>
    <p:sldId xmlns:r="http://schemas.openxmlformats.org/officeDocument/2006/relationships" id="279" r:id="Rd127901d2a4942f1"/>
    <p:sldId xmlns:r="http://schemas.openxmlformats.org/officeDocument/2006/relationships" id="280" r:id="R789a8cb6d2d94ad6"/>
    <p:sldId xmlns:r="http://schemas.openxmlformats.org/officeDocument/2006/relationships" id="281" r:id="Raa7bb64dbaf94963"/>
    <p:sldId xmlns:r="http://schemas.openxmlformats.org/officeDocument/2006/relationships" id="282" r:id="Ra817bacaf14848e5"/>
    <p:sldId xmlns:r="http://schemas.openxmlformats.org/officeDocument/2006/relationships" id="283" r:id="R4aa242a90d0b40c4"/>
    <p:sldId xmlns:r="http://schemas.openxmlformats.org/officeDocument/2006/relationships" id="284" r:id="R0392c9d4aaba4c3a"/>
    <p:sldId xmlns:r="http://schemas.openxmlformats.org/officeDocument/2006/relationships" id="285" r:id="Rdca61471d0e04fb2"/>
    <p:sldId xmlns:r="http://schemas.openxmlformats.org/officeDocument/2006/relationships" id="286" r:id="Rb5bc4ef800314fb8"/>
    <p:sldId xmlns:r="http://schemas.openxmlformats.org/officeDocument/2006/relationships" id="287" r:id="Raceaa20e11ec490a"/>
    <p:sldId xmlns:r="http://schemas.openxmlformats.org/officeDocument/2006/relationships" id="288" r:id="R7e26df8ce6824d12"/>
    <p:sldId xmlns:r="http://schemas.openxmlformats.org/officeDocument/2006/relationships" id="289" r:id="R9d43643de7364fb1"/>
    <p:sldId xmlns:r="http://schemas.openxmlformats.org/officeDocument/2006/relationships" id="290" r:id="R7285e04eedb74d3a"/>
    <p:sldId xmlns:r="http://schemas.openxmlformats.org/officeDocument/2006/relationships" id="291" r:id="R6d339927255f4b98"/>
    <p:sldId xmlns:r="http://schemas.openxmlformats.org/officeDocument/2006/relationships" id="292" r:id="R7e8547484ece4747"/>
    <p:sldId xmlns:r="http://schemas.openxmlformats.org/officeDocument/2006/relationships" id="293" r:id="Re0201739b3824b9a"/>
    <p:sldId xmlns:r="http://schemas.openxmlformats.org/officeDocument/2006/relationships" id="294" r:id="R10609846e9cc4040"/>
    <p:sldId xmlns:r="http://schemas.openxmlformats.org/officeDocument/2006/relationships" id="295" r:id="Ra07c160ff4614097"/>
    <p:sldId xmlns:r="http://schemas.openxmlformats.org/officeDocument/2006/relationships" id="296" r:id="R0393f0b50bea4a9e"/>
    <p:sldId xmlns:r="http://schemas.openxmlformats.org/officeDocument/2006/relationships" id="297" r:id="Re2229c1d99eb4a31"/>
    <p:sldId xmlns:r="http://schemas.openxmlformats.org/officeDocument/2006/relationships" id="298" r:id="R4b222613807f4ec3"/>
    <p:sldId xmlns:r="http://schemas.openxmlformats.org/officeDocument/2006/relationships" id="299" r:id="R8e817bf75be042b7"/>
    <p:sldId xmlns:r="http://schemas.openxmlformats.org/officeDocument/2006/relationships" id="300" r:id="Rbd5a5815a7a64989"/>
    <p:sldId xmlns:r="http://schemas.openxmlformats.org/officeDocument/2006/relationships" id="301" r:id="R978c1c371adc4a02"/>
    <p:sldId xmlns:r="http://schemas.openxmlformats.org/officeDocument/2006/relationships" id="302" r:id="Rdf6254e26b6742f5"/>
    <p:sldId xmlns:r="http://schemas.openxmlformats.org/officeDocument/2006/relationships" id="303" r:id="R6d503ace86274bd8"/>
    <p:sldId xmlns:r="http://schemas.openxmlformats.org/officeDocument/2006/relationships" id="304" r:id="R8868717b1b7c43e9"/>
    <p:sldId xmlns:r="http://schemas.openxmlformats.org/officeDocument/2006/relationships" id="305" r:id="R6f4b2dc35b494814"/>
    <p:sldId xmlns:r="http://schemas.openxmlformats.org/officeDocument/2006/relationships" id="306" r:id="R7e8cd8c54ffb41f0"/>
    <p:sldId xmlns:r="http://schemas.openxmlformats.org/officeDocument/2006/relationships" id="307" r:id="Rf2a10721abe74397"/>
    <p:sldId xmlns:r="http://schemas.openxmlformats.org/officeDocument/2006/relationships" id="308" r:id="R2f6aebf328e44c8b"/>
    <p:sldId xmlns:r="http://schemas.openxmlformats.org/officeDocument/2006/relationships" id="309" r:id="Re0d69c29399940a9"/>
    <p:sldId xmlns:r="http://schemas.openxmlformats.org/officeDocument/2006/relationships" id="310" r:id="R49758dfd627242c6"/>
    <p:sldId xmlns:r="http://schemas.openxmlformats.org/officeDocument/2006/relationships" id="311" r:id="R4b2f3032339f41ca"/>
    <p:sldId xmlns:r="http://schemas.openxmlformats.org/officeDocument/2006/relationships" id="312" r:id="R082d763cfde841e7"/>
    <p:sldId xmlns:r="http://schemas.openxmlformats.org/officeDocument/2006/relationships" id="313" r:id="Rcd4ca7b1d0124eea"/>
    <p:sldId xmlns:r="http://schemas.openxmlformats.org/officeDocument/2006/relationships" id="314" r:id="Radf56557cf8a4273"/>
    <p:sldId xmlns:r="http://schemas.openxmlformats.org/officeDocument/2006/relationships" id="315" r:id="R9ab84b11dcc84679"/>
    <p:sldId xmlns:r="http://schemas.openxmlformats.org/officeDocument/2006/relationships" id="316" r:id="R9cb2122305fc40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1ef09ab92942f9" /><Relationship Type="http://schemas.openxmlformats.org/officeDocument/2006/relationships/slideMaster" Target="/ppt/slideMasters/slideMaster1.xml" Id="R1a0e49b9d8e047f1" /><Relationship Type="http://schemas.openxmlformats.org/officeDocument/2006/relationships/notesMaster" Target="/ppt/notesMasters/notesMaster1.xml" Id="R5e698b9bcec945f9" /><Relationship Type="http://schemas.openxmlformats.org/officeDocument/2006/relationships/presProps" Target="/ppt/presProps.xml" Id="R0ddbfa4955c948d4" /><Relationship Type="http://schemas.openxmlformats.org/officeDocument/2006/relationships/tableStyles" Target="/ppt/tableStyles.xml" Id="R690cf68156974f1d" /><Relationship Type="http://schemas.openxmlformats.org/officeDocument/2006/relationships/slide" Target="/ppt/slides/slide1.xml" Id="Rdefd1214a8744892" /><Relationship Type="http://schemas.openxmlformats.org/officeDocument/2006/relationships/slide" Target="/ppt/slides/slide2.xml" Id="Rc814cca709064fde" /><Relationship Type="http://schemas.openxmlformats.org/officeDocument/2006/relationships/slide" Target="/ppt/slides/slide3.xml" Id="R69e58001c21b43bd" /><Relationship Type="http://schemas.openxmlformats.org/officeDocument/2006/relationships/slide" Target="/ppt/slides/slide4.xml" Id="Rbb20a7cf9fc043ee" /><Relationship Type="http://schemas.openxmlformats.org/officeDocument/2006/relationships/slide" Target="/ppt/slides/slide5.xml" Id="R48d0ad2031004aaf" /><Relationship Type="http://schemas.openxmlformats.org/officeDocument/2006/relationships/slide" Target="/ppt/slides/slide6.xml" Id="R6961ba19bd074da2" /><Relationship Type="http://schemas.openxmlformats.org/officeDocument/2006/relationships/slide" Target="/ppt/slides/slide7.xml" Id="Rc71152601da24d89" /><Relationship Type="http://schemas.openxmlformats.org/officeDocument/2006/relationships/slide" Target="/ppt/slides/slide8.xml" Id="R4c56dc17c99e4db3" /><Relationship Type="http://schemas.openxmlformats.org/officeDocument/2006/relationships/slide" Target="/ppt/slides/slide9.xml" Id="Rfb2b6d5faf2940cc" /><Relationship Type="http://schemas.openxmlformats.org/officeDocument/2006/relationships/slide" Target="/ppt/slides/slide10.xml" Id="R18ae6ee03e554601" /><Relationship Type="http://schemas.openxmlformats.org/officeDocument/2006/relationships/slide" Target="/ppt/slides/slide11.xml" Id="R01a6db78c6a54b38" /><Relationship Type="http://schemas.openxmlformats.org/officeDocument/2006/relationships/slide" Target="/ppt/slides/slide12.xml" Id="Rddbcb4442c414f21" /><Relationship Type="http://schemas.openxmlformats.org/officeDocument/2006/relationships/slide" Target="/ppt/slides/slide13.xml" Id="R96fe4ff79d9c4792" /><Relationship Type="http://schemas.openxmlformats.org/officeDocument/2006/relationships/slide" Target="/ppt/slides/slide14.xml" Id="Rd8dbb93ef0854b9a" /><Relationship Type="http://schemas.openxmlformats.org/officeDocument/2006/relationships/slide" Target="/ppt/slides/slide15.xml" Id="R6d7bc99af2e64d14" /><Relationship Type="http://schemas.openxmlformats.org/officeDocument/2006/relationships/slide" Target="/ppt/slides/slide16.xml" Id="Rcb2348c0d71e4cd0" /><Relationship Type="http://schemas.openxmlformats.org/officeDocument/2006/relationships/slide" Target="/ppt/slides/slide17.xml" Id="R2fd0dcbbf6494522" /><Relationship Type="http://schemas.openxmlformats.org/officeDocument/2006/relationships/slide" Target="/ppt/slides/slide18.xml" Id="R026094208bbf47bc" /><Relationship Type="http://schemas.openxmlformats.org/officeDocument/2006/relationships/slide" Target="/ppt/slides/slide19.xml" Id="R083784b5035b49fe" /><Relationship Type="http://schemas.openxmlformats.org/officeDocument/2006/relationships/slide" Target="/ppt/slides/slide20.xml" Id="Rb0837592aba043f3" /><Relationship Type="http://schemas.openxmlformats.org/officeDocument/2006/relationships/slide" Target="/ppt/slides/slide21.xml" Id="R086095e9cb684dc7" /><Relationship Type="http://schemas.openxmlformats.org/officeDocument/2006/relationships/slide" Target="/ppt/slides/slide22.xml" Id="Ra1076eddf35449ed" /><Relationship Type="http://schemas.openxmlformats.org/officeDocument/2006/relationships/slide" Target="/ppt/slides/slide23.xml" Id="Re524e3574f3d4c25" /><Relationship Type="http://schemas.openxmlformats.org/officeDocument/2006/relationships/slide" Target="/ppt/slides/slide24.xml" Id="Rd127901d2a4942f1" /><Relationship Type="http://schemas.openxmlformats.org/officeDocument/2006/relationships/slide" Target="/ppt/slides/slide25.xml" Id="R789a8cb6d2d94ad6" /><Relationship Type="http://schemas.openxmlformats.org/officeDocument/2006/relationships/slide" Target="/ppt/slides/slide26.xml" Id="Raa7bb64dbaf94963" /><Relationship Type="http://schemas.openxmlformats.org/officeDocument/2006/relationships/slide" Target="/ppt/slides/slide27.xml" Id="Ra817bacaf14848e5" /><Relationship Type="http://schemas.openxmlformats.org/officeDocument/2006/relationships/slide" Target="/ppt/slides/slide28.xml" Id="R4aa242a90d0b40c4" /><Relationship Type="http://schemas.openxmlformats.org/officeDocument/2006/relationships/slide" Target="/ppt/slides/slide29.xml" Id="R0392c9d4aaba4c3a" /><Relationship Type="http://schemas.openxmlformats.org/officeDocument/2006/relationships/slide" Target="/ppt/slides/slide30.xml" Id="Rdca61471d0e04fb2" /><Relationship Type="http://schemas.openxmlformats.org/officeDocument/2006/relationships/slide" Target="/ppt/slides/slide31.xml" Id="Rb5bc4ef800314fb8" /><Relationship Type="http://schemas.openxmlformats.org/officeDocument/2006/relationships/slide" Target="/ppt/slides/slide32.xml" Id="Raceaa20e11ec490a" /><Relationship Type="http://schemas.openxmlformats.org/officeDocument/2006/relationships/slide" Target="/ppt/slides/slide33.xml" Id="R7e26df8ce6824d12" /><Relationship Type="http://schemas.openxmlformats.org/officeDocument/2006/relationships/slide" Target="/ppt/slides/slide34.xml" Id="R9d43643de7364fb1" /><Relationship Type="http://schemas.openxmlformats.org/officeDocument/2006/relationships/slide" Target="/ppt/slides/slide35.xml" Id="R7285e04eedb74d3a" /><Relationship Type="http://schemas.openxmlformats.org/officeDocument/2006/relationships/slide" Target="/ppt/slides/slide36.xml" Id="R6d339927255f4b98" /><Relationship Type="http://schemas.openxmlformats.org/officeDocument/2006/relationships/slide" Target="/ppt/slides/slide37.xml" Id="R7e8547484ece4747" /><Relationship Type="http://schemas.openxmlformats.org/officeDocument/2006/relationships/slide" Target="/ppt/slides/slide38.xml" Id="Re0201739b3824b9a" /><Relationship Type="http://schemas.openxmlformats.org/officeDocument/2006/relationships/slide" Target="/ppt/slides/slide39.xml" Id="R10609846e9cc4040" /><Relationship Type="http://schemas.openxmlformats.org/officeDocument/2006/relationships/slide" Target="/ppt/slides/slide40.xml" Id="Ra07c160ff4614097" /><Relationship Type="http://schemas.openxmlformats.org/officeDocument/2006/relationships/slide" Target="/ppt/slides/slide41.xml" Id="R0393f0b50bea4a9e" /><Relationship Type="http://schemas.openxmlformats.org/officeDocument/2006/relationships/slide" Target="/ppt/slides/slide42.xml" Id="Re2229c1d99eb4a31" /><Relationship Type="http://schemas.openxmlformats.org/officeDocument/2006/relationships/slide" Target="/ppt/slides/slide43.xml" Id="R4b222613807f4ec3" /><Relationship Type="http://schemas.openxmlformats.org/officeDocument/2006/relationships/slide" Target="/ppt/slides/slide44.xml" Id="R8e817bf75be042b7" /><Relationship Type="http://schemas.openxmlformats.org/officeDocument/2006/relationships/slide" Target="/ppt/slides/slide45.xml" Id="Rbd5a5815a7a64989" /><Relationship Type="http://schemas.openxmlformats.org/officeDocument/2006/relationships/slide" Target="/ppt/slides/slide46.xml" Id="R978c1c371adc4a02" /><Relationship Type="http://schemas.openxmlformats.org/officeDocument/2006/relationships/slide" Target="/ppt/slides/slide47.xml" Id="Rdf6254e26b6742f5" /><Relationship Type="http://schemas.openxmlformats.org/officeDocument/2006/relationships/slide" Target="/ppt/slides/slide48.xml" Id="R6d503ace86274bd8" /><Relationship Type="http://schemas.openxmlformats.org/officeDocument/2006/relationships/slide" Target="/ppt/slides/slide49.xml" Id="R8868717b1b7c43e9" /><Relationship Type="http://schemas.openxmlformats.org/officeDocument/2006/relationships/slide" Target="/ppt/slides/slide50.xml" Id="R6f4b2dc35b494814" /><Relationship Type="http://schemas.openxmlformats.org/officeDocument/2006/relationships/slide" Target="/ppt/slides/slide51.xml" Id="R7e8cd8c54ffb41f0" /><Relationship Type="http://schemas.openxmlformats.org/officeDocument/2006/relationships/slide" Target="/ppt/slides/slide52.xml" Id="Rf2a10721abe74397" /><Relationship Type="http://schemas.openxmlformats.org/officeDocument/2006/relationships/slide" Target="/ppt/slides/slide53.xml" Id="R2f6aebf328e44c8b" /><Relationship Type="http://schemas.openxmlformats.org/officeDocument/2006/relationships/slide" Target="/ppt/slides/slide54.xml" Id="Re0d69c29399940a9" /><Relationship Type="http://schemas.openxmlformats.org/officeDocument/2006/relationships/slide" Target="/ppt/slides/slide55.xml" Id="R49758dfd627242c6" /><Relationship Type="http://schemas.openxmlformats.org/officeDocument/2006/relationships/slide" Target="/ppt/slides/slide56.xml" Id="R4b2f3032339f41ca" /><Relationship Type="http://schemas.openxmlformats.org/officeDocument/2006/relationships/slide" Target="/ppt/slides/slide57.xml" Id="R082d763cfde841e7" /><Relationship Type="http://schemas.openxmlformats.org/officeDocument/2006/relationships/slide" Target="/ppt/slides/slide58.xml" Id="Rcd4ca7b1d0124eea" /><Relationship Type="http://schemas.openxmlformats.org/officeDocument/2006/relationships/slide" Target="/ppt/slides/slide59.xml" Id="Radf56557cf8a4273" /><Relationship Type="http://schemas.openxmlformats.org/officeDocument/2006/relationships/slide" Target="/ppt/slides/slide60.xml" Id="R9ab84b11dcc84679" /><Relationship Type="http://schemas.openxmlformats.org/officeDocument/2006/relationships/slide" Target="/ppt/slides/slide61.xml" Id="R9cb2122305fc40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503c6761354d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cb901c60ee43c1" /><Relationship Type="http://schemas.openxmlformats.org/officeDocument/2006/relationships/notesMaster" Target="/ppt/notesMasters/notesMaster1.xml" Id="Rc574da4ddebd44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269a372b9084977" /><Relationship Type="http://schemas.openxmlformats.org/officeDocument/2006/relationships/notesMaster" Target="/ppt/notesMasters/notesMaster1.xml" Id="Rc8679afe65a64d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b79da6f21442c4" /><Relationship Type="http://schemas.openxmlformats.org/officeDocument/2006/relationships/notesMaster" Target="/ppt/notesMasters/notesMaster1.xml" Id="R0c76e9ad43e34c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cb0d166eca4d7e" /><Relationship Type="http://schemas.openxmlformats.org/officeDocument/2006/relationships/notesMaster" Target="/ppt/notesMasters/notesMaster1.xml" Id="Re99c9fa9d70348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21a75529544b87" /><Relationship Type="http://schemas.openxmlformats.org/officeDocument/2006/relationships/notesMaster" Target="/ppt/notesMasters/notesMaster1.xml" Id="R74b968d821504c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029264c32f4185" /><Relationship Type="http://schemas.openxmlformats.org/officeDocument/2006/relationships/notesMaster" Target="/ppt/notesMasters/notesMaster1.xml" Id="Rde7fd4c0567149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d937e354ca4dbb" /><Relationship Type="http://schemas.openxmlformats.org/officeDocument/2006/relationships/notesMaster" Target="/ppt/notesMasters/notesMaster1.xml" Id="Rac55864f4beb4a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4ca54cb28c4529" /><Relationship Type="http://schemas.openxmlformats.org/officeDocument/2006/relationships/notesMaster" Target="/ppt/notesMasters/notesMaster1.xml" Id="Rf306db86ab1a44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95b149b39e4f60" /><Relationship Type="http://schemas.openxmlformats.org/officeDocument/2006/relationships/notesMaster" Target="/ppt/notesMasters/notesMaster1.xml" Id="R18c7302a8659414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a7b837b8cd48f0" /><Relationship Type="http://schemas.openxmlformats.org/officeDocument/2006/relationships/notesMaster" Target="/ppt/notesMasters/notesMaster1.xml" Id="R979460f42bf146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3695ad7055f40b9" /><Relationship Type="http://schemas.openxmlformats.org/officeDocument/2006/relationships/notesMaster" Target="/ppt/notesMasters/notesMaster1.xml" Id="Rfd0d6a198bef422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8cd08891cb44c7d" /><Relationship Type="http://schemas.openxmlformats.org/officeDocument/2006/relationships/notesMaster" Target="/ppt/notesMasters/notesMaster1.xml" Id="R30583e1954f2424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9a0f711e269445b" /><Relationship Type="http://schemas.openxmlformats.org/officeDocument/2006/relationships/notesMaster" Target="/ppt/notesMasters/notesMaster1.xml" Id="R853c1d317c964b3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3b36b7486054ab2" /><Relationship Type="http://schemas.openxmlformats.org/officeDocument/2006/relationships/notesMaster" Target="/ppt/notesMasters/notesMaster1.xml" Id="R83780e9b02464c4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5efd52fa5c84e7c" /><Relationship Type="http://schemas.openxmlformats.org/officeDocument/2006/relationships/notesMaster" Target="/ppt/notesMasters/notesMaster1.xml" Id="Rd0a79e52865d4ce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31f089516004289" /><Relationship Type="http://schemas.openxmlformats.org/officeDocument/2006/relationships/notesMaster" Target="/ppt/notesMasters/notesMaster1.xml" Id="R7ee71b31e7f542f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d418bf674f34b82" /><Relationship Type="http://schemas.openxmlformats.org/officeDocument/2006/relationships/notesMaster" Target="/ppt/notesMasters/notesMaster1.xml" Id="Rb8467ef4437546f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3e29ccdca474088" /><Relationship Type="http://schemas.openxmlformats.org/officeDocument/2006/relationships/notesMaster" Target="/ppt/notesMasters/notesMaster1.xml" Id="Rca0dac56a51f4cb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48a2d1263cb41e0" /><Relationship Type="http://schemas.openxmlformats.org/officeDocument/2006/relationships/notesMaster" Target="/ppt/notesMasters/notesMaster1.xml" Id="Rcc4111c2cdab416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359a34df9b945b5" /><Relationship Type="http://schemas.openxmlformats.org/officeDocument/2006/relationships/notesMaster" Target="/ppt/notesMasters/notesMaster1.xml" Id="Re446ada4407b43e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a5d293bd1b24aa5" /><Relationship Type="http://schemas.openxmlformats.org/officeDocument/2006/relationships/notesMaster" Target="/ppt/notesMasters/notesMaster1.xml" Id="R294b3cb98b5243b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ab35ee05bca4006" /><Relationship Type="http://schemas.openxmlformats.org/officeDocument/2006/relationships/notesMaster" Target="/ppt/notesMasters/notesMaster1.xml" Id="Rf6c4cef7f3984f8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e80a53c22554fb1" /><Relationship Type="http://schemas.openxmlformats.org/officeDocument/2006/relationships/notesMaster" Target="/ppt/notesMasters/notesMaster1.xml" Id="Rabc65e5278124d3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df8367689144191" /><Relationship Type="http://schemas.openxmlformats.org/officeDocument/2006/relationships/notesMaster" Target="/ppt/notesMasters/notesMaster1.xml" Id="R3ce3b6b4d0ff467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59449962a9d48c1" /><Relationship Type="http://schemas.openxmlformats.org/officeDocument/2006/relationships/notesMaster" Target="/ppt/notesMasters/notesMaster1.xml" Id="R57b476e300774ec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344139ea8e54d85" /><Relationship Type="http://schemas.openxmlformats.org/officeDocument/2006/relationships/notesMaster" Target="/ppt/notesMasters/notesMaster1.xml" Id="R8e8eae15937745d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7e5d8ca28124003" /><Relationship Type="http://schemas.openxmlformats.org/officeDocument/2006/relationships/notesMaster" Target="/ppt/notesMasters/notesMaster1.xml" Id="Rf8b6058f7b1d47e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39f9c37ae7a4254" /><Relationship Type="http://schemas.openxmlformats.org/officeDocument/2006/relationships/notesMaster" Target="/ppt/notesMasters/notesMaster1.xml" Id="Rf5e561e3101c493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dfd7663ae124e35" /><Relationship Type="http://schemas.openxmlformats.org/officeDocument/2006/relationships/notesMaster" Target="/ppt/notesMasters/notesMaster1.xml" Id="R1f74a84be29c49f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9b41c118d644772" /><Relationship Type="http://schemas.openxmlformats.org/officeDocument/2006/relationships/notesMaster" Target="/ppt/notesMasters/notesMaster1.xml" Id="R60413e53bb2847b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3e2e6254cbc43c4" /><Relationship Type="http://schemas.openxmlformats.org/officeDocument/2006/relationships/notesMaster" Target="/ppt/notesMasters/notesMaster1.xml" Id="R1d3860b691c64e4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d528847e6e24ba2" /><Relationship Type="http://schemas.openxmlformats.org/officeDocument/2006/relationships/notesMaster" Target="/ppt/notesMasters/notesMaster1.xml" Id="Rc3647d677efa4d5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4d8ae46f26d443a" /><Relationship Type="http://schemas.openxmlformats.org/officeDocument/2006/relationships/notesMaster" Target="/ppt/notesMasters/notesMaster1.xml" Id="Ra229359cab8d476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ea902a609b0406e" /><Relationship Type="http://schemas.openxmlformats.org/officeDocument/2006/relationships/notesMaster" Target="/ppt/notesMasters/notesMaster1.xml" Id="Rb486f220b6e7493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f63fe2ec7c04f67" /><Relationship Type="http://schemas.openxmlformats.org/officeDocument/2006/relationships/notesMaster" Target="/ppt/notesMasters/notesMaster1.xml" Id="R686ce9ed45ae45d9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3d1146e8fed46c0" /><Relationship Type="http://schemas.openxmlformats.org/officeDocument/2006/relationships/notesMaster" Target="/ppt/notesMasters/notesMaster1.xml" Id="Rab584fc9e1494de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15aadc4841c42a2" /><Relationship Type="http://schemas.openxmlformats.org/officeDocument/2006/relationships/notesMaster" Target="/ppt/notesMasters/notesMaster1.xml" Id="R6b2dcd9913d84be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71f50caf8de4c22" /><Relationship Type="http://schemas.openxmlformats.org/officeDocument/2006/relationships/notesMaster" Target="/ppt/notesMasters/notesMaster1.xml" Id="Ree2cdf103668487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2d00aebd4ae4666" /><Relationship Type="http://schemas.openxmlformats.org/officeDocument/2006/relationships/notesMaster" Target="/ppt/notesMasters/notesMaster1.xml" Id="R52f5400c57274a9b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11d5db17aa5e4ccb" /><Relationship Type="http://schemas.openxmlformats.org/officeDocument/2006/relationships/notesMaster" Target="/ppt/notesMasters/notesMaster1.xml" Id="R25f344b644a5498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5eba43e89c2408c" /><Relationship Type="http://schemas.openxmlformats.org/officeDocument/2006/relationships/notesMaster" Target="/ppt/notesMasters/notesMaster1.xml" Id="R6f73381f14434e47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8c7621c6706f46d1" /><Relationship Type="http://schemas.openxmlformats.org/officeDocument/2006/relationships/notesMaster" Target="/ppt/notesMasters/notesMaster1.xml" Id="Reaa99cef5a194c3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40dbb68bd1b40b1" /><Relationship Type="http://schemas.openxmlformats.org/officeDocument/2006/relationships/notesMaster" Target="/ppt/notesMasters/notesMaster1.xml" Id="Raf767ae4f5f348c5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5a85fd38c5724c44" /><Relationship Type="http://schemas.openxmlformats.org/officeDocument/2006/relationships/notesMaster" Target="/ppt/notesMasters/notesMaster1.xml" Id="Rcb826c33c60e4e9a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20eefbe103d04336" /><Relationship Type="http://schemas.openxmlformats.org/officeDocument/2006/relationships/notesMaster" Target="/ppt/notesMasters/notesMaster1.xml" Id="Rc861176b0366406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e30c4c405dc849bb" /><Relationship Type="http://schemas.openxmlformats.org/officeDocument/2006/relationships/notesMaster" Target="/ppt/notesMasters/notesMaster1.xml" Id="R45f2818890634418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c1d55cbc218e40a7" /><Relationship Type="http://schemas.openxmlformats.org/officeDocument/2006/relationships/notesMaster" Target="/ppt/notesMasters/notesMaster1.xml" Id="R94cd640004524967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2c2ea5758ab846cc" /><Relationship Type="http://schemas.openxmlformats.org/officeDocument/2006/relationships/notesMaster" Target="/ppt/notesMasters/notesMaster1.xml" Id="Ref693146b90f46b2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5d0137c9a7dd4057" /><Relationship Type="http://schemas.openxmlformats.org/officeDocument/2006/relationships/notesMaster" Target="/ppt/notesMasters/notesMaster1.xml" Id="R81049e80d5804004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d54c73a3b2da4e19" /><Relationship Type="http://schemas.openxmlformats.org/officeDocument/2006/relationships/notesMaster" Target="/ppt/notesMasters/notesMaster1.xml" Id="R5668e591d64041b7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98da14fab28a4773" /><Relationship Type="http://schemas.openxmlformats.org/officeDocument/2006/relationships/notesMaster" Target="/ppt/notesMasters/notesMaster1.xml" Id="Ra787bf60d6b3445f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ac085922d54b47a4" /><Relationship Type="http://schemas.openxmlformats.org/officeDocument/2006/relationships/notesMaster" Target="/ppt/notesMasters/notesMaster1.xml" Id="Ra59e41bdd481456f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4a95864d747c4b31" /><Relationship Type="http://schemas.openxmlformats.org/officeDocument/2006/relationships/notesMaster" Target="/ppt/notesMasters/notesMaster1.xml" Id="R50c908e59d5347db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adffc417aa734916" /><Relationship Type="http://schemas.openxmlformats.org/officeDocument/2006/relationships/notesMaster" Target="/ppt/notesMasters/notesMaster1.xml" Id="Rd6cf2e65f5f4411c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b6ea3f261d5c43fb" /><Relationship Type="http://schemas.openxmlformats.org/officeDocument/2006/relationships/notesMaster" Target="/ppt/notesMasters/notesMaster1.xml" Id="R631533bf9313445e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acb973ff5f7e4832" /><Relationship Type="http://schemas.openxmlformats.org/officeDocument/2006/relationships/notesMaster" Target="/ppt/notesMasters/notesMaster1.xml" Id="R246e66423bf9488a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fe9e1abfc91a4568" /><Relationship Type="http://schemas.openxmlformats.org/officeDocument/2006/relationships/notesMaster" Target="/ppt/notesMasters/notesMaster1.xml" Id="Re59b8e7190e5482c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5a9c8a38f2e94df6" /><Relationship Type="http://schemas.openxmlformats.org/officeDocument/2006/relationships/notesMaster" Target="/ppt/notesMasters/notesMaster1.xml" Id="Rd9c608d9792b4953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5d3f0b713ed64729" /><Relationship Type="http://schemas.openxmlformats.org/officeDocument/2006/relationships/notesMaster" Target="/ppt/notesMasters/notesMaster1.xml" Id="R26a008764e7a4b10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b8f055b1caf749e8" /><Relationship Type="http://schemas.openxmlformats.org/officeDocument/2006/relationships/notesMaster" Target="/ppt/notesMasters/notesMaster1.xml" Id="R6970c617e8f744c4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3d952cabd085469a" /><Relationship Type="http://schemas.openxmlformats.org/officeDocument/2006/relationships/notesMaster" Target="/ppt/notesMasters/notesMaster1.xml" Id="Re2b1df6cb94a4f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Frame the course not as software training, but as a lesson on location-based problem solving.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Show students the expected proficiency level for the end of the term; do not delve into technical details during the first week.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list the location-based apps they use from the moment they wake up until they arrive at class.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Emphasize that these three questions represent the fundamental inquiries behind every method throughout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Using the visual, ask how urban elements, transportation, the environment, and human activities converge in the same geographic setting.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 system for data, analysis, and decision support—beyond mere map production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that a PDF map is not GIS, although it can be generated from within a GIS.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Instead of having the definition memorized, ask for examples of each verb: collecting, managing, analyzing, and presenting.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GIS acronym as three separate concepts.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that the same school is represented as a point on the map, while in the table, it is represented by its name, number of students, and building 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Emphasize that temporal information is also important in most modern GIS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Layer, vector, raster, and attribute table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Show how road, parcel, land use, and elevation layers answer different questions.</a:t>
            </a:r>
          </a:p>
          <a:p xmlns:a="http://schemas.openxmlformats.org/drawingml/2006/main">
            <a:r>
              <a:t>Source: Esri, The Importance of Where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propose five layers needed for a school site selection problem.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that every model simplifies reality and is constructed based on the research objective.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that points, lines, and polygons are not merely shapes but represent different types of geographic entities.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Mention that a school might appear as a point at a small scale and as a building polygon at a large scale.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that information regarding direction and connectivity in lines is critical for certain analyses.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that polygon boundaries can be defined legally, naturally, or analytically.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Show that the raster consists of regular cells and that each cell carries a value, such as temperature or elevation.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Emphasize that neither model is inherently superior to the other; the problem determines the data model.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Demonstrate that the map and the table are two views of the same objects.</a:t>
            </a:r>
          </a:p>
          <a:p xmlns:a="http://schemas.openxmlformats.org/drawingml/2006/main">
            <a:r>
              <a:t>Source: Millersville University, Maps and GIS course material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Mention that the details of "joins" will be covered in later weeks, and that understanding the concept of a relationship is sufficient at this stage.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Note: Not just software, but a system of components working together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Note: Explain the components from the previous GIS presentation in a more systematic way.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Note: Emphasize that hardware selection depends on data volume and the analysis to be performed.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State that ArcGIS Pro will be the primary application environment for the course, but mention that open-source alternatives also exist.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"garbage in, garbage out" principle in the context of spatial accuracy.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Emphasize that technical skills cannot replace an understanding of the problem.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that the same data and software can yield different results depending on the methods 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Note that although the workflow appears linear, it involves feedback loops in practice.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that data sources are selected based on resolution, cost, and currency.</a:t>
            </a:r>
          </a:p>
          <a:p xmlns:a="http://schemas.openxmlformats.org/drawingml/2006/main">
            <a:r>
              <a:t>Source: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Speaker note: Emphasize that data management precedes analysis.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difference between an attribute query and an analysis utilizing spatial relationships, using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same spatial thinking approach across different sectors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Emphasize that analysis is not merely about producing colorful maps.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that the map does not automatically make the decision but provides the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how different colors represent land-use classes and influence road accessibility and development.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Distinguish between pre-disaster risk reduction, emergency response, and recovery phases.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Note that high values ​​on the map do not necessarily indicate direct causality.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that the shortest route may not be the fastest or the least costly route.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Explain the importance of using consistent color scales and comparable classes in time-series maps.</a:t>
            </a:r>
          </a:p>
          <a:p xmlns:a="http://schemas.openxmlformats.org/drawingml/2006/main">
            <a:r>
              <a:t>Source: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Discuss examples from your own professional experience, such as student transportation and school site selection problems.</a:t>
            </a:r>
          </a:p>
          <a:p xmlns:a="http://schemas.openxmlformats.org/drawingml/2006/main">
            <a:r>
              <a:t>Source: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the class what criteria might be included in a site selection map.</a:t>
            </a:r>
          </a:p>
          <a:p xmlns:a="http://schemas.openxmlformats.org/drawingml/2006/main">
            <a:r>
              <a:t>Source: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that these environments complement each other and that a single project can encompass all of them.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Project, map, layer, and attribute table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that the focus this week is on ArcGIS Pro and that other components will be used in subsequent weeks.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Point out the Contents, Catalog, and map view areas on the screen one by one.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that the project file does not always contain the actual data itself.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Remind students not to confuse the purposes of the Map and Layout tabs.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Show students that if panels close, they can be reopened from the View tab.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Mention that while it is possible to drag data from the desktop, using a folder connection is more organized.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Demonstrate the difference between turning off layer visibility and removing the layer from the project.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Perform a simple selection with students based on a population or area field.</a:t>
            </a:r>
          </a:p>
          <a:p xmlns:a="http://schemas.openxmlformats.org/drawingml/2006/main">
            <a:r>
              <a:t>Source: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Emphasize that the choice of symbology must be appropriate for the data type.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exercise should take approximately 35–40 minutes. Ask students to provide a screenshot and a two-sentence comment.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Demonstrate these errors intentionally during the exercise.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Explanation: Querying and analysis demonstrate the "information system" nature of GIS. Correct option: 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Explanation: Number of students and building age are attributes of the school object. Correct option: 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Explanation: The raster data model is commonly used for continuous surfaces. Correct option: 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summarize the lesson in a single sentence.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3dbb49c80d4d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027dcfeb734480" /><Relationship Type="http://schemas.openxmlformats.org/officeDocument/2006/relationships/slideLayout" Target="/ppt/slideLayouts/slideLayout1.xml" Id="Rc5c3937862ee45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c3937862ee45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11043eb9184314" /><Relationship Type="http://schemas.openxmlformats.org/officeDocument/2006/relationships/image" Target="/ppt/media/image.jpeg" Id="R03840a796da7450a" /><Relationship Type="http://schemas.openxmlformats.org/officeDocument/2006/relationships/notesSlide" Target="/ppt/notesSlides/notesSlide1.xml" Id="Ra5d17f210aba4f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59ad38b409403c" /><Relationship Type="http://schemas.openxmlformats.org/officeDocument/2006/relationships/notesSlide" Target="/ppt/notesSlides/notesSlide2.xml" Id="R0be236c26f584c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1f4d667aae433e" /><Relationship Type="http://schemas.openxmlformats.org/officeDocument/2006/relationships/image" Target="/ppt/media/image.png" Id="R381b0d2414634934" /><Relationship Type="http://schemas.openxmlformats.org/officeDocument/2006/relationships/notesSlide" Target="/ppt/notesSlides/notesSlide3.xml" Id="R5a80b52472a549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3babcf5fec4aa6" /><Relationship Type="http://schemas.openxmlformats.org/officeDocument/2006/relationships/notesSlide" Target="/ppt/notesSlides/notesSlide4.xml" Id="R47d37f21e53441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d050913fec43cd" /><Relationship Type="http://schemas.openxmlformats.org/officeDocument/2006/relationships/image" Target="/ppt/media/image2.png" Id="Re5a55d99f31b4475" /><Relationship Type="http://schemas.openxmlformats.org/officeDocument/2006/relationships/notesSlide" Target="/ppt/notesSlides/notesSlide5.xml" Id="R5a30dc8f947840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35b473c7b643e8" /><Relationship Type="http://schemas.openxmlformats.org/officeDocument/2006/relationships/notesSlide" Target="/ppt/notesSlides/notesSlide6.xml" Id="Ra09a716847a445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1e704f872846c8" /><Relationship Type="http://schemas.openxmlformats.org/officeDocument/2006/relationships/notesSlide" Target="/ppt/notesSlides/notesSlide7.xml" Id="R1465e144006e477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350e2a0f5240d3" /><Relationship Type="http://schemas.openxmlformats.org/officeDocument/2006/relationships/image" Target="/ppt/media/image3.png" Id="R2fafbda782e64f70" /><Relationship Type="http://schemas.openxmlformats.org/officeDocument/2006/relationships/notesSlide" Target="/ppt/notesSlides/notesSlide8.xml" Id="Rfea4030f2a6c4e2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f3de2e999b4d27" /><Relationship Type="http://schemas.openxmlformats.org/officeDocument/2006/relationships/notesSlide" Target="/ppt/notesSlides/notesSlide9.xml" Id="Ra9670f1ff3834d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dcd91f6e5143c9" /><Relationship Type="http://schemas.openxmlformats.org/officeDocument/2006/relationships/notesSlide" Target="/ppt/notesSlides/notesSlide10.xml" Id="R17ba399f2996459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618e0d251d40c2" /><Relationship Type="http://schemas.openxmlformats.org/officeDocument/2006/relationships/notesSlide" Target="/ppt/notesSlides/notesSlide11.xml" Id="Rbaba66ff7d7043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466db042b94325" /><Relationship Type="http://schemas.openxmlformats.org/officeDocument/2006/relationships/notesSlide" Target="/ppt/notesSlides/notesSlide12.xml" Id="R5f40c6747283425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1bf58317554dc7" /><Relationship Type="http://schemas.openxmlformats.org/officeDocument/2006/relationships/image" Target="/ppt/media/image2.jpeg" Id="R4fbb56ce7db74382" /><Relationship Type="http://schemas.openxmlformats.org/officeDocument/2006/relationships/notesSlide" Target="/ppt/notesSlides/notesSlide13.xml" Id="R78d9a52a35a3427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5e6e19349847a5" /><Relationship Type="http://schemas.openxmlformats.org/officeDocument/2006/relationships/notesSlide" Target="/ppt/notesSlides/notesSlide14.xml" Id="R5def54959a184e1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e6aee07c94e7e" /><Relationship Type="http://schemas.openxmlformats.org/officeDocument/2006/relationships/notesSlide" Target="/ppt/notesSlides/notesSlide15.xml" Id="Rf309e5f6b6544e7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a30eb17f0a4c31" /><Relationship Type="http://schemas.openxmlformats.org/officeDocument/2006/relationships/notesSlide" Target="/ppt/notesSlides/notesSlide16.xml" Id="R9648e4f853a34fa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e7800f14a4418" /><Relationship Type="http://schemas.openxmlformats.org/officeDocument/2006/relationships/notesSlide" Target="/ppt/notesSlides/notesSlide17.xml" Id="R9e81b08f9b7447e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270946a3042c0" /><Relationship Type="http://schemas.openxmlformats.org/officeDocument/2006/relationships/notesSlide" Target="/ppt/notesSlides/notesSlide18.xml" Id="R721be4344eaf48c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9d318fc17245f7" /><Relationship Type="http://schemas.openxmlformats.org/officeDocument/2006/relationships/notesSlide" Target="/ppt/notesSlides/notesSlide19.xml" Id="R59b2bd70da0646e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52f1561cb4029" /><Relationship Type="http://schemas.openxmlformats.org/officeDocument/2006/relationships/notesSlide" Target="/ppt/notesSlides/notesSlide20.xml" Id="Rf998534a890140f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a5693ac1bd4f0c" /><Relationship Type="http://schemas.openxmlformats.org/officeDocument/2006/relationships/notesSlide" Target="/ppt/notesSlides/notesSlide21.xml" Id="R63bde06ad44f4d5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19d6be218466e" /><Relationship Type="http://schemas.openxmlformats.org/officeDocument/2006/relationships/image" Target="/ppt/media/image4.png" Id="Rdf37722c38f44f81" /><Relationship Type="http://schemas.openxmlformats.org/officeDocument/2006/relationships/notesSlide" Target="/ppt/notesSlides/notesSlide22.xml" Id="R4d490f756d09450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226e65ffc4a2b" /><Relationship Type="http://schemas.openxmlformats.org/officeDocument/2006/relationships/notesSlide" Target="/ppt/notesSlides/notesSlide23.xml" Id="R00676fd764b24b1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ebd6e51cce4f6a" /><Relationship Type="http://schemas.openxmlformats.org/officeDocument/2006/relationships/notesSlide" Target="/ppt/notesSlides/notesSlide24.xml" Id="Redeb186fdfb84f4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ba9e6dbcad4b93" /><Relationship Type="http://schemas.openxmlformats.org/officeDocument/2006/relationships/notesSlide" Target="/ppt/notesSlides/notesSlide25.xml" Id="Rd2c606390e474c4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b4950de37d47d6" /><Relationship Type="http://schemas.openxmlformats.org/officeDocument/2006/relationships/image" Target="/ppt/media/image5.png" Id="R013f81d6be154bac" /><Relationship Type="http://schemas.openxmlformats.org/officeDocument/2006/relationships/notesSlide" Target="/ppt/notesSlides/notesSlide26.xml" Id="R75efece8d29248e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41a2fbf6d4dea" /><Relationship Type="http://schemas.openxmlformats.org/officeDocument/2006/relationships/image" Target="/ppt/media/image6.png" Id="R3169a7ef80244590" /><Relationship Type="http://schemas.openxmlformats.org/officeDocument/2006/relationships/notesSlide" Target="/ppt/notesSlides/notesSlide27.xml" Id="R496f2ae9c239480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04c817b331408e" /><Relationship Type="http://schemas.openxmlformats.org/officeDocument/2006/relationships/image" Target="/ppt/media/image7.png" Id="R5d18a6171ae8445a" /><Relationship Type="http://schemas.openxmlformats.org/officeDocument/2006/relationships/notesSlide" Target="/ppt/notesSlides/notesSlide28.xml" Id="R084188868595413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c232d09c444caf" /><Relationship Type="http://schemas.openxmlformats.org/officeDocument/2006/relationships/notesSlide" Target="/ppt/notesSlides/notesSlide29.xml" Id="R56b3bbbd17ef4e0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36ced04c76413e" /><Relationship Type="http://schemas.openxmlformats.org/officeDocument/2006/relationships/notesSlide" Target="/ppt/notesSlides/notesSlide30.xml" Id="R8fa75022ef09457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5b5ade1978466b" /><Relationship Type="http://schemas.openxmlformats.org/officeDocument/2006/relationships/notesSlide" Target="/ppt/notesSlides/notesSlide31.xml" Id="Rf1a4e152a1e84a3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b303880aaf4293" /><Relationship Type="http://schemas.openxmlformats.org/officeDocument/2006/relationships/image" Target="/ppt/media/image8.png" Id="R834fc382276f4cc8" /><Relationship Type="http://schemas.openxmlformats.org/officeDocument/2006/relationships/notesSlide" Target="/ppt/notesSlides/notesSlide32.xml" Id="R266e4cda9c7848a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28eddffbf45ac" /><Relationship Type="http://schemas.openxmlformats.org/officeDocument/2006/relationships/notesSlide" Target="/ppt/notesSlides/notesSlide33.xml" Id="R3f554c8bad3a4d5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308c977f6e451d" /><Relationship Type="http://schemas.openxmlformats.org/officeDocument/2006/relationships/notesSlide" Target="/ppt/notesSlides/notesSlide34.xml" Id="Rc32a15c142fa4f4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e242c0f8644143" /><Relationship Type="http://schemas.openxmlformats.org/officeDocument/2006/relationships/notesSlide" Target="/ppt/notesSlides/notesSlide35.xml" Id="Ra6aa92e8248e4ba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49a9d96d2a4978" /><Relationship Type="http://schemas.openxmlformats.org/officeDocument/2006/relationships/image" Target="/ppt/media/image9.png" Id="R01692cd4c7c64745" /><Relationship Type="http://schemas.openxmlformats.org/officeDocument/2006/relationships/notesSlide" Target="/ppt/notesSlides/notesSlide36.xml" Id="Re1b0fee78ce04492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5e4a0f86bb449a" /><Relationship Type="http://schemas.openxmlformats.org/officeDocument/2006/relationships/notesSlide" Target="/ppt/notesSlides/notesSlide37.xml" Id="R34680da6a5114d5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2693445f349d1" /><Relationship Type="http://schemas.openxmlformats.org/officeDocument/2006/relationships/image" Target="/ppt/media/image10.png" Id="R5e174a17fc024da5" /><Relationship Type="http://schemas.openxmlformats.org/officeDocument/2006/relationships/notesSlide" Target="/ppt/notesSlides/notesSlide38.xml" Id="Rf653451ace8d4a9f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7b9c77f014c06" /><Relationship Type="http://schemas.openxmlformats.org/officeDocument/2006/relationships/image" Target="/ppt/media/image11.png" Id="Rdbf01f24f9214b8f" /><Relationship Type="http://schemas.openxmlformats.org/officeDocument/2006/relationships/notesSlide" Target="/ppt/notesSlides/notesSlide39.xml" Id="R93f1d0dfd582432b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92989b35d54a43" /><Relationship Type="http://schemas.openxmlformats.org/officeDocument/2006/relationships/image" Target="/ppt/media/image12.png" Id="R24b99f5dde6e49ab" /><Relationship Type="http://schemas.openxmlformats.org/officeDocument/2006/relationships/notesSlide" Target="/ppt/notesSlides/notesSlide40.xml" Id="R2c712aa1b8514616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23646f8dd49fc" /><Relationship Type="http://schemas.openxmlformats.org/officeDocument/2006/relationships/image" Target="/ppt/media/image13.png" Id="R01e5cb1b14de4456" /><Relationship Type="http://schemas.openxmlformats.org/officeDocument/2006/relationships/notesSlide" Target="/ppt/notesSlides/notesSlide41.xml" Id="Ra49b92bd6b0744c0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32a7b82a88461f" /><Relationship Type="http://schemas.openxmlformats.org/officeDocument/2006/relationships/image" Target="/ppt/media/image14.png" Id="R3df29810cac84fed" /><Relationship Type="http://schemas.openxmlformats.org/officeDocument/2006/relationships/notesSlide" Target="/ppt/notesSlides/notesSlide42.xml" Id="Reba2a90e82c84ab9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7e0ad742b34417" /><Relationship Type="http://schemas.openxmlformats.org/officeDocument/2006/relationships/image" Target="/ppt/media/image15.png" Id="Racc5c4ad94514d30" /><Relationship Type="http://schemas.openxmlformats.org/officeDocument/2006/relationships/notesSlide" Target="/ppt/notesSlides/notesSlide43.xml" Id="R1b51e5f529ed4d4a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8d49bb5ab4c9b" /><Relationship Type="http://schemas.openxmlformats.org/officeDocument/2006/relationships/image" Target="/ppt/media/image16.png" Id="Rdc6bc8430aad44fb" /><Relationship Type="http://schemas.openxmlformats.org/officeDocument/2006/relationships/notesSlide" Target="/ppt/notesSlides/notesSlide44.xml" Id="R478421e0b412446a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f4bcf88c14f68" /><Relationship Type="http://schemas.openxmlformats.org/officeDocument/2006/relationships/notesSlide" Target="/ppt/notesSlides/notesSlide45.xml" Id="R7fdc83e58a564064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673979a6f448c" /><Relationship Type="http://schemas.openxmlformats.org/officeDocument/2006/relationships/notesSlide" Target="/ppt/notesSlides/notesSlide46.xml" Id="Rdfd31a2a721548e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e0af26e1ac4130" /><Relationship Type="http://schemas.openxmlformats.org/officeDocument/2006/relationships/image" Target="/ppt/media/image17.png" Id="R1a2b8548450c4f15" /><Relationship Type="http://schemas.openxmlformats.org/officeDocument/2006/relationships/notesSlide" Target="/ppt/notesSlides/notesSlide47.xml" Id="R9d74e88626dc46ce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4f37afe414947" /><Relationship Type="http://schemas.openxmlformats.org/officeDocument/2006/relationships/image" Target="/ppt/media/image18.png" Id="R20eb191c917148f6" /><Relationship Type="http://schemas.openxmlformats.org/officeDocument/2006/relationships/notesSlide" Target="/ppt/notesSlides/notesSlide48.xml" Id="Ra34cf56cbcc142bb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aa7a628eb4736" /><Relationship Type="http://schemas.openxmlformats.org/officeDocument/2006/relationships/notesSlide" Target="/ppt/notesSlides/notesSlide49.xml" Id="R1429b81acf924773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d39d853e449c8" /><Relationship Type="http://schemas.openxmlformats.org/officeDocument/2006/relationships/notesSlide" Target="/ppt/notesSlides/notesSlide50.xml" Id="R1f339ea3c9ae4550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299aaad66e488d" /><Relationship Type="http://schemas.openxmlformats.org/officeDocument/2006/relationships/notesSlide" Target="/ppt/notesSlides/notesSlide51.xml" Id="Rc1a07db36de44706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97666ba6904b5e" /><Relationship Type="http://schemas.openxmlformats.org/officeDocument/2006/relationships/notesSlide" Target="/ppt/notesSlides/notesSlide52.xml" Id="Rd95da28915d64c1a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aa8b572da47a4" /><Relationship Type="http://schemas.openxmlformats.org/officeDocument/2006/relationships/notesSlide" Target="/ppt/notesSlides/notesSlide53.xml" Id="Rf35f72ae5c7f4e7a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8ab68c2f24496d" /><Relationship Type="http://schemas.openxmlformats.org/officeDocument/2006/relationships/image" Target="/ppt/media/image19.png" Id="Rcd5296c6781d4ef1" /><Relationship Type="http://schemas.openxmlformats.org/officeDocument/2006/relationships/notesSlide" Target="/ppt/notesSlides/notesSlide54.xml" Id="R8c6635f109b1491e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c089e3bcf241f6" /><Relationship Type="http://schemas.openxmlformats.org/officeDocument/2006/relationships/notesSlide" Target="/ppt/notesSlides/notesSlide55.xml" Id="Rf3dfd29f2b8c4525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8a1e954c43412e" /><Relationship Type="http://schemas.openxmlformats.org/officeDocument/2006/relationships/notesSlide" Target="/ppt/notesSlides/notesSlide56.xml" Id="R778fef579b304467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06069ffc5e4599" /><Relationship Type="http://schemas.openxmlformats.org/officeDocument/2006/relationships/notesSlide" Target="/ppt/notesSlides/notesSlide57.xml" Id="Reb51823e85a94c8f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39012742354b68" /><Relationship Type="http://schemas.openxmlformats.org/officeDocument/2006/relationships/notesSlide" Target="/ppt/notesSlides/notesSlide58.xml" Id="R3c827cf925d6472b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05a575192e483c" /><Relationship Type="http://schemas.openxmlformats.org/officeDocument/2006/relationships/notesSlide" Target="/ppt/notesSlides/notesSlide59.xml" Id="R83aec29f0e574362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0dc1a93c4a412c" /><Relationship Type="http://schemas.openxmlformats.org/officeDocument/2006/relationships/notesSlide" Target="/ppt/notesSlides/notesSlide60.xml" Id="Rb1d638df147c4d45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a6e9bb3e7d4444" /><Relationship Type="http://schemas.openxmlformats.org/officeDocument/2006/relationships/notesSlide" Target="/ppt/notesSlides/notesSlide61.xml" Id="R834296a33f2e4d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735B28-A1E8-406D-9561-60D979EE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8E01CD-5B19-48A7-9441-AEC36374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23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B50192-84F9-482E-9198-0A72D045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7170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4E81BE-6472-430D-BC4A-AB28DD7B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What is GIS and</a:t>
            </a:r>
          </a:p>
          <a:p xmlns:a="http://schemas.openxmlformats.org/drawingml/2006/main">
            <a:pPr>
              <a:buNone/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Why is it Used?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E52774-4E35-4C98-88F7-622EA24FA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911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D86F48-9D39-432B-BABD-0AE8912F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72125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40a796da7450a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21362479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89FBE-CC8A-482E-B6CE-C05B1A885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782D52-4EB4-4FD4-8ED0-72196194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will we achieve in this course?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5B6E22-B1A8-4FD0-9A39-4866C621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8939C1-9F52-4002-ABBC-A9772137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98ACD-9A96-4661-B205-05CD73434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D95569-B805-426D-801C-B1FE70DCD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75F43B-73EA-49BB-903F-C2DDC244B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38F62-68E4-42EF-B983-2C0EB137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thinking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6AEAFE-A791-4D1D-837D-FA7E3B565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Explaining where a problem occurs and how location alters the outcome.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A5E20-244A-4D86-A027-3637867D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609A78-97CD-41F2-8F7D-E49C8387D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CC9881-6013-42E1-B845-E6DE5631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Using GIS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BE0222-1265-4CF0-886F-E39A3BF72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Collecting, organizing, and analyzing spatial data, and presenting it on a map.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DBBE1B-C483-429B-8AFA-5D2B0693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24AB13-2C1C-494A-8659-130B956E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E1811E-224F-4701-BB7A-387B8975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GeoAI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2CED9A-E2F3-466F-91F4-3789BD62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machine learning and deep learning applications using GIS data by the end of the term</a:t>
            </a:r>
          </a:p>
        </p:txBody>
      </p:sp>
    </p:spTree>
    <p:extLst>
      <p:ext uri="{BB962C8B-B14F-4D97-AF65-F5344CB8AC3E}">
        <p14:creationId xmlns:p14="http://schemas.microsoft.com/office/powerpoint/2010/main" val="5651493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E570C8-068D-42F6-A264-335C4A57E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B457DF-D075-4CEA-A31F-905311DD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 use GIS every day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D3E7DF-C811-4972-ABD5-5268E90A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DB4F59-97C5-4427-83E7-9C014384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0A19F-6700-4432-8A84-729B51A5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E55A7-4228-4D3B-B4E2-BC05DA434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81B145-28CB-4CA7-9437-881A76582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Navigation apps calculate the optimal route using location and road network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A63152-939D-4C91-AB37-732F3EDC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D7694-8FA6-4BC1-8E5A-BDF05196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Food delivery and courier apps manage addresses, distances, and service areas.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BE7969-3585-41D4-8A21-DE41DDC1E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9A2629-F1CE-4F4B-A6B9-FBB28E49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Weather apps provide forecasts based on your current location.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1b0d2414634934"/>
          <a:stretch xmlns:a="http://schemas.openxmlformats.org/drawingml/2006/main"/>
        </p:blipFill>
        <p:spPr>
          <a:xfrm xmlns:a="http://schemas.openxmlformats.org/drawingml/2006/main">
            <a:off x="6715125" y="1123950"/>
            <a:ext cx="447675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5D9978-9400-4D20-9785-954639F0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Location-based digital services in daily life</a:t>
            </a:r>
          </a:p>
        </p:txBody>
      </p:sp>
    </p:spTree>
    <p:extLst>
      <p:ext uri="{BB962C8B-B14F-4D97-AF65-F5344CB8AC3E}">
        <p14:creationId xmlns:p14="http://schemas.microsoft.com/office/powerpoint/2010/main" val="1787421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90C539-86B3-46EC-B7BE-59579D11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5266F-5D01-475B-ADAB-533EBD0C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Three questions of spatial thinking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770FB2-E39A-44F0-ACAF-D78F2F9F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55E2AE-4A80-47D3-9673-CB5C09F7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043121-88E3-4D30-BF5F-95616E58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5FEDA-076C-4F79-A4BE-E40834CD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E9E21-AF46-4F48-BD39-A4D3852D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083F9E-A3F4-4012-BCA6-8C522CF0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Nerede?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CFFEFC-FD48-4611-91A2-34F15C3D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What is the location of the event, entity, or need?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9879F6-E16F-44E3-9E34-A9E46FCB4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805ABB-1780-4807-8A1C-9D58C49F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20A2C5-C1A7-4FE3-84E6-706C4CCA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Why is it there?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507E1F-B5CA-433A-891C-66C54230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What are the environmental, social, or economic factors explaining the distribution?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3EA75F-67D1-44ED-941A-E207E3D7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2C2008-5B3F-44B5-8B98-034EAB9F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3FCBEE-E400-4A59-80DA-E449087F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else could it be?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4DAF0B-B988-4C36-9F56-F88B6BB0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How would a new road, school, or disaster scenario alter the spatial outcome?</a:t>
            </a:r>
          </a:p>
        </p:txBody>
      </p:sp>
    </p:spTree>
    <p:extLst>
      <p:ext uri="{BB962C8B-B14F-4D97-AF65-F5344CB8AC3E}">
        <p14:creationId xmlns:p14="http://schemas.microsoft.com/office/powerpoint/2010/main" val="14773291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18916-B8B9-4175-89A8-7D0E2DDC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03916-5538-4AA5-8D19-3A5B830C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Everything happens somewhere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90BFCA-C216-491F-9D09-550389A3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A073B-F5C3-4443-9679-DBC4821C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B29C2-D995-4490-8BDD-22909900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a55d99f31b4475"/>
          <a:stretch xmlns:a="http://schemas.openxmlformats.org/drawingml/2006/main"/>
        </p:blipFill>
        <p:spPr>
          <a:xfrm xmlns:a="http://schemas.openxmlformats.org/drawingml/2006/main">
            <a:off x="3600450" y="1000125"/>
            <a:ext cx="4953000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BD4FD7-DA4F-49A1-BC7B-F245373F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E388BA-4DE0-476D-B7AA-3F91B206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Location integrates diverse data sources within a common context</a:t>
            </a:r>
          </a:p>
        </p:txBody>
      </p:sp>
    </p:spTree>
    <p:extLst>
      <p:ext uri="{BB962C8B-B14F-4D97-AF65-F5344CB8AC3E}">
        <p14:creationId xmlns:p14="http://schemas.microsoft.com/office/powerpoint/2010/main" val="1271453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F06621-8E71-4D25-9FA3-2F297493D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DEA25-4C13-4773-99C9-D4D63779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9FCA8C-58E4-4690-8850-F0F703A0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concept of GIS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B9DAC-EB69-440E-A032-EE62C613E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 system for data, analysis, and decision support—beyond mere map production</a:t>
            </a:r>
          </a:p>
        </p:txBody>
      </p:sp>
    </p:spTree>
    <p:extLst>
      <p:ext uri="{BB962C8B-B14F-4D97-AF65-F5344CB8AC3E}">
        <p14:creationId xmlns:p14="http://schemas.microsoft.com/office/powerpoint/2010/main" val="10403962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3AB45C-32C3-4152-8E0F-879E9DF1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644CBE-2335-4E5A-BAFE-70A79774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The difference between a map and GIS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D9BD0B-C1F6-4D50-BE75-312BE40A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820FC5-38F1-4420-AEAD-86402A78B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37039-DCD3-4792-A0BC-74E32842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C80FBB-ACA6-4711-88F0-D69F59BB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036AE-B666-4030-B8BB-D8986EF7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0A75B0-5997-4C69-B4D3-46FD7F71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66A01-7F4C-43AE-A387-02549B6FB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FD3895-1584-4CD7-ACB9-86CF2E63A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1E892A-EA00-49DE-8104-221C7BB0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is a visualization or communication product.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D40B8E-70F0-4351-BB95-65262B37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7CFB7-E21E-40B5-A7BA-67121CC0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is prepared for a specific time and purpose.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E514B3-5854-458E-92AC-4A5C4191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C1795C-BC30-474A-A98B-CA3718D1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is limited to the information it displays.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0B76C7-1B60-4C28-950C-2DB2CEC78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8FB620-9472-4D36-A171-076182E4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Stores and updates data.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8E20F-F54E-4C36-9BD3-6AAB2EE2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8818C6-8CBB-4AE2-8ED3-AB05D577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Performs queries and analysis.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27F966-3153-4942-853F-0049F383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FE00AE-8C8C-44B0-A875-64CC0CAEE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Generates new information and scenarios.</a:t>
            </a:r>
          </a:p>
        </p:txBody>
      </p:sp>
    </p:spTree>
    <p:extLst>
      <p:ext uri="{BB962C8B-B14F-4D97-AF65-F5344CB8AC3E}">
        <p14:creationId xmlns:p14="http://schemas.microsoft.com/office/powerpoint/2010/main" val="12500344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7E0D9D-F8B7-4544-BDC8-55C1186C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927FC-E63F-4414-835F-F405517D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Working definition of GIS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6206D1-36D7-4B03-8139-CCF7CEA1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D3E42-DC4F-46DB-A956-A8BF8BC1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4633F8-59E5-41D4-AABB-A0AE5B57F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AAB0A0-0E3F-48B2-BC64-56606246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BBF087-CAF2-4DFA-8BB4-BB67D956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202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GIS is an information system that enables the collection, management, analysis, and presentation of location-based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FEAB4-2721-46A2-A5FA-6BEAE83B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B597EF-9AE7-4666-80AC-F6D0D57E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combines location and attributes within the same data structure.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900E99-90CA-432E-8E12-7903210A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7615B-6AE5-4407-8EA4-6522C5F3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can present analysis results as maps, tables, charts, or web applications.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afbda782e64f70"/>
          <a:stretch xmlns:a="http://schemas.openxmlformats.org/drawingml/2006/main"/>
        </p:blipFill>
        <p:spPr>
          <a:xfrm xmlns:a="http://schemas.openxmlformats.org/drawingml/2006/main">
            <a:off x="6334125" y="2057087"/>
            <a:ext cx="5238750" cy="2610476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77C9D-60BE-4FA9-B6DD-92F74A98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The real world, GIS layers, and data relationships</a:t>
            </a:r>
          </a:p>
        </p:txBody>
      </p:sp>
    </p:spTree>
    <p:extLst>
      <p:ext uri="{BB962C8B-B14F-4D97-AF65-F5344CB8AC3E}">
        <p14:creationId xmlns:p14="http://schemas.microsoft.com/office/powerpoint/2010/main" val="581949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C96FC4-E433-4D19-82B0-724F5697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EF04A1-21DA-4E60-A81E-93613550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GIS is an information 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BCE648-B161-41AF-AF4C-E13587D9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6D4E64-E150-4D90-A8D3-E2F7875E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2401DA-1793-4428-A14F-69BCDFAD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AB9A5-F17D-4979-A8FA-06278110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7A483-3EEB-48A2-8885-769E5FED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4CD7C8-7223-4EC1-BE18-D1ED2437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Geographic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2FC42-0D67-4859-8742-923C1F9B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Location, distance, direction, area, adjacency, and spatial relationships.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01D8D8-69DA-4D85-84D7-9637695A2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270588-1FDB-4013-9938-515E0D02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9CA8C3-13E2-4F64-AB46-D49FAC02E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Information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24BBD-C7CD-414B-B1F3-DCA86536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Transformation of raw data into meaningful information through query and analysis.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265836-C9BF-48CF-898B-E90FF487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215BA-C730-4D63-974E-2C00084C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8E6FBF-06B7-4130-978D-DDDE7780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System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24883B-E64D-40CC-9DA6-6EB0444C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collaborative operation of people, data, software, hardware, and methods.</a:t>
            </a:r>
          </a:p>
        </p:txBody>
      </p:sp>
    </p:spTree>
    <p:extLst>
      <p:ext uri="{BB962C8B-B14F-4D97-AF65-F5344CB8AC3E}">
        <p14:creationId xmlns:p14="http://schemas.microsoft.com/office/powerpoint/2010/main" val="4312408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46055C-5EBD-4AC9-BEA2-D3EA7287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33BED9-16A9-4D43-80E4-69FACCB1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and non-spatial information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2A53D-59E7-41D9-B9C1-DADF0673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A1640-B3AC-4479-B509-A877D71FB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73BAF-DE49-4C90-BF5C-57001C6C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AD533D-88AE-42F3-9B1E-47A66667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1304A-ECA2-4992-9AAF-15391DAA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1E2DA-8A96-4C3C-8B2B-934A5956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information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A41C19-D5C3-4D34-A6C4-DAD262B82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Attribute information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B2B110-F24E-4C78-A044-B4F56626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A5F922-295D-46F0-88F3-AEECF0F5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Contains coordinates or geometry.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3C60AB-2C8A-4AC3-A3EF-14377F0F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DDC325-E988-4C98-BB46-276AF5A0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Indicates where the object is located.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C6A7B8-49A0-4AF9-B187-FFB3CA74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F56F2D-5020-4F05-A1B3-DACFFB3C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Represented by a point, line, polygon, or raster cell.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F10B0D-6C45-4711-86B9-135FD0BB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557ED5-B81C-40A1-8F38-EA3B0890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Describes what the object is.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92E424-C19E-4C1C-BB97-3CE8E69D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CA4E0B-91EB-4696-BC74-2441DC33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Carries values ​​such as name, type, capacity, and date.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E81A7F-9F40-4231-9DF0-CF9CB1C3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12A398-E39D-44CA-AB4C-52FD7546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Stored in table rows.</a:t>
            </a:r>
          </a:p>
        </p:txBody>
      </p:sp>
    </p:spTree>
    <p:extLst>
      <p:ext uri="{BB962C8B-B14F-4D97-AF65-F5344CB8AC3E}">
        <p14:creationId xmlns:p14="http://schemas.microsoft.com/office/powerpoint/2010/main" val="4873285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90C889-A806-4DCA-BC9C-6E2E57C30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FFE25A-F314-4E4D-BC54-D1AA8DF9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Location, attribute, and time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C8A5BD-0217-4560-BD3F-BD867CE6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9CC19-EB18-4AB6-A6C9-F4F358923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55112-F74B-45F7-9C21-15A187EB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54C1FC-4912-4E3A-A285-C9DBB5DE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41952-3DD2-429A-828A-47DF4C4B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142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X,Y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F7DD48-3934-40C1-908F-2D42967F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Location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6AB57-DC0C-4708-8FFB-5C3D1D8A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Where is the object? What are its coordinates, address, or geometry?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36712D-C90C-4C96-915A-E5FC45CC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C6245F-C4C8-49DF-81B9-742B9AB2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75A31F-2171-4DDF-A80D-E99B95A9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Attribute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2CAD83-F410-4CB7-88F2-AFDF9CD4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What are the object's name, type, capacity, and other characteristics?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A9A30D-95C2-4764-80CC-7623E59B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AEE15E-7F8B-4301-B55E-950CC3336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F63A5B-BAB6-4CD6-8B0C-37ACAB6B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Time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56ABAB-A746-44D7-A1B8-618B08D1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When was it observed, updated, or changed?</a:t>
            </a:r>
          </a:p>
        </p:txBody>
      </p:sp>
    </p:spTree>
    <p:extLst>
      <p:ext uri="{BB962C8B-B14F-4D97-AF65-F5344CB8AC3E}">
        <p14:creationId xmlns:p14="http://schemas.microsoft.com/office/powerpoint/2010/main" val="208793700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B80D4A-D749-4443-8EC0-E0CDA158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0A999-2644-4181-B8B2-7DC6BD0CB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5A3B3-5F9B-4236-A42A-2DAB25929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Representing the real world with data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47F00-8416-45BF-A2A3-38278BD5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Layer, vector, raster, and attribute table</a:t>
            </a:r>
          </a:p>
        </p:txBody>
      </p:sp>
    </p:spTree>
    <p:extLst>
      <p:ext uri="{BB962C8B-B14F-4D97-AF65-F5344CB8AC3E}">
        <p14:creationId xmlns:p14="http://schemas.microsoft.com/office/powerpoint/2010/main" val="9282981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621F7D-3198-4CE7-A48D-F1FC2633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A73EA-2A44-4073-8937-9C44A1048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Layer logic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E0D367-88FD-4062-8542-18CFADBA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662000-8A4B-4BCA-B707-8DAAA12C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81A06-BD5B-4CF1-97EB-9A7B1A24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bb56ce7db74382"/>
          <a:stretch xmlns:a="http://schemas.openxmlformats.org/drawingml/2006/main"/>
        </p:blipFill>
        <p:spPr>
          <a:xfrm xmlns:a="http://schemas.openxmlformats.org/drawingml/2006/main">
            <a:off x="3306212" y="1000125"/>
            <a:ext cx="5541475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F23EF5-0464-4D31-98B0-EE9E2D55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B6A8C6-F5F6-47DF-B20F-7181D90E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Different themes are superimposed on the same geographic reference</a:t>
            </a:r>
          </a:p>
        </p:txBody>
      </p:sp>
    </p:spTree>
    <p:extLst>
      <p:ext uri="{BB962C8B-B14F-4D97-AF65-F5344CB8AC3E}">
        <p14:creationId xmlns:p14="http://schemas.microsoft.com/office/powerpoint/2010/main" val="17142672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716747-C7EE-4460-816B-9B2F355D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A2710-4D88-4DA5-83D8-F2BB9E4DB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Layers create meaning together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584370-FD6F-4482-8904-1BFA558B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EEE936-DC6F-4B90-9626-3A2A1A8E6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4D274-B6F1-4040-BCBC-301F5BFF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DA5B1A-81BB-46E7-8BDC-0855AC77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28587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33D3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D6AE7-C746-4212-8FB2-C3326A66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14382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Okullar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3E12F-6399-4DD7-B836-9002BE31D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573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Vector layer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3FD961-5973-4513-A2B2-56218162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06692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B84A5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CD86A8-69BB-4B7A-9C4E-FF018776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2193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Yollar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A09DC-C6C1-4F5A-AC31-C010EC3A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2383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Vector layer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D91E18-55DC-4754-A5DA-23EDFE64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84797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7357A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FA43D5-1E9F-4825-B725-D8C17528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0003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7357A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357A6"/>
                </a:solidFill>
                <a:latin typeface="Aptos"/>
                <a:ea typeface="Aptos"/>
                <a:cs typeface="Aptos"/>
              </a:rPr>
              <a:t>Parseller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4DDF2D-9201-4F5E-98E1-89326B4BF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019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Vector layer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048CF7-0C44-4177-AD41-28C136FC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2902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49B67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25E6E9-6134-4566-BD6C-6CD37F76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814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Land use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9B9525-B22B-4DFB-8D2C-B5FB8B03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8004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layer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273B06-F7D7-446D-B38E-B939FC60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41007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9A8064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6BC0B9-EA0B-42C7-BA1D-2BA3960D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5624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9A8064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9A8064"/>
                </a:solidFill>
                <a:latin typeface="Aptos"/>
                <a:ea typeface="Aptos"/>
                <a:cs typeface="Aptos"/>
              </a:rPr>
              <a:t>Elevation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9FBF08-6506-45E1-B80B-64DDBB3D1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5815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layer</a:t>
            </a:r>
          </a:p>
        </p:txBody>
      </p:sp>
    </p:spTree>
    <p:extLst>
      <p:ext uri="{BB962C8B-B14F-4D97-AF65-F5344CB8AC3E}">
        <p14:creationId xmlns:p14="http://schemas.microsoft.com/office/powerpoint/2010/main" val="16524990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C7EE3-7B29-4CDD-A703-B191FDED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FB13C-7195-477C-A615-C3F0F778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From the real world to the data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923105-6D32-42DE-98D0-7A2708EC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62F9E9-07A4-4BD6-A7F8-A18F992B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363840-6C0F-447F-9AE8-163A714A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3CBFB-5E2D-4829-BE70-1AF4B414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9D8AE-C679-4FF2-A582-8CCADA29D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87693A-D159-4204-863B-CB60F8E2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Selection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45A01-8834-4E96-BCBA-2D517DF3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Entities relevant to the problem are identified: school, road, building, river, or neighborhood.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E39D20-D6E1-4322-8803-1776ACDD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221417-FA3D-4517-8737-AA04182B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0E9993-4440-409C-84D0-76DBB826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Soyutlama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C02F95-1791-4CBC-94AE-657D97A00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Each entity is represented with appropriate geometry and attributes.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BB1792-0454-4872-9E64-12D52B826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977103-4057-441D-AFB2-AA0B9E53F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4B0502-8562-4F94-AE8D-AAB5D0FA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Model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5D638E-9131-4714-A6B4-290E88DE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Layers and relationships are combined into an analyzable data structure.</a:t>
            </a:r>
          </a:p>
        </p:txBody>
      </p:sp>
    </p:spTree>
    <p:extLst>
      <p:ext uri="{BB962C8B-B14F-4D97-AF65-F5344CB8AC3E}">
        <p14:creationId xmlns:p14="http://schemas.microsoft.com/office/powerpoint/2010/main" val="124431964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E47E0B-A834-44AD-A641-C3BEE5B9E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FC4081-4B16-455B-8566-B7A327F0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Vector data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65A6C-BEC2-4FA8-8941-6EA673A8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3C8C53-3FEA-4FCF-BFD8-61BDA222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80D87A-D0AD-4D14-AB7E-16F858C8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C74469-DC71-4653-AB7B-9F9B8E20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85875"/>
            <a:ext cx="3429000" cy="4095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5FF1F0-BD02-4FD6-BAFB-0FEC6FCB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952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33D3D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AD1B0E-6D2D-49F3-8D29-183E9A84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1952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84A5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C3A873-5455-405A-8297-B17B0F35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1952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9B67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44EA0F-C029-4645-85F2-1E4D0B6E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905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33D3D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54E62-D190-4F00-A2A1-9171C954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905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84A5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8A5A13-7E11-4273-91CB-81B5C8B7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905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9B67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08BA04-757B-446F-B5AD-B3394E01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857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33D3D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3F0183-38EA-4CA2-A5EA-70B59AF3D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857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84A5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005D47-9CDE-443A-B449-C3FDD8F0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857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9B67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BDEB35-1868-4840-810E-4CABBC29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768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C4E6C9-07DA-4E72-BBC0-7B74141F6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285875"/>
            <a:ext cx="3429000" cy="4095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DF3F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1CF4B3-55BD-4AD3-A3A5-80B508F0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1952625"/>
            <a:ext cx="23812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0D3057-471D-4C84-9E13-32A95EB7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667000"/>
            <a:ext cx="23812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C7B74F-C2D0-4D54-9433-677AB74B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3381375"/>
            <a:ext cx="23812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33D3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C5DB11-82F0-4BCE-BF6F-50D5BEA6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4095750"/>
            <a:ext cx="23812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A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1D8BFC-EAC3-4AF6-98DC-08C16F5A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4768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LINE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8441BF-2D58-4FA9-BE45-12B0C437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285875"/>
            <a:ext cx="3429000" cy="4095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F9854C-66D4-4811-A594-84D32591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1857375"/>
            <a:ext cx="1047750" cy="8572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ACD5D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E3ABBD-8206-4035-A866-42E85FA7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1714500"/>
            <a:ext cx="1143000" cy="1285875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29E4C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D48D01-1348-4CA2-8932-CDCCDFC5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048000"/>
            <a:ext cx="1428750" cy="1143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76C893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556EA9-175B-4DA6-8049-2AFA39C1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286125"/>
            <a:ext cx="762000" cy="809625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5AA9E6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BE977B-9D44-4BFA-9D64-D2647E38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4768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B77A0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B77A00"/>
                </a:solidFill>
                <a:latin typeface="Aptos"/>
                <a:ea typeface="Aptos"/>
                <a:cs typeface="Aptos"/>
              </a:rPr>
              <a:t>POLYGON</a:t>
            </a:r>
          </a:p>
        </p:txBody>
      </p:sp>
    </p:spTree>
    <p:extLst>
      <p:ext uri="{BB962C8B-B14F-4D97-AF65-F5344CB8AC3E}">
        <p14:creationId xmlns:p14="http://schemas.microsoft.com/office/powerpoint/2010/main" val="140506211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12A7BC-ABE1-40CD-9566-2B6125D6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5EBEE-D8E1-41A2-AA90-1FAAF545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Point geometry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9ABBA8-10A7-444B-8BD8-DB0B0B860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C618AB-C573-4F2A-85E4-8B08E3C8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FA43B-F784-4909-9635-30632D19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B846C2-D9A8-45FB-A28A-7D7BBA92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3235D-30C8-4460-A2AD-C4A5F0F0D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2ED5E-AF53-481A-BF7C-67B7F1DD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Single location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6865F-7E9E-4290-8124-75C84F49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Represents objects whose size is negligible at a given scale.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D6548A-EEA4-4AC5-9047-CF9FE2CE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B6EA65-E1DB-473D-B306-851E7185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DC717-7520-40C5-A140-57B88E831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Examples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3E30B9-C612-407F-AF92-96F4747B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School, hospital, well, bus stop, and earthquake epicenter.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6F9867-BA8A-4A81-B6D1-EDBDE343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489419-0A66-458F-9BBC-A27E67E1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820F80-AD27-4C56-8399-CC2DD505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Analysis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DDAE0A-AEA5-41CD-A37A-493B83803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Analyses of nearest facility, density, distribution, and service area.</a:t>
            </a:r>
          </a:p>
        </p:txBody>
      </p:sp>
    </p:spTree>
    <p:extLst>
      <p:ext uri="{BB962C8B-B14F-4D97-AF65-F5344CB8AC3E}">
        <p14:creationId xmlns:p14="http://schemas.microsoft.com/office/powerpoint/2010/main" val="159050239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D5592D-5CD5-4E91-B6EC-BCE966F4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388DA-8B28-4D6F-840C-2049E63B3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Line geometry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52B77E-B769-4790-8549-57091602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CD863A-F857-4120-A75A-85E92F46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4A850-7A8A-4A24-AC89-F6AB8FC2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1D0AA3-D9B6-45EC-8E49-AE0E3F11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83241-B6A7-4ED9-BA16-8D81F59B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31B0D-504D-42AC-B0E7-A58F0BE2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Connectivity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A894FA-EFE7-43F5-B0C1-2A75AED1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Entities that possess length and connect two or more locations.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FC8DB3-0BC6-4F19-B10C-3C61D48F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BEA9E-3678-47CA-B0F0-E4A2222D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A5F8D9-2AF5-43D4-9A29-845FED17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Examples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9E5612-A857-47A0-912C-BC60B813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Road, stream, power line, and public transport route.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7BBF84-4B41-4CD5-877D-25856CD4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2D66BB-C068-4923-BB4D-33AC26610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2E7D1E-1B78-4557-A291-10B6AFDF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Analysis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79A0B-45C6-4006-AE15-FB2111F3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Route, network connectivity, flow direction, and accessibility.</a:t>
            </a:r>
          </a:p>
        </p:txBody>
      </p:sp>
    </p:spTree>
    <p:extLst>
      <p:ext uri="{BB962C8B-B14F-4D97-AF65-F5344CB8AC3E}">
        <p14:creationId xmlns:p14="http://schemas.microsoft.com/office/powerpoint/2010/main" val="172849634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83FA3F-EBED-4447-9890-608ED435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32ABD-1B64-45BB-8E33-4E30518C3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Polygon geometry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AD8F46-9277-427D-89A6-475BB4F4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C085D-19BE-4598-8876-6EEBC8C56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44DDB-FBE0-4CDC-A16F-9ED5E4BA7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58944-FCEA-4A03-B233-0F5B4951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9CF3DF-AFC2-49A9-B0BF-44B5170C1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8EBF8E-0907-4478-B776-7287A791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Area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2377D9-4BB4-4E9C-A982-075B8A6C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Represents geographic entities that have boundaries and surface area.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DB5E11-C927-4031-9637-DFF7264D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D34B4F-7A37-4A7E-8EB2-9CC7F4C58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941D98-2C31-4194-BFDA-16C99172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Examples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41216B-9402-4019-A141-A5EF4085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Land parcel, building, neighborhood, lake, and protected area.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BFD74-9809-4B4E-9541-1C7E2879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A52216-8C56-4BFC-B1FA-1F05AF10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1113E9-84B3-4919-ADA0-F40556A2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Analysis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0AFC9F-CD12-4CEC-9265-5EBA2D37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Area calculation, overlap, containment, and zoning.</a:t>
            </a:r>
          </a:p>
        </p:txBody>
      </p:sp>
    </p:spTree>
    <p:extLst>
      <p:ext uri="{BB962C8B-B14F-4D97-AF65-F5344CB8AC3E}">
        <p14:creationId xmlns:p14="http://schemas.microsoft.com/office/powerpoint/2010/main" val="152457210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652F1434-B136-426B-A54E-69DA0D9E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F3482-54EC-42C8-9EDF-8FD9EB42E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data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A1EA0D-36D2-4396-B3E4-24E32DDC6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C9A4AD-092B-4F43-83EC-9C592D22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07EB7-7253-4CB2-88D3-5C39A9CDC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790BBF-A6CB-4B64-8F09-5F003602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CD0726-BAED-440E-80CE-9A0314936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8F392F-1699-4A74-A55C-8699DC0A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79EF71-F00C-4D6D-815A-CB5117F92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50D1C1-56FB-4F22-A441-F2F20D4E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CAB949-C131-4D0B-8E8C-3E8A6538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DBF7A-76CC-4E33-92E5-610A5E4D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1A5E57-5FD8-489A-80B1-15517ACB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466C6-703E-4382-A5DD-824EEBD6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CBBE4E-EAE8-4ABD-A649-4A5F8B18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2C063-BAF0-4EDC-9265-5468800C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209A7C-8E47-4E9D-8A56-0D2C95FB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798F7B-398D-4F21-A76E-E5B6276D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145DB2-1392-438D-8B5B-8F9A365E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0E1AAB-2974-42F4-98FF-2FFA614F0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039505-84B3-41E8-B23E-3D724089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0DA427-D0A5-48EC-8E8C-579BF78BA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E75420-A065-4373-A8DF-94D97711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4E9818-BA38-4591-9690-A110BC45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57170C-84A7-4B22-B743-790D65F7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8C3650-9152-472D-A960-3523F152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3A2FF0-2F66-4057-BF4F-4D8280CA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5D32AB-ACB7-41A8-9050-48CC6CBB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F0F330-8B43-4A44-8BE8-DF48C9DC2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F828967-0338-4839-A0E1-D2C2E0D45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6007AD9-2367-44C4-8182-54565996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9152DB1-97DF-4D2F-851E-450EEA0F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D7497E2-FEEC-4677-A4EF-10E5F48C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D94D1D5-3638-4FCD-8F87-DB9F423F3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FE26104-FBEE-4E45-876B-223C8CC0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BEE3961-2063-487D-9298-6435D269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2B22523-96F7-4419-8E38-0C2E46FE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E0A7751-D189-4BD4-B5B4-DBA461D2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AA3A107-4129-4DB8-BFBE-A0BB8AB7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94C3876-746C-490A-B662-929DA9AF6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7CEFFF6-95AD-4163-8B2B-DAB441ED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63A5AA8-2647-4F9E-923E-1A556F0D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8056F40-FD78-45CF-A783-C7D22BD32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8DF61C5-F33C-40B6-9B73-E625C6C5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10B38A7-DD4D-4DBF-9208-9B1B80F5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A74DEF0-ED7F-46BC-8A75-168E6D97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F8A2493-A764-4760-B2E6-761A29E8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9FFBC00-AA25-4896-AC60-DA0E84F9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9598B3E-61B1-484F-B427-533DA271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6A1F6CA-460E-4F42-BB0F-9332ABBC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C69C663-6099-40AF-A7AA-DA62B2CD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3D22B0C-2965-4DC9-9F13-77D27FDA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05CB91B-ABD7-4C89-AE15-DC9441D81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CDA8C40-8763-437E-81B3-098309DB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DA75362B-1EE2-451C-845F-6B07E471F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55742AB-0BCD-48BB-834A-ADDAFAB7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2194795E-4226-498E-BF28-455EB613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4CFF996-FF71-4AE9-9C63-BD0761DA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E74BB2A-890E-4CAE-AF82-F2FA6456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8239C47A-4333-4B3E-B662-9FBBF71AD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B2580C31-D7F2-46BE-A049-561927A9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2616CD7-BA45-4400-B2B8-C3941978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B81949C5-11A3-45D1-9540-E6C42908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4614A8E-F294-4886-888A-33A607DC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9A5E907A-73C6-4CEB-BF33-99E1920A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340281FA-A964-4D87-9D54-CAADE8CFA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BE2D4840-8C24-413B-A40C-7CD8C7B8E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EFBD1B62-D4A8-4137-A384-CFCCD0B5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BB8C63BD-297D-4A86-9EB6-4B8F8770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4943481-80C3-42D9-84A8-9A5BD949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0685DC4C-EC1B-4015-B834-AD154CB8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79531906-21AB-4E31-8817-3311C271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713807BC-D8BE-4AF7-9FEB-2C4B41D4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B872574-9513-474B-ABFE-7F4DE4F4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E66B37E8-E5F7-4093-8399-510ECEDC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2FEC21FF-39AA-4341-BC36-2F14F3F1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27CC54FE-7278-4178-86F1-E7AC3D20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2AE7D9F4-ADF8-473F-892D-A891399A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27CFC37F-B51C-449C-B76D-2CA88403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045BF18E-9590-44CF-8DAF-A8D2F366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59C31CD0-DC3A-4FB7-9699-B8CAA436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AAA18CE-38E8-4DE2-A173-7EE69BA3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1A2002EB-7047-4E5A-A9DA-3823502E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A671E42F-ABC7-441F-ACCA-78D5B6CB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6354736A-BC7A-48A1-9608-DB948879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C25A4636-0503-4BDA-9B78-145B4558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F3B45CD-0DEA-4013-8DF7-909AFA1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405B8F09-95AF-410A-8460-66507A42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9F301BF4-1285-482B-9AF0-66CB7D0B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B5AF4C44-C52A-4B97-85E5-671AE5E5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719CEE3D-415A-40D8-9626-B142BF91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6856659F-8751-4A71-9A05-27DDD093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FADB707D-F52E-4D77-92EA-8F879887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85E51A11-6A61-4226-9C9E-6C2E1AF1D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22747AB9-7C05-462F-A4E8-D38AB5A5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A7CC7B2A-9367-42B2-9103-82F4FA14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D9E0D832-5D5A-4A6D-A11D-2172F446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6DCFDE06-8929-4291-BEDD-79888385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13022CA5-F553-47F1-BC8C-4EC415630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DF57B540-45C2-4BCD-87A3-F1DB1C1D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1A75726E-0F72-43A3-BC18-829292433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B7F32778-673E-4BDF-A893-2C6DE90F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EB428964-CC25-462F-AE24-5823BAF4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605F35F3-9D3F-40C8-BE4F-0D5EB714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3AD4C11F-9EB3-4AA3-9982-436CE58A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4025528-3B49-4CC4-B0E2-E19DDCA6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A0EEB6D6-3A78-485A-994D-301AF79D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EB901A18-BA76-47A5-830E-CC7BBD3A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77A5B02-BEBE-4DFE-9E50-417DF1EF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F26A7FE0-D481-4F56-A38F-E7847BE5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507DC671-AC2D-46EB-860F-78CB0EAA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6327A9AF-148A-4509-BCB2-B08970B3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4041FEAD-382A-4C9D-92C8-32F4DC602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69FF32BD-6611-4C1E-B207-FBAD2950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390E11CD-23C2-4C3F-8E40-35D3D4D5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E0215F97-6A38-450D-ADF2-ADD2EBD3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661B6B04-8FE9-4B4C-843E-3BCCCAFDB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465AAAC4-94C9-4D8B-AA25-D2F2CDDE5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9EC1AA6C-B823-4246-B566-9CCB2192E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92335EFB-BBA3-4DE6-86C2-54D206E3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0D3168BF-452D-4DEC-8836-BAC944B7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6328ED29-8DBA-4EB6-91BB-55109937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4CF55A53-9F94-4A4B-86BD-5AFB2F6D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EA5A7B25-0C32-479F-8D4D-F0938133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CA51F609-D6D9-461F-9B4B-0E1D6312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4C843DBB-C0E0-4FFF-8B81-24E75071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25D8753C-DDB6-44A8-85C2-6669EF41C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5C83B504-3B5F-4F24-ACFB-7E47A459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2221EB2A-C1DE-47E6-B03D-6F37A338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7C5B136F-CD80-48E3-B850-9791B6BC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AC647AB5-B065-448D-A72B-BFE745CA2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67DE073E-E586-42CC-B1FE-F594536D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3ACE08C1-1989-41E2-A265-6F4629A6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4DC742A2-F474-4F00-8A47-6595DADA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B79A408D-33DB-40BA-B867-0D3A2BA9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074D38CB-F948-49EA-BEF4-D3EEDFCFC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D4457D99-3A5B-4784-B5E7-6088A77C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EF885DE5-FB5A-4420-BEAE-008D5CBF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D856CEB5-9257-4904-95D2-024C2681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424B693D-E259-426C-81E5-856AFA542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1C54FB33-D353-49A8-9F8D-98CCDFDB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E91ABCAD-88C2-4CA3-AF53-8801E600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2E3519E7-117A-426A-95D7-656C1350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57E5A4A4-E992-4DE1-9843-FB6F1E0C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EC2AF320-0A01-4336-9A5E-03E3E73F0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B8C043CD-E7D5-4FF0-A738-6A8E6F6D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4F6B24BF-300A-4A39-8F83-A72D85CA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1CD93FE7-9CDF-45A4-81DE-74CC7C84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BD968993-6207-4175-916F-930128181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709EEFE1-8907-4004-A328-3D07DE9B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3E410BD9-C290-4B9D-B42C-2C9A9C870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C3E366F7-6EB5-48E7-9501-A6695F7C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D848F10C-B956-4FBA-8866-42473809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33ED4EA7-B575-4246-A520-02039966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1CCFDDF8-FD97-411E-B958-9459564C0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BDF08000-E2C4-4DDC-BAD0-AB3AF836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BD641D66-B5E9-4B11-BF55-475F3F7E9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62C73AAF-CCB0-41CA-ACCB-40BBDA96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DC203E75-8944-4641-9D97-2E7BF00AA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08574485-470F-4092-8264-13F923E5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1EF3988E-9C5E-472D-AB9A-473B7F5F0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7874E727-7875-4833-85B6-27560F37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2417E4DF-8195-48CC-8AD5-C8A46F81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87EFD1DE-DD54-467F-BFA3-C40AA67B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84626374-FA46-4D3A-8355-41614062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BFF8E758-D01B-48E0-B4CD-2F00DB8B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667375"/>
            <a:ext cx="552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Each cell holds a value</a:t>
            </a:r>
          </a:p>
        </p:txBody>
      </p:sp>
    </p:spTree>
    <p:extLst>
      <p:ext uri="{BB962C8B-B14F-4D97-AF65-F5344CB8AC3E}">
        <p14:creationId xmlns:p14="http://schemas.microsoft.com/office/powerpoint/2010/main" val="4753523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67F4A5-0453-4759-ABFC-F72B30D4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97C573-981F-4760-B333-2BDEF5DCA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Comparison of vector and raster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9C858A-42B9-44F2-8A5E-36D555831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F6D00D-9A1B-45C8-81FE-BBB4BD01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A4F5F-2EC9-41FC-91CF-1841D140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2632C2-2AD4-4E0D-A314-A23355C7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0BBDC6-DC80-4837-8501-3E5F2DDD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E60AB9-23B4-4694-AE5E-3C7171E1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Vector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31267D-3991-4DB6-AAC1-D33104CB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9A3478-A727-4C76-8077-CCBA3336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B703ED-035A-4291-B89A-65997418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Suitable for discrete objects.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6417A6-83D2-4CD8-8D7D-B7A9402E8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62FE5-AEAC-46BB-B57C-EE0E443A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Boundaries and geometries are distinct.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1B3F43-BCCA-4CD2-8DD7-AF9DDAB7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16A28-E287-4AB4-98DB-D62D358D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Establishes a strong relationship with attribute tables.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956B5-669C-4C1D-A4F5-CC928A501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053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4D69E-CFFA-4CA9-BBFC-009CCC29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100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Represents entities such as roads and parcels.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44F8F4-0089-4378-9C67-37351BCC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AB53D6-CF32-4FF2-922B-1CCB7826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Suitable for continuous surfaces.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E82633-7E91-4E10-9BC9-6EB03D54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96402C-8A37-4272-8507-E340C990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Resolution depends on cell size.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36E07E-B170-4F83-B4B0-9C36CEF6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E214DB-2305-41FD-A07C-9A532208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Allows for map algebra and image analysis.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4FD392-908C-4590-B8CF-C1D56FB3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3053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0CE9B0-D55E-42AF-9DC2-D54AE07E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2100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Represents elevation and satellite imagery.</a:t>
            </a:r>
          </a:p>
        </p:txBody>
      </p:sp>
    </p:spTree>
    <p:extLst>
      <p:ext uri="{BB962C8B-B14F-4D97-AF65-F5344CB8AC3E}">
        <p14:creationId xmlns:p14="http://schemas.microsoft.com/office/powerpoint/2010/main" val="90349359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25EB13-4169-48CD-9DBF-06B8397A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63B9A-9D51-456D-A60C-0B80F8BB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Attribute table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99AC4-E265-402C-957F-51453A0A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FB48A8-D103-47BA-AA98-1EB165830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2EA38-EFFB-4A07-A15B-2F2906B1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65496-4CC2-4600-B197-485949E5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8DC32A-63C2-4BFA-993B-D13C2221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Each row represents a geographic object.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D14C42-7059-4568-ABEF-10A095DB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2B891-FD67-4365-A401-0349216B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Each column holds a property of the object.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89B3EA-146E-4849-97AC-F70E491D5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2D697F-4C09-485F-A5E8-5EF1B93E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selection on the map is reflected in the table, and a selection in the table is reflected on the map.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7722c38f44f81"/>
          <a:stretch xmlns:a="http://schemas.openxmlformats.org/drawingml/2006/main"/>
        </p:blipFill>
        <p:spPr>
          <a:xfrm xmlns:a="http://schemas.openxmlformats.org/drawingml/2006/main">
            <a:off x="6334125" y="1650257"/>
            <a:ext cx="5238750" cy="3424136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44F7FA-FB7A-4CA4-8CDE-B9372F0C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ArcGIS Pro map and attribute table</a:t>
            </a:r>
          </a:p>
        </p:txBody>
      </p:sp>
    </p:spTree>
    <p:extLst>
      <p:ext uri="{BB962C8B-B14F-4D97-AF65-F5344CB8AC3E}">
        <p14:creationId xmlns:p14="http://schemas.microsoft.com/office/powerpoint/2010/main" val="126053247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61B6AB-641E-4B2A-8F4F-43D32C69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64E3A-22BD-4553-8205-D7499E4D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ID field and association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E8673F-2865-4352-8ED4-A9B539D8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C8FE8-D8BD-46C1-960A-5A3B6A044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2CF0DF-44C4-427F-971A-177486AC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432D1-6362-4B3B-AA6B-A80365769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E30BCD-B151-479D-BCFA-627367C0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ID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E8C095-A23E-4941-8279-5F81FBD20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Benzersiz kimlik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E231CE-8D4D-41CE-BACE-9B82E3B7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enables each object to be distinguished from the others.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5DE6C-4ED2-465C-AE30-F8485980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6734DF-1214-4275-A584-B6F6C488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464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1:n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248AD9-70EC-495E-B988-0D6E3084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Relationship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7B43FA-C010-449F-A766-C9F5A3974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Different tables can be linked using common fields.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D20DE9-2F4C-4237-B27C-D2E1A1D6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00E61F-55A3-4813-9B02-C0A4AF20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658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QC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9C4F13-DBD6-4864-A494-E88D161F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integrity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9A326B-8C72-4CD1-A45B-81B41D74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Duplicate IDs and incorrect matching compromise analysis results.</a:t>
            </a:r>
          </a:p>
        </p:txBody>
      </p:sp>
    </p:spTree>
    <p:extLst>
      <p:ext uri="{BB962C8B-B14F-4D97-AF65-F5344CB8AC3E}">
        <p14:creationId xmlns:p14="http://schemas.microsoft.com/office/powerpoint/2010/main" val="17655959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39FFE1-2D9F-4E47-A771-E62F8888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A0A201-24BD-4FF2-AB84-A0DC64C8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6D7D35-4BF9-4C1A-86F3-B7C7A099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 components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B114AC-219B-4EB2-9C62-91BD3055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Not just standalone software, but a system of components working together</a:t>
            </a:r>
          </a:p>
        </p:txBody>
      </p:sp>
    </p:spTree>
    <p:extLst>
      <p:ext uri="{BB962C8B-B14F-4D97-AF65-F5344CB8AC3E}">
        <p14:creationId xmlns:p14="http://schemas.microsoft.com/office/powerpoint/2010/main" val="118707406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78529F-3C18-412F-A31F-BFAB7EDA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005A1-74E1-41FB-999C-05669867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The five components of GIS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8FC56E-B59D-4E57-8BB3-FD00618F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E0C5D-C538-4A16-B899-40729827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F3D37F-D6D9-4BF3-932D-B8D843CA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5F4DBA-FC0B-4BB5-82B5-82DF38EA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3FB1B9-68C5-4C6A-B733-763FD9C9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9C48C6-5770-4006-912D-EE31B5EF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Hardware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70B324-86FA-4DE3-AAAD-29BFB061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collection, storage, and processing capacity.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A26670-D8F8-43A6-B70F-7B0E8A86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511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AFF026-53C1-41B2-AD4F-19D9776A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371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353013-F1B1-4E61-8714-496EDEA5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371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Software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C468B3-82C6-4E36-B090-4EDD8BA60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371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management, analysis, and mapping tools.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AF808-3D0D-4E90-A681-5C1A887C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777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AFAC51-5588-4A88-A280-AC4A25FC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4DD1AD-DB2B-4155-B130-05A283F8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7C20E1-E733-4A49-B0C1-20F0ECAD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and attribute information analyzed by the system.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951EF0-5E30-40DC-9C89-9A37173F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043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B2B535-5762-4D88-A981-1FCC0974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903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A7CF57-05C6-4341-8E90-0210AD08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903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People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7731D1-DEC3-4C43-A838-284C0303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903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Individuals who define the problem, generate the data, and interpret the results.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D5793D-6695-4108-AF59-0CA2B0DE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309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A23F4F-A52E-4AE7-AA50-CCC9389B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69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EAAE2D-0F93-4BDF-AE53-FC01727B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69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1FEC95-4A06-4B5B-9B19-E1406ACC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69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Standards, workflows, and quality control rules.</a:t>
            </a:r>
          </a:p>
        </p:txBody>
      </p:sp>
    </p:spTree>
    <p:extLst>
      <p:ext uri="{BB962C8B-B14F-4D97-AF65-F5344CB8AC3E}">
        <p14:creationId xmlns:p14="http://schemas.microsoft.com/office/powerpoint/2010/main" val="36642936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059C6E-65E6-47D2-80D3-D4D13C6C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AB1F9-AE6A-4401-BD33-997F4BA3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Hardware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E686F1-DFCA-4940-987B-D3A43E72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C8AAD6-AB61-47A6-8FA0-7E29B08A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E99CF-CC33-4892-ABEE-5501E446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87385-95D7-4318-A629-967B9C82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0924C3-8A10-4823-B676-9DE2C7CD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Desktop computers and servers process and store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AC5AFE-D093-4CDB-8BA7-F39B3111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011082-97F0-4512-9B30-659A083B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GNSS receivers, mobile devices, and sensors collect spatial data.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667BCC-9044-4EA2-8117-DB2BDDA1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AC23C1-662B-473B-8FAB-E117288D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Accelerators like GPUs become important for large-scale raster and GeoAI operations.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f81d6be154bac"/>
          <a:stretch xmlns:a="http://schemas.openxmlformats.org/drawingml/2006/main"/>
        </p:blipFill>
        <p:spPr>
          <a:xfrm xmlns:a="http://schemas.openxmlformats.org/drawingml/2006/main">
            <a:off x="6751820" y="1123950"/>
            <a:ext cx="4403361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748524-D034-4E04-9847-C0C487AA2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GIS hardware and data collection environment</a:t>
            </a:r>
          </a:p>
        </p:txBody>
      </p:sp>
    </p:spTree>
    <p:extLst>
      <p:ext uri="{BB962C8B-B14F-4D97-AF65-F5344CB8AC3E}">
        <p14:creationId xmlns:p14="http://schemas.microsoft.com/office/powerpoint/2010/main" val="62477361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12A873-BEA2-4128-9AD3-97FA89F8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406CD-E46C-4AEA-8C3A-E68638BF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Software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CFEC1-A7EA-470F-B912-2B5050E6D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D4DC2D-B93E-4ECD-AE1E-A3A0D2A3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6B17A1-ED8A-4259-B312-39013E57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3F2222-E432-4118-8C73-6CD06290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64DE6E-FD4E-4AD7-BBE4-30B01CED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Desktop GIS is used for detailed data generation and analysis.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C5334-0B82-4AEA-AD8E-DBBB915C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AD1DBA-935A-4C29-9A1A-8A79BCF4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Web GIS shares maps and applications via a web browser.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4B21A4-527D-487A-AF44-28C35288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06409F-4374-46E7-AC85-9B396CC6A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Database and server software support multi-user enterprise structures.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69a7ef80244590"/>
          <a:stretch xmlns:a="http://schemas.openxmlformats.org/drawingml/2006/main"/>
        </p:blipFill>
        <p:spPr>
          <a:xfrm xmlns:a="http://schemas.openxmlformats.org/drawingml/2006/main">
            <a:off x="6334125" y="1873501"/>
            <a:ext cx="5238750" cy="2977648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58B624-BC91-4796-835E-E452A6AE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GIS software ecosystem</a:t>
            </a:r>
          </a:p>
        </p:txBody>
      </p:sp>
    </p:spTree>
    <p:extLst>
      <p:ext uri="{BB962C8B-B14F-4D97-AF65-F5344CB8AC3E}">
        <p14:creationId xmlns:p14="http://schemas.microsoft.com/office/powerpoint/2010/main" val="9610225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7E02B-DB8C-426C-96D5-14C55CF0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D9D98-4958-4C35-AA8D-4EE4B65A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2B6EAA-915F-4AA1-8F0A-EE2EDD40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2F204-6F7A-4C65-9D03-37BEA80F6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51205-5DFF-47B8-8D05-409B64D9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072EC9-CCD8-4023-8A51-5B79AA49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2AFA4-6397-4855-8723-7E1E2FEE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Positional accuracy, currency, and scale determine the quality of the analysis.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F13E49-7B3C-4005-954A-BA2B6B42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CE8D4B-BD81-4BE2-A42A-ADC4901D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may originate from various institutions, sensors, and platforms.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19F85-250E-402C-9198-FFB81643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36EA54-B15B-4C73-8CE0-7696A98A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Incorrect or incomplete data cannot be rectified by good software.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8a6171ae8445a"/>
          <a:stretch xmlns:a="http://schemas.openxmlformats.org/drawingml/2006/main"/>
        </p:blipFill>
        <p:spPr>
          <a:xfrm xmlns:a="http://schemas.openxmlformats.org/drawingml/2006/main">
            <a:off x="6334125" y="2029439"/>
            <a:ext cx="5238750" cy="2665773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51BEEA-6802-416B-9075-AF26DD66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Spatial data layers</a:t>
            </a:r>
          </a:p>
        </p:txBody>
      </p:sp>
    </p:spTree>
    <p:extLst>
      <p:ext uri="{BB962C8B-B14F-4D97-AF65-F5344CB8AC3E}">
        <p14:creationId xmlns:p14="http://schemas.microsoft.com/office/powerpoint/2010/main" val="214659218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05CA57-FD84-4ED2-8352-27FFEAE5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99CCF-3D81-450D-8103-D26DFCCA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People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43B46A-CDF4-452F-9FDC-3E7E54EE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FE60FA-0873-4550-9036-C982B1FA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FB599A-410E-434F-A578-4D7A870F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DD579-9987-4245-92BA-ECD06C16A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C9BFC8-AB80-41D7-87A4-A8BDA019D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A61F72-4A07-4D1D-8BF7-60E9F7DD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User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A592CC-E870-436B-AD67-63769A0A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person who obtains information from maps and applications.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8188D-1B92-4EA5-BF79-BF67933B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7F856A-1C7C-40EC-BF05-DC1C5BD4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A139ED-23CE-4403-98DE-2EAFCAD5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513331-066E-4ECE-A24F-C2C6FD16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Prepares, queries, and analyzes data, and interprets the results.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B93D2-26AB-475B-96A2-7EB068EE1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C3AF1F-E66C-47B3-8BC1-2004A1B4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2A6FCD-CEF1-4222-97BF-2885CB6D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Administrator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725151-C478-47DB-A663-775219D5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Uses GIS output for planning and resource allocation.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FE60A6-3D53-4DE5-B77B-0213F092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2DBCCC-2B51-40DB-8752-F272B822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37FB46-5F61-4201-9950-59907188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Developer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B0D200-73E8-483C-9BED-F4413818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Develops automation, web applications, and enterprise integrations.</a:t>
            </a:r>
          </a:p>
        </p:txBody>
      </p:sp>
    </p:spTree>
    <p:extLst>
      <p:ext uri="{BB962C8B-B14F-4D97-AF65-F5344CB8AC3E}">
        <p14:creationId xmlns:p14="http://schemas.microsoft.com/office/powerpoint/2010/main" val="98847168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029C1-C820-447F-91F6-DBEA7D1B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B41CC-BAD3-4DE8-B5E3-071C04F1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Methods and standards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0C7DAC-8014-44A8-AB9D-D38C9ED2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2AAB69-58DF-4ED3-85B5-C7A774AF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E190D-945E-4D67-A71D-09637BB1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C42C82-49F6-49D4-A8D7-87C21432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33276F-E1B0-4663-9095-3F323E99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SOP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65B2A1-356D-4D41-B62C-198F29F29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Workflow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CAD018-8F11-4D7F-B718-933B902B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Defines how data is collected, organized, and analyzed.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79F6EE-A6BC-4BF2-B4FF-AC955447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10B8D-CCE9-4F74-B778-A2F87781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658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QA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3168E2-F070-4819-9318-F9134306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Quality control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E4676A-13F4-4335-AB3F-374FC0C8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Checks for errors regarding location, attributes, geometry, and currency.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9F3D1D-6E05-4CD2-B50E-E9B1D7A37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17EC63-D3FF-48A4-90AC-B61A1E47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META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F07E75-A6D8-46C7-8108-484AD622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Metadata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518356-D314-4C26-9C0F-F22F791D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source, date, accuracy, and conditions of use of the data are documented.</a:t>
            </a:r>
          </a:p>
        </p:txBody>
      </p:sp>
    </p:spTree>
    <p:extLst>
      <p:ext uri="{BB962C8B-B14F-4D97-AF65-F5344CB8AC3E}">
        <p14:creationId xmlns:p14="http://schemas.microsoft.com/office/powerpoint/2010/main" val="56118087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8B63EC-6194-4210-99C2-201761972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1A23D-C48B-4CF8-88D2-E2360EFC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Basic GIS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0527D3-95F0-4AEE-85E2-18DE15DA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CA0FF-A4F9-4C82-9703-1F8F12C4B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F501E0-FBC8-4012-9717-A50E9D8E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94411-0EBA-437C-B38A-74C639B6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4E56FC-4E46-4DBD-A200-76FC99C0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22D49-3AAC-4EEB-9188-FCF0B41E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Topla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7884F9-BF66-4012-B1E2-4D23EF0B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87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Field, sensor, institutional, or open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57FB9-29B4-4754-AF7A-FFFF9EC5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F19762-13EE-4E22-8324-5C13AB59B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D1C224-B8F3-40BB-8B3F-95207FA5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Manage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A3364-B399-47CB-AA9F-8F5AD6FA9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Edit, validate, and store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5EFA7-D699-4235-8459-0254087E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73DCFE-9740-4EAC-8BDD-DA8AB76E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8D19C-E9E5-4C5E-B978-5CD38683D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Analyze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E3E0E-8733-49CF-B14D-AF57943F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Query and calculate relationships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E6564A-F27B-4EB1-806E-408EFF8D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6E5A55-CBF5-4758-BDA0-F6AFE40D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03384B-D0F9-4D85-BDCD-7584EA95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Visualize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91776C-FF26-4FB7-A441-F8C65035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Map, chart, and application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A811AD-2C77-406C-B490-1FB1ECA1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90B8AE-1E2E-4E46-A2D1-1E3FB7555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D17D1B-A3D0-40EC-9BAC-C1A597A08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372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Make a decision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4B7BE2-4DD3-4403-BA9C-E535C537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Turn results into action</a:t>
            </a:r>
          </a:p>
        </p:txBody>
      </p:sp>
    </p:spTree>
    <p:extLst>
      <p:ext uri="{BB962C8B-B14F-4D97-AF65-F5344CB8AC3E}">
        <p14:creationId xmlns:p14="http://schemas.microsoft.com/office/powerpoint/2010/main" val="168129587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278972-2F6D-4F57-9D32-47821E94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83D89D-EDDD-48C4-86BD-909673AA9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collection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900BEC-81B2-4B25-9732-39B7F2B7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416D1-B663-481F-8226-6697EE8C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2AE00-5BC7-4CE1-B13F-09C9E55F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16F64-C068-4B28-9F24-B25B84F3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887AB8-90DF-4CC5-8CFC-D624DA0A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 surveys and GNSS generate direct location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58A15A-8D78-463B-A983-6DB64FC3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9EFF24-FAB4-4702-9536-9CA77E7B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Satellite, aerial photography, and drone imagery observe large areas.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B077A1-81A3-4CF5-849A-B4926126A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AE5445-0420-4C77-8098-2E3278EF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Surveys, administrative records, and sensor data can be linked to locations.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4fc382276f4cc8"/>
          <a:stretch xmlns:a="http://schemas.openxmlformats.org/drawingml/2006/main"/>
        </p:blipFill>
        <p:spPr>
          <a:xfrm xmlns:a="http://schemas.openxmlformats.org/drawingml/2006/main">
            <a:off x="6334125" y="2050785"/>
            <a:ext cx="5238750" cy="262308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894631-ED64-4074-BA12-0089B07C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Various remote sensing and spatial data sources</a:t>
            </a:r>
          </a:p>
        </p:txBody>
      </p:sp>
    </p:spTree>
    <p:extLst>
      <p:ext uri="{BB962C8B-B14F-4D97-AF65-F5344CB8AC3E}">
        <p14:creationId xmlns:p14="http://schemas.microsoft.com/office/powerpoint/2010/main" val="174025374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D47109-3E98-4A3D-8A7E-82CE701C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470AF0-A62F-4959-8A18-797827D8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management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D049E8-EE35-4564-9050-3D101A55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6066C-490D-48FB-A3CB-87143A34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2A387D-B1EF-43F7-BB7F-BABF72913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CFBBF5-9E8D-4579-932A-02382902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B25C5-7C24-44B3-9123-0B130AF6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539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DB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883E35-6EEC-4FB0-9F2D-4525634E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Depolama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8EB560-427F-4A84-BF33-459C7041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Files, geodatabases, or geodatabases can be used.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16ED9-4D32-4072-A97A-6B50163F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E4F6DD-3697-4794-AFBA-455DCB4B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AE46B-AB4D-49C1-972D-A16F3F31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Versioning and updating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D38918-ED3D-402E-9505-41B22695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Tracks when and by whom the data was modified.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4B918-0F12-4798-89B2-9F7E4A21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420CBD-C2AE-4345-83FD-12F996F8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C5C8E4-BE5D-495F-8904-2E6D6D51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Access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769EE8-D0D2-4466-8550-57313930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Authorization and sharing rules protect sensitive data.</a:t>
            </a:r>
          </a:p>
        </p:txBody>
      </p:sp>
    </p:spTree>
    <p:extLst>
      <p:ext uri="{BB962C8B-B14F-4D97-AF65-F5344CB8AC3E}">
        <p14:creationId xmlns:p14="http://schemas.microsoft.com/office/powerpoint/2010/main" val="105423888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33795C-8483-4F9A-B231-0C58FE18C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81771D-73A8-4A9D-BC9F-5F3534DA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Query and analysis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821F7-3406-48FF-A089-565964CE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E0FECB-0B78-4A96-A9C6-DA189B5B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271A2-07C3-4422-84ED-D68A9170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8F17E5-A0C9-4D27-8F29-0267AE6C8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B7E29-F6FB-42B1-A4B7-3E186610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602CB-0B78-41D6-BF4D-F62201BC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Sorgu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ED48F-6A1B-4F46-8071-D5247F15D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analysis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41402D-B32F-4AA3-AF97-E7AA1EEB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77AC1-3ADC-40A3-8673-C22623B5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schools have a capacity greater than 500?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0FBD95-3107-4304-9EB9-C169669D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5FE852-3AA3-41FE-AC9D-7591CCC6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parcels are publicly owned?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77FEBC-52A7-43DB-B560-E7ABB194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5959D5-CBCD-4767-938B-60E1135D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roads require maintenance?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3268BD-C1DB-4DAE-BDCF-152C1121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AC9237-BF3B-41B1-8496-21EEFA3B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neighborhoods are far from schools?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54C693-DFEC-4C22-8DDA-A64A9550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E5E9AE-1549-45B7-AB9A-73F69F8D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How many buildings are in the flood zone?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7EC80A-4D00-4595-A7E9-FB179376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F494D8-94AB-4DDD-BF31-158CEC59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What is the most suitable location for the new facility?</a:t>
            </a:r>
          </a:p>
        </p:txBody>
      </p:sp>
    </p:spTree>
    <p:extLst>
      <p:ext uri="{BB962C8B-B14F-4D97-AF65-F5344CB8AC3E}">
        <p14:creationId xmlns:p14="http://schemas.microsoft.com/office/powerpoint/2010/main" val="202656296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E1CCB9-02C1-49C8-93EF-94D8095D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3A26D6-4CF2-4068-ADC5-B7A22DA5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078D16-560F-4F5B-BB54-AC10E1B6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What does GIS do?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356868-A89A-4A7B-BABF-B6F17AAA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same spatial thinking approach across different sectors</a:t>
            </a:r>
          </a:p>
        </p:txBody>
      </p:sp>
    </p:spTree>
    <p:extLst>
      <p:ext uri="{BB962C8B-B14F-4D97-AF65-F5344CB8AC3E}">
        <p14:creationId xmlns:p14="http://schemas.microsoft.com/office/powerpoint/2010/main" val="90079075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B05EF-000F-485F-9B53-57D7556A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BBA8CB-7AF7-49F3-AE3E-3BA90903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analysis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8017A1-1E20-494E-B436-305691E4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8AF4B-3203-47E9-9FF0-99375C80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625579-BC42-464C-B8E6-92DE1B3DC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168D8-6BF8-4FFC-B899-24D80FAE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5EC9A5-AF6F-4425-9082-AC78ED5F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Proximity, overlap, connectivity, and distribution can be calculated.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F594DD-3F59-4F86-B1EE-E427B0CE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2878F0-388B-4BF8-A8D3-EBDDD410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Multiple criteria can be combined on a common decision surface.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BCA52-A2A3-449E-AE85-6D0B8A40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AD9731-BA4A-4476-A53F-37F17A0D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Potential impacts can be evaluated by comparing scenarios.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692cd4c7c64745"/>
          <a:stretch xmlns:a="http://schemas.openxmlformats.org/drawingml/2006/main"/>
        </p:blipFill>
        <p:spPr>
          <a:xfrm xmlns:a="http://schemas.openxmlformats.org/drawingml/2006/main">
            <a:off x="6334125" y="1531844"/>
            <a:ext cx="5238750" cy="3660962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3E68DC-FC15-4C75-929D-D133D9F6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Examples of spatial analysis</a:t>
            </a:r>
          </a:p>
        </p:txBody>
      </p:sp>
    </p:spTree>
    <p:extLst>
      <p:ext uri="{BB962C8B-B14F-4D97-AF65-F5344CB8AC3E}">
        <p14:creationId xmlns:p14="http://schemas.microsoft.com/office/powerpoint/2010/main" val="134220908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4DEFBA-350B-4AD3-8893-2463A223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33C3D-827D-4D7C-BFF5-0A85CFFD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Visualization and decision support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3359C-60B9-4AAB-9ED5-E3DABC777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139666-81D1-4A84-9188-98162203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0CE8FA-97AA-4470-B8E2-610AA393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C83925-00FE-4E72-98BA-0D4794A9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4C83E-D8C8-463E-9E15-77343080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B1C72-FF38-4262-8D40-A70286AD1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Visualization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4AD018-3E74-46F0-9020-66D3C4B7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Decision support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1C2C7-1306-4513-920D-DF8E6412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5A11A-2A5E-4B91-9E1E-08C72BE6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Makes distribution visible.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9E4A4A-3A7A-4B36-A6A9-73583488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CAC3D-1840-4472-9870-A180D6EA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Facilitates the comparison of complex information.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F3E2AC-61B2-4AFC-814B-B40FFE3F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6F161-F4A7-4EA6-9B90-DA91497C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Communicates effectively with the target audience.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B94523-655B-4B27-9623-397025E8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2B95A0-5655-4A76-8B46-DE9756DBD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Compares alternatives based on criteria.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215D95-83C0-49E1-B6AC-9277176B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C2DEA8-E1F8-42D1-8991-2218B0A57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Identifies high-risk or priority areas.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A80521-51D2-4434-A733-01C7A3749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26FCCB-86DC-4ACF-9157-53040AA9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Makes the evidence for a decision traceable.</a:t>
            </a:r>
          </a:p>
        </p:txBody>
      </p:sp>
    </p:spTree>
    <p:extLst>
      <p:ext uri="{BB962C8B-B14F-4D97-AF65-F5344CB8AC3E}">
        <p14:creationId xmlns:p14="http://schemas.microsoft.com/office/powerpoint/2010/main" val="232590800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FD0110-8B30-4095-94B4-9C5BE941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F2FB5-1F20-4419-A02D-66D1EAD7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Urban and regional planning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8F1FA-9CE0-4479-B504-EC854C38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4B713F-4B2A-43F9-BF9C-D40C5774B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04991-0CBE-46B5-9100-E97351DD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174a17fc024da5"/>
          <a:stretch xmlns:a="http://schemas.openxmlformats.org/drawingml/2006/main"/>
        </p:blipFill>
        <p:spPr>
          <a:xfrm xmlns:a="http://schemas.openxmlformats.org/drawingml/2006/main">
            <a:off x="2596342" y="1000125"/>
            <a:ext cx="6961216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9FE829-4A85-48D7-AB03-F48739CA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0AB15-E679-4645-9FD4-3E25FD22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Land use, transportation, population, and infrastructure are evaluated together</a:t>
            </a:r>
          </a:p>
        </p:txBody>
      </p:sp>
    </p:spTree>
    <p:extLst>
      <p:ext uri="{BB962C8B-B14F-4D97-AF65-F5344CB8AC3E}">
        <p14:creationId xmlns:p14="http://schemas.microsoft.com/office/powerpoint/2010/main" val="174425790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5DEDA8-4206-4846-A7DC-851B94B0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515392-C827-410E-8DD0-46E42E0C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Disaster and risk management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68B96-8ED5-4C88-815C-A4121CBF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353102-2709-42FD-9D34-6B844B286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428A95-5B21-4C03-A971-07999A2E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01f24f9214b8f"/>
          <a:stretch xmlns:a="http://schemas.openxmlformats.org/drawingml/2006/main"/>
        </p:blipFill>
        <p:spPr>
          <a:xfrm xmlns:a="http://schemas.openxmlformats.org/drawingml/2006/main">
            <a:off x="552450" y="1067237"/>
            <a:ext cx="11049000" cy="4818775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1DB054-08CB-40EE-B2C8-C1ABDB74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00235-7C83-4739-8CCC-721295A7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Hazard, exposure, and vulnerability are spatially integrated</a:t>
            </a:r>
          </a:p>
        </p:txBody>
      </p:sp>
    </p:spTree>
    <p:extLst>
      <p:ext uri="{BB962C8B-B14F-4D97-AF65-F5344CB8AC3E}">
        <p14:creationId xmlns:p14="http://schemas.microsoft.com/office/powerpoint/2010/main" val="150826992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699458-398B-4029-9604-B2DC4E4B6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C8506-ED20-45DF-948E-4B1D4E8D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Health and epidemiology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30A0D3-6621-4A7E-948C-428CC398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3CEE55-14C5-4870-A714-4D025AFF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ACB839-98EC-45B9-9160-D2FAA094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b99f5dde6e49ab"/>
          <a:stretch xmlns:a="http://schemas.openxmlformats.org/drawingml/2006/main"/>
        </p:blipFill>
        <p:spPr>
          <a:xfrm xmlns:a="http://schemas.openxmlformats.org/drawingml/2006/main">
            <a:off x="2487356" y="1000125"/>
            <a:ext cx="7179187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B32919-1329-41AA-A285-38A23468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C2D46-E2C2-4737-87C8-168D8345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Disease distribution, population, and access to healthcare services can be examined together</a:t>
            </a:r>
          </a:p>
        </p:txBody>
      </p:sp>
    </p:spTree>
    <p:extLst>
      <p:ext uri="{BB962C8B-B14F-4D97-AF65-F5344CB8AC3E}">
        <p14:creationId xmlns:p14="http://schemas.microsoft.com/office/powerpoint/2010/main" val="910471952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F68D2B-9A80-4684-AF28-79D991E8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F74D08-3787-4FBC-932F-497E11F1F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Transportation and logistics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17B8DA-0A9A-4A3E-A6B0-060DB06D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54E1A-1425-4B5D-A286-E82F881FE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2505D4-662E-45F4-A126-3C473D03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e5cb1b14de4456"/>
          <a:stretch xmlns:a="http://schemas.openxmlformats.org/drawingml/2006/main"/>
        </p:blipFill>
        <p:spPr>
          <a:xfrm xmlns:a="http://schemas.openxmlformats.org/drawingml/2006/main">
            <a:off x="1318283" y="1000125"/>
            <a:ext cx="9517334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447CED-235F-4058-863D-185E0F7D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5F66F-34C3-4E10-B664-78AE9A75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Routes, travel times, service areas, and traffic conditions are analyzed</a:t>
            </a:r>
          </a:p>
        </p:txBody>
      </p:sp>
    </p:spTree>
    <p:extLst>
      <p:ext uri="{BB962C8B-B14F-4D97-AF65-F5344CB8AC3E}">
        <p14:creationId xmlns:p14="http://schemas.microsoft.com/office/powerpoint/2010/main" val="46252541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FD1DB-6A24-4243-9229-2A864179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81EFE-2A10-4A9C-AB66-7E91DB421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Environment and climate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AAB45-8734-4012-991F-092102EB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7E225E-54A3-4A23-9D1D-9ED87DDB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BEC3DC-E258-4CAF-AD5D-41DB6809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f29810cac84fed"/>
          <a:stretch xmlns:a="http://schemas.openxmlformats.org/drawingml/2006/main"/>
        </p:blipFill>
        <p:spPr>
          <a:xfrm xmlns:a="http://schemas.openxmlformats.org/drawingml/2006/main">
            <a:off x="552450" y="1107587"/>
            <a:ext cx="11049000" cy="4738077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401AD1-5666-4B26-B5C5-FC1895E8C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058C7-F1D4-4855-81DE-4892EE5C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Temporal change maps display climate trends within a spatial context</a:t>
            </a:r>
          </a:p>
        </p:txBody>
      </p:sp>
    </p:spTree>
    <p:extLst>
      <p:ext uri="{BB962C8B-B14F-4D97-AF65-F5344CB8AC3E}">
        <p14:creationId xmlns:p14="http://schemas.microsoft.com/office/powerpoint/2010/main" val="541260058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449D93-EC79-4E0C-A5A0-0675423F1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23BF1C-6F8F-476A-9433-69B1043B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Educational facility planning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20FD1B-473B-4167-9520-BC2362B4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5433F7-BE86-41C2-94E8-AE5436F8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D4920-5594-4096-9A91-CB436F5E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5c4ad94514d30"/>
          <a:stretch xmlns:a="http://schemas.openxmlformats.org/drawingml/2006/main"/>
        </p:blipFill>
        <p:spPr>
          <a:xfrm xmlns:a="http://schemas.openxmlformats.org/drawingml/2006/main">
            <a:off x="1065102" y="1000125"/>
            <a:ext cx="10023695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89E47-E002-457D-91D3-28DC7B533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2DCFA-2A87-4D4A-93BA-F2131F77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School location, student population, road network, and disaster risk can be evaluated together</a:t>
            </a:r>
          </a:p>
        </p:txBody>
      </p:sp>
    </p:spTree>
    <p:extLst>
      <p:ext uri="{BB962C8B-B14F-4D97-AF65-F5344CB8AC3E}">
        <p14:creationId xmlns:p14="http://schemas.microsoft.com/office/powerpoint/2010/main" val="1498254276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464D9B-E550-434A-A691-4A9322F9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91447-0313-48D4-A8CF-A486A8D8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Business and market analysis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1C6A3F-8A6A-452E-B068-1060507B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392CF-B226-49F9-B7E0-6981A52A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4BD3ED-3C8B-48A5-AC04-2B1C9F63F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6bc8430aad44fb"/>
          <a:stretch xmlns:a="http://schemas.openxmlformats.org/drawingml/2006/main"/>
        </p:blipFill>
        <p:spPr>
          <a:xfrm xmlns:a="http://schemas.openxmlformats.org/drawingml/2006/main">
            <a:off x="1452995" y="1000125"/>
            <a:ext cx="9247909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D10D6-3933-4F9A-A259-2DFEE6DA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129234-73EE-4CFC-A7A9-46EA5B46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Demand, competitors, accessibility, and demographics influence the site selection decision</a:t>
            </a:r>
          </a:p>
        </p:txBody>
      </p:sp>
    </p:spTree>
    <p:extLst>
      <p:ext uri="{BB962C8B-B14F-4D97-AF65-F5344CB8AC3E}">
        <p14:creationId xmlns:p14="http://schemas.microsoft.com/office/powerpoint/2010/main" val="1917501205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DBC8BB-2419-426E-AB6B-8AE0488A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9A475-EB09-4A1C-B0E4-08E8CFD3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GIS usage environments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C2903-9221-4ED3-9C7C-BD314B754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D3357-433B-4679-A8C6-08E87A4E6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43C89D-4CC5-418A-A3D0-4240D5CE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5AEF7B-8075-4D67-887C-34D05CE1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6EE0A-930C-4848-BAEF-344164EA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467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PC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8DEC5-4BDE-4160-8C7D-B5762582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Desktop GIS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A0DC6-62ED-40E2-8F9E-B8E58D47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Detailed data creation, analysis, and map design.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AC779-CF14-43C9-84C5-4BB30CC1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3E6937-6766-411D-9338-94EE9A8F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C5784E-5B1A-4813-BA48-A0DF49178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F99BB-7E66-465D-AD8E-FBAA915F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Sharing and using maps via a web browser.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5F7820-6CC1-4A5D-A9CD-AE10A775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CCE4EC-F589-48B9-B3AA-DA99BC98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MOB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ACAA5E-0A7F-42B3-AE2A-42B6AF25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Mobil GIS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2286A8-C75F-4BAB-A77B-82B77A1C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collection, updating, and navigation in the field.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2B0A6-27F6-410E-ABE5-C68FFFA6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85D07-4DEA-4D37-BECD-0C366CC2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AC103E-CFC6-4D2B-919E-D5458250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Kurumsal GIS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C704E5-0ADB-4F4E-8A02-28DD3D2C3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Integration of databases, servers, users, and business processes.</a:t>
            </a:r>
          </a:p>
        </p:txBody>
      </p:sp>
    </p:spTree>
    <p:extLst>
      <p:ext uri="{BB962C8B-B14F-4D97-AF65-F5344CB8AC3E}">
        <p14:creationId xmlns:p14="http://schemas.microsoft.com/office/powerpoint/2010/main" val="770623501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117A9-6FF3-47BF-9386-F23090FA5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8FF9B-3DBD-48D5-9CC5-0964F8F1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4F575D-4EA9-4432-ABDF-765247CE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First steps with ArcGIS Pro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BABE4-B1DC-4772-A0A8-9979900E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Project, map, layer, and attribute table</a:t>
            </a:r>
          </a:p>
        </p:txBody>
      </p:sp>
    </p:spTree>
    <p:extLst>
      <p:ext uri="{BB962C8B-B14F-4D97-AF65-F5344CB8AC3E}">
        <p14:creationId xmlns:p14="http://schemas.microsoft.com/office/powerpoint/2010/main" val="1938286935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EE83A-CB1B-4AE3-935A-043901F6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AD6144-2776-487A-9942-7F2CA97E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ekosistemi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A11445-B60B-4B3F-AA6B-B6D3FC39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B66623-BC9B-44C4-AC14-22809A35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DA33DB-94CF-44DB-8994-D5C9798F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ACBA2F-05B4-462F-B624-A4EFA204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B5F57-557F-43B4-A67E-FFACBC33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enables data creation and advanced analysis on the desktop.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F0861-BFAF-4F45-932D-7A7278C4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75C560-0933-460D-B0D6-14BE4C42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Online supports the sharing of maps, layers, and applications.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5F712-D459-47C7-BA73-E93281E8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5A71C5-7E1C-49E0-8D47-6026F5BD6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 Maps and Survey123 connect to field data collection workflows.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2b8548450c4f15"/>
          <a:stretch xmlns:a="http://schemas.openxmlformats.org/drawingml/2006/main"/>
        </p:blipFill>
        <p:spPr>
          <a:xfrm xmlns:a="http://schemas.openxmlformats.org/drawingml/2006/main">
            <a:off x="6334125" y="1893990"/>
            <a:ext cx="5238750" cy="293667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301F49-812F-4C8D-BC38-889FBCE5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Web GIS and cloud-based working environment</a:t>
            </a:r>
          </a:p>
        </p:txBody>
      </p:sp>
    </p:spTree>
    <p:extLst>
      <p:ext uri="{BB962C8B-B14F-4D97-AF65-F5344CB8AC3E}">
        <p14:creationId xmlns:p14="http://schemas.microsoft.com/office/powerpoint/2010/main" val="650990832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0AA2F-5C81-4D04-8F23-B14D46674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6DCBE-E34D-4AC1-967C-5EA5AD08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Pro workspace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F02B39-3513-4788-9352-68F461BE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44725A-0476-45D9-A386-22621DEA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4B2AA3-ACCF-4A02-A663-AC0C74DF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eb191c917148f6"/>
          <a:stretch xmlns:a="http://schemas.openxmlformats.org/drawingml/2006/main"/>
        </p:blipFill>
        <p:spPr>
          <a:xfrm xmlns:a="http://schemas.openxmlformats.org/drawingml/2006/main">
            <a:off x="1608120" y="1000125"/>
            <a:ext cx="8937661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8FFD06-163F-47B8-89AF-F6A5EABA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D407F-1CE0-4303-8AA3-ED9FE9E80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Map, Contents, Catalog, ribbon menu, and tool panels operate within the same project</a:t>
            </a:r>
          </a:p>
        </p:txBody>
      </p:sp>
    </p:spTree>
    <p:extLst>
      <p:ext uri="{BB962C8B-B14F-4D97-AF65-F5344CB8AC3E}">
        <p14:creationId xmlns:p14="http://schemas.microsoft.com/office/powerpoint/2010/main" val="75894577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71DB3B-CF65-4EC5-881B-8C36A5A95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80AE6C-93FF-481D-A2FD-E18AF9FE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Pro project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D180F3-DE72-42CB-A13B-464C60CB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3A59C9-930D-4E35-8DCB-EA5C76C7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8346D5-B58E-4FC4-AA2A-35CD500A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9164F5-142B-4368-9B03-D6C19394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89A2D0-DC5C-4643-AAF7-DC6D1112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APRX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06DFD-E105-40C4-A392-5DBFED03A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DD9A74-0544-450A-87E1-3269B97D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Keeps maps, connections, tool history, and layouts together.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03E66D-0034-4D53-9A4E-0860916E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55EA4C-ADBC-45A8-ABAF-0E5A8F76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081EB9-4FCD-4D83-89E0-F19EC8830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863D50-4480-4CF0-B354-83AB9C9F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Workspace where 2D layers are displayed and analyzed.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DF507C-E03B-4FFA-91A2-E5723B0C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E09FB6-4C9C-4CFC-9642-FA9B9E8E0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SCN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6E279-0596-4269-AFE1-390F33FD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Scene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30943B-4699-4E97-A01B-7E48EFBDE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Local or global view featuring elevation and 3D objects.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E9222F-AB51-44F2-AAF8-09A08387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3D29BF-BD9F-4478-9D8A-1F6664B6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37D13-4154-4A84-ACA1-3251ACFC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7BB9BE-3B73-42FE-9265-DF07F9D3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Page containing a title, legend, and scale bar for printing or PDF export.</a:t>
            </a:r>
          </a:p>
        </p:txBody>
      </p:sp>
    </p:spTree>
    <p:extLst>
      <p:ext uri="{BB962C8B-B14F-4D97-AF65-F5344CB8AC3E}">
        <p14:creationId xmlns:p14="http://schemas.microsoft.com/office/powerpoint/2010/main" val="1882624758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FC79D5-DA5C-47A3-B639-69C7CAE8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D0C0B-7741-4C74-B869-27ECCAD6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Map, Scene, and Layout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12F2F7-3F9B-42EC-90BB-87E2BEA4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E63F8-3F87-427E-B746-B8DEF6C8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4D6694-478D-418C-9AE1-9942F77A1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802F40-82AF-4C9E-AE25-7E6718CC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C40C00-43EB-47CA-ABC7-37DD2DB8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1D3977-8E4F-48F7-8956-47E5A82F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Analysis environments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F6B99-5B2A-4324-AB12-668BDDA2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Presentation environment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1A564D-1D11-4FB4-AEA6-399D9A1B1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286F2-9287-4CA0-9885-275B2F76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Map: two-dimensional analysis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8A819E-4067-4A14-A12A-BB9FC27F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0C6CE-EDB2-4FF4-9974-17842679C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Scene: three-dimensional visualization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9C2BCA-7A85-4713-8AA9-88157C2CF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74877-4140-41A1-AFE6-2045F55E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Layers and tables can be shared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12881F-CB1D-4409-88C3-A5380004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AFFD9-1686-44F9-8209-2CE52EA4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Layout: map page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79A5D9-96F7-4B3E-A07F-3D7A35BA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D71F92-6ACC-495D-A17F-56D983D1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Legend, scale bar, and north arrow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A7BC83-0ABE-4594-B688-FD262B96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95B1B3-6A9B-47FA-A52B-876F767A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Print and PDF output</a:t>
            </a:r>
          </a:p>
        </p:txBody>
      </p:sp>
    </p:spTree>
    <p:extLst>
      <p:ext uri="{BB962C8B-B14F-4D97-AF65-F5344CB8AC3E}">
        <p14:creationId xmlns:p14="http://schemas.microsoft.com/office/powerpoint/2010/main" val="173623982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88A584-E7B7-4149-B00A-56D2D0AE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5A3C8-5B7B-4611-A266-F389351E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Pro interface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14ECD9-2AC8-414A-A234-A43D42257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B75F7-3B34-4B17-9AB3-F8168E46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CE883A-5BD2-4292-88C2-8F049595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40CA0-4089-411C-9022-823399FEC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0294A4-0B6C-4D20-8376-9F2860D7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D34133-C4D1-476F-89B6-B98DC8AE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Ribbon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BEE43-ADF6-4B68-8FC2-693AC337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Command and tool tabs that change based on the selected item.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49F532-8625-4322-9535-DE928A3FE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A21A41-A98C-4EAA-BDA7-6A751F797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9A2964-1172-4BF8-94BD-19BEC6E2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Contents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17689D-E94D-4206-AD61-F2A7FA96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Access to layer order, visibility, and symbology.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8FE77F-6116-4E9E-B144-D75726BB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BCBF96-44B1-4DED-99BF-C8292DC5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3C3F3D-31FD-47DE-AC13-43B68BAE1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Catalog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1C0060-2AB5-4908-A4EF-57FE63D4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Connections to folders, geodatabases, toolboxes, and portals.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A27367-44B9-41BC-A8EF-C61B1015A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0014AC-3117-48CE-93FD-47D7D050B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392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9575D1-8F90-4610-9D07-340A26E68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Geoprocessing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616BA3-CE30-46B1-9D80-B767EBD5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Searching for, entering parameters for, and running analysis tools.</a:t>
            </a:r>
          </a:p>
        </p:txBody>
      </p:sp>
    </p:spTree>
    <p:extLst>
      <p:ext uri="{BB962C8B-B14F-4D97-AF65-F5344CB8AC3E}">
        <p14:creationId xmlns:p14="http://schemas.microsoft.com/office/powerpoint/2010/main" val="1973363230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19F187-1A09-45C7-85BB-DCFAE058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004C7-74AA-436E-AD3A-1773A4719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Adding data to the 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C8690E-2750-499B-8481-AE505566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485CB-F7C2-45EC-934B-639FA190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83CF13-4EE1-43F8-AB04-008818BD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6DADA7-792A-4E6C-88E7-262EBD3B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E0985-B4BB-4EA8-90DE-6297BDEB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E763EE-2D53-473A-80F0-91C8D0A9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Open project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39DA47-2352-4697-8AAC-948DC694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Create a new Map project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5C3EE7-AA76-4662-84CD-F28206BA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1C28CC-A834-4517-ACE3-54631F6C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2DACAD-C305-41F3-9FD0-3236B55C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167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Establish a connection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804E7-AF82-4DF7-AD9C-A4EA60570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Add folder to Catalog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F83A5-6CF7-4A42-994F-84067C4A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3D130-FAAB-4139-AB44-A1425B2A6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FF81B8-DE37-44AB-B7F8-B3231EED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Veriyi ekle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3022C-AE1F-4607-8195-1BE8F40D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Select layer using Add Data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90004C-CB76-46AF-89AF-D901C745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7B5908-F04C-47CD-928D-3AAEB0EF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A27285-566E-4B41-B82C-EE68BFE3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 et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9AACD6-BD4B-4F7B-96AA-CFBA481A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Examine location and coordinate system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D94B45-4A97-440E-A5CA-2C846C6C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9A3A01-CAD8-491F-B8AA-42D23A75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347BA8-BE35-4025-9E33-98A05E86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Kaydet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52DFFB-2140-4493-B4C0-B8F92E22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Save project with a meaningful name</a:t>
            </a:r>
          </a:p>
        </p:txBody>
      </p:sp>
    </p:spTree>
    <p:extLst>
      <p:ext uri="{BB962C8B-B14F-4D97-AF65-F5344CB8AC3E}">
        <p14:creationId xmlns:p14="http://schemas.microsoft.com/office/powerpoint/2010/main" val="962668172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046326-72B7-47C3-83DA-79701634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C01A7E-E973-494E-B9E2-B481EBB72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Contents pane and layer order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605FE6-8277-467D-A5BE-A38E5C44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6D3D4A-65E3-4161-B9B2-BC04C364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51003D-9848-469C-8DAC-F2E37878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C506B1-3001-479B-9B09-D970810B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2EB62C-921B-4F1C-9A42-5244C139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B80210-6774-4D84-A5D7-3720E670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Top layer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AF649-03B7-4E72-8E62-0CF1EE04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Can obscure layers beneath it. Points and lines are usually kept at the top.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67A665-5956-42C4-8864-E183DEFD0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FF7340-A1AB-4727-9F52-02EA7AA1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476E13-1C2D-4FC2-B0D1-D29CF901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Visibility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6C73DA-2EA4-42C2-A82F-E98FE2A9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Turns the layer's display on or off; does not delete the data.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FA5DA8-D051-416F-8311-F72362BB3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C52C0-36DA-457C-871D-81C653FB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464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1:n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DCF89-2031-4A19-BCDB-22D92559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 range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7D7870-62B5-4003-BC0F-4695DEBB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layer is visible only at specified map scales.</a:t>
            </a:r>
          </a:p>
        </p:txBody>
      </p:sp>
    </p:spTree>
    <p:extLst>
      <p:ext uri="{BB962C8B-B14F-4D97-AF65-F5344CB8AC3E}">
        <p14:creationId xmlns:p14="http://schemas.microsoft.com/office/powerpoint/2010/main" val="1910974585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693238-D2A7-4FE3-99B9-3727ED71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A649FD-4B13-43E3-8D45-C311DF2AA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Attribute table and selection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F02554-D475-4E5D-93BE-5D51FEFF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CA148A-EF53-4D5E-825F-CEBC1FDD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76FA6-65C4-48C5-886F-8721D4D5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8AB5BB-676E-4ED6-8386-72D02999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B0A90-C8B2-48C8-A44D-0BD82A92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Right-click the layer to open the Attribute Table.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678307-8C54-48FD-8482-E399F413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ECDD44-687C-4579-8E09-346FC3C5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When a row is selected, the corresponding geographic feature is highlighted on the map.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8B1A97-D0EC-45FC-B600-19E8F501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B64A94-2FAE-4DCB-9451-C46166AC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Selections based on specific criteria can be made using "Select By Attributes."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5296c6781d4ef1"/>
          <a:stretch xmlns:a="http://schemas.openxmlformats.org/drawingml/2006/main"/>
        </p:blipFill>
        <p:spPr>
          <a:xfrm xmlns:a="http://schemas.openxmlformats.org/drawingml/2006/main">
            <a:off x="6334125" y="1409031"/>
            <a:ext cx="5238750" cy="3906587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F0E12F-C820-463C-9B9F-7AC6801E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Examining tables and records in ArcGIS Pro</a:t>
            </a:r>
          </a:p>
        </p:txBody>
      </p:sp>
    </p:spTree>
    <p:extLst>
      <p:ext uri="{BB962C8B-B14F-4D97-AF65-F5344CB8AC3E}">
        <p14:creationId xmlns:p14="http://schemas.microsoft.com/office/powerpoint/2010/main" val="887684856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0808AD-EC11-4544-BEBE-D0B37B89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C10436-9D50-4DAE-A668-D91247660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Basit semboloji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43C360-E4FF-4F76-8F50-AA55AC99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E9DF6-BD75-4028-896F-749B53EA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91FD49-9B53-4FCE-8FEC-008091C4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DEF273-4799-4008-9189-9922DA9C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F8817-7242-4789-A93F-212CE6C0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94AA3C-780E-4E34-9D07-B48110E2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Tek sembol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06D0B5-BB27-42A8-95BF-1F3DF4C0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All features are displayed using the same symbol.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5FE49-0ACB-4F9E-99BB-4293C20B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67861F-F686-4BD6-9FF9-1A38E94F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631FD5-E4BE-4DEA-AAB4-25A883134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Unique Values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7CA9C7-2A1E-478E-92A3-220F3316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Different symbols are used based on type or category fields.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03EE15-9F4D-4B08-B8E0-B4CABC66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342793-A22F-43EB-8824-1D05CC39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7AD018-C065-4EC5-8E09-59BF4127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Graduated Colors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CAD69B-32CB-4171-85B6-8E7F40AF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Numerical values ​​are divided into classes and displayed using color gradients.</a:t>
            </a:r>
          </a:p>
        </p:txBody>
      </p:sp>
    </p:spTree>
    <p:extLst>
      <p:ext uri="{BB962C8B-B14F-4D97-AF65-F5344CB8AC3E}">
        <p14:creationId xmlns:p14="http://schemas.microsoft.com/office/powerpoint/2010/main" val="1340733205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47947A-86E6-432A-95DB-F4A68312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B043F-2854-4C11-84C9-7BF9A8EF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Guided classification exercise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50D663-BD63-411B-BD7E-F51B69B9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6CAE87-6EC4-4BAA-8B1A-143DA940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15BFDF-494F-4880-91F5-7A56FD35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45ED53-C9DB-4454-8023-DDAD2EEE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CDEF4-3BBC-48D3-8B67-AC516BE03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C77F5A-B3BF-437C-81BE-C8C60FD1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Open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CE6CB9-C157-419B-B7A4-A356512B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Create a new Map project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9AD3F2-7409-4A72-B50D-69737D1B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089DCC-70F0-4850-9066-3F92B5948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9D2A5D-D0E6-4691-8835-F70A34A63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Ekle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B90401-5E9E-49FA-BF0E-A45C8D95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Add two layers to the map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5E1BA0-AED3-4EAC-9D03-EFCFE9AA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039C12-E8F4-4ABA-BB0B-FE2B28326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FE41D5-FC16-4C75-842A-A32755EE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Examine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7D9989-79FC-4E5E-A934-04E53C78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Open the attribute table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21E06D-AFCA-481F-93DC-B6C66139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EFB72A-75F0-45C7-8048-50D059F9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D0FC37-5C2E-43AD-A3F5-4F0DB4B9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Select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01676D-36AC-404F-AB50-14A0B276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123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Set an attribute-based condition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F0A2AE-B28E-4D69-887F-8C95217B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6C56F7-A960-4D2C-BFCD-627D687D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217C8D-10FB-4C4E-8785-60832939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Display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E4416C-257A-4F1E-9019-4010B9F8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Change symbology</a:t>
            </a:r>
          </a:p>
        </p:txBody>
      </p:sp>
    </p:spTree>
    <p:extLst>
      <p:ext uri="{BB962C8B-B14F-4D97-AF65-F5344CB8AC3E}">
        <p14:creationId xmlns:p14="http://schemas.microsoft.com/office/powerpoint/2010/main" val="1573888588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4E0E83-4058-4FCC-A94E-3B42BC30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FE3741-670C-458E-8649-55CEE55A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Common initial errors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A341C8-CC80-483B-A074-6D869822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954E1-FF51-495F-89A7-B60FB11E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BCD26-BC85-49D3-B31E-2392E984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A1D9F-E8E7-49F9-B992-0CDFBAE6E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7BD5D-8FEB-46D1-AEED-EBEDED66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EAC112-669F-456B-A53B-1CF13207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File paths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ED565-D81D-4E14-8D9C-0F3C8BC9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Moving data later can break project links.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D52F40-62AE-4783-A87B-D92938AE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FB707D-D601-4406-8371-A1305DC8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030F85-E53E-4AC0-83D9-68B2F7998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Coordinate system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49CD46-E9FC-45E7-BB0B-070D46B2B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This is the first thing to check if a layer appears in the wrong place.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47262C-5473-4015-AF8E-151C2E05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AF26FF-DA40-413D-87D1-FFC76102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B0923A-7E94-4C02-99E1-6ECB812E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Field type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F82167-7A98-453A-B8D7-A04D30BC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Numbers stored as text cause issues with sorting and calculations.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DD5865-CCAC-4F0D-BD95-1A6FC611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6E249D-6272-482E-9153-CEAE4ED0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A848C4-29F7-4C4A-B6F6-8F79447E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Kaydetme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20A7BB-D15A-42F5-9A70-4A8B8B54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Project, editing, and analysis outputs may need to be saved separately.</a:t>
            </a:r>
          </a:p>
        </p:txBody>
      </p:sp>
    </p:spTree>
    <p:extLst>
      <p:ext uri="{BB962C8B-B14F-4D97-AF65-F5344CB8AC3E}">
        <p14:creationId xmlns:p14="http://schemas.microsoft.com/office/powerpoint/2010/main" val="241420856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47EEE8-29ED-474C-9CF9-EA5619B78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2D80A-7CD6-441C-9A10-08A073F0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6A98A-5264-4E66-B1CD-DF725928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1BD25-9735-458C-962D-74A357C6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DCD7C3-820A-4C66-AD14-CE3E6CF4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A7658E-117A-40A6-B1A5-82F4BD0ED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239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of the following is the fundamental feature that distinguishes GIS from a mere map?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B911A9-DC44-4638-ADFF-A993477F4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BD4B5-56EC-476E-810B-6398B7DA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36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3D34D0-5E31-48C8-A5B5-63C61FD1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241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Its use of a north arrow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2DE490-3A3F-46EF-98C1-E98D73CF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813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EF8F75-EF40-4D40-ADE1-3E211F63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765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B1C2B-01C6-4EEA-95B4-040F6029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670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Its ability to query and analyze spatial 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15D1B7-BB98-4E92-B978-13157772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242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98DD1C-2298-45D4-A368-4C0FA0AF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195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5D8FB1-450C-42A6-A8CB-8BE07C40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8100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Its inclusion of colored symbols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B8BEA6-9209-4ED3-B3CF-4BADA389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672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08D3D8-7A5A-4E88-A17F-B4FAC554B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624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36AFB4-8E51-4295-AAF6-A1D485785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529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Its ability to be printed on paper</a:t>
            </a:r>
          </a:p>
        </p:txBody>
      </p:sp>
    </p:spTree>
    <p:extLst>
      <p:ext uri="{BB962C8B-B14F-4D97-AF65-F5344CB8AC3E}">
        <p14:creationId xmlns:p14="http://schemas.microsoft.com/office/powerpoint/2010/main" val="503459995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8BF966-C363-4BAA-AC8C-BF50F6A3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B8AAC-2E4C-4C52-A43B-42A971CA5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C26196-C00C-4B49-857F-D0E7DD10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CEC6C-8069-457E-AA6B-87DF7AB2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D7FF8-5846-4014-8224-C04ADA8F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BC1FFB-85FD-4BF1-AF77-E91409D6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239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type of information do "number of students" and "building age" represent in a school layer?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A86A45-FC43-4EB1-B74B-69A173B9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8322B-C335-4CE0-B4EF-2C07DDD5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36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B6018-2CF9-493E-B809-13D7EF8FA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241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Geometri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6B5994-EA8D-4053-87BF-DDDCB04B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813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654C4C-7646-4D2A-BF05-600CA838D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765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3EB081-4FD1-4460-A456-8F030924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670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Coordinate system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E68C22-7AF5-4A60-B559-72A92B956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242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D29C0F-F031-4C20-A03D-757CDF51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195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9EFDE3-E644-4D5B-9754-F031A0D8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8100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Attribute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D0F7E3-9403-4104-A93C-D9D4BEAB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672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8D8C60-9D14-46C8-A3ED-207E4CBC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624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2F59E1-CD85-4931-893B-2FA70ECF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529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cell</a:t>
            </a:r>
          </a:p>
        </p:txBody>
      </p:sp>
    </p:spTree>
    <p:extLst>
      <p:ext uri="{BB962C8B-B14F-4D97-AF65-F5344CB8AC3E}">
        <p14:creationId xmlns:p14="http://schemas.microsoft.com/office/powerpoint/2010/main" val="1777907442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47EC06-9C13-4554-8A2C-CC78ECF2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A9BE0-206C-4EFB-9259-B6D60C55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3ED28-C162-4548-9CE5-6923E7CCD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05E2D-228B-47B4-9DD1-5215B948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F068D5-37A6-41B5-8315-DF63213E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B0AF52-F785-4B78-A3D8-1D3D0FA7E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239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data model is generally suitable for representing an elevation surface continuously?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43D8E3-4AC8-4E78-B0D8-6BE9F1CD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423ED-6DC9-44EA-9C1E-4CC99D53B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36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E7D8DF-46FD-4344-A28E-993C704E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241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E6C751-E0E4-4040-A428-DBC3676B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813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B14233-A6ED-4727-845B-E44155FB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765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526EAE-6B85-4C62-8833-6DFCD547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670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E1A589-D07E-44D8-9F7C-C41ADF06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242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BDB329-3D0F-47DD-B014-BE8ECA91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195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F32AC3-2C4C-423C-A5A9-5C3EC0A0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8100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Table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6DD173-6EB4-49A2-B541-03AFEB39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672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F8F986-08AF-4A33-864B-E1AD4F8F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624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C3A4F-6C54-4F10-BAC2-7C986324F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529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</a:t>
            </a:r>
          </a:p>
        </p:txBody>
      </p:sp>
    </p:spTree>
    <p:extLst>
      <p:ext uri="{BB962C8B-B14F-4D97-AF65-F5344CB8AC3E}">
        <p14:creationId xmlns:p14="http://schemas.microsoft.com/office/powerpoint/2010/main" val="411696606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59AD65-B043-4AA6-8D66-45608018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87D24-7BCF-44E9-9940-16898E07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 SUMMARY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264C9-C8C1-4E7C-B35E-C889C2C4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0"/>
            <a:ext cx="6858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 provides analysis and decision support by combining location with information.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AE5AE0-78A8-4773-B5E6-DA3D10CF7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62375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6EEA6-8390-475A-88E1-F37F852F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671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E3E7E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3E7E9"/>
                </a:solidFill>
                <a:latin typeface="Aptos"/>
                <a:ea typeface="Aptos"/>
                <a:cs typeface="Aptos"/>
              </a:rPr>
              <a:t>The real world is modeled using layers, geometry, and attributes.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43FF1-AE89-4CEE-87DA-45A47C9E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29125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66F8F7-C12A-4123-B59D-073E9FE10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E3E7E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3E7E9"/>
                </a:solidFill>
                <a:latin typeface="Aptos"/>
                <a:ea typeface="Aptos"/>
                <a:cs typeface="Aptos"/>
              </a:rPr>
              <a:t>People, data, software, hardware, and methods work together.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C507C-3E0C-43E9-B812-E1E0074F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95875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565A0A-BD47-4305-B8E7-6E835F425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006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E3E7E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3E7E9"/>
                </a:solidFill>
                <a:latin typeface="Aptos"/>
                <a:ea typeface="Aptos"/>
                <a:cs typeface="Aptos"/>
              </a:rPr>
              <a:t>ArcGIS Pro manages projects, maps, layers, and tables in a shared environment.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5E5254-E231-43D8-96DB-30B065B9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04837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Next week: Spatial data and data models</a:t>
            </a:r>
          </a:p>
        </p:txBody>
      </p:sp>
    </p:spTree>
    <p:extLst>
      <p:ext uri="{BB962C8B-B14F-4D97-AF65-F5344CB8AC3E}">
        <p14:creationId xmlns:p14="http://schemas.microsoft.com/office/powerpoint/2010/main" val="3998547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2026-09-20T17:21:30.0630000Z</dcterms:created>
  <dcterms:modified xsi:type="dcterms:W3CDTF">2026-09-20T17:21:30.0630000Z</dcterms:modified>
</coreProperties>
</file>